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9" r:id="rId4"/>
    <p:sldId id="261" r:id="rId5"/>
    <p:sldId id="257" r:id="rId6"/>
    <p:sldId id="269" r:id="rId7"/>
    <p:sldId id="271" r:id="rId8"/>
    <p:sldId id="270" r:id="rId9"/>
    <p:sldId id="262" r:id="rId10"/>
    <p:sldId id="278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4.xml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3.png"/><Relationship Id="rId2" Type="http://schemas.openxmlformats.org/officeDocument/2006/relationships/tags" Target="../tags/tag12.xml"/><Relationship Id="rId16" Type="http://schemas.openxmlformats.org/officeDocument/2006/relationships/image" Target="../media/image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.png"/><Relationship Id="rId5" Type="http://schemas.openxmlformats.org/officeDocument/2006/relationships/tags" Target="../tags/tag1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image" Target="../media/image16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14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13.png"/><Relationship Id="rId3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0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42.xml"/><Relationship Id="rId10" Type="http://schemas.openxmlformats.org/officeDocument/2006/relationships/image" Target="../media/image25.png"/><Relationship Id="rId4" Type="http://schemas.openxmlformats.org/officeDocument/2006/relationships/tags" Target="../tags/tag4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47.xml"/><Relationship Id="rId10" Type="http://schemas.openxmlformats.org/officeDocument/2006/relationships/image" Target="../media/image13.png"/><Relationship Id="rId4" Type="http://schemas.openxmlformats.org/officeDocument/2006/relationships/tags" Target="../tags/tag4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Tozal</a:t>
            </a:r>
            <a:r>
              <a:rPr lang="en-US" dirty="0" smtClean="0"/>
              <a:t>		</a:t>
            </a:r>
            <a:r>
              <a:rPr lang="en-US" dirty="0" err="1" smtClean="0"/>
              <a:t>Kamil</a:t>
            </a:r>
            <a:r>
              <a:rPr lang="en-US" dirty="0" smtClean="0"/>
              <a:t> </a:t>
            </a:r>
            <a:r>
              <a:rPr lang="en-US" dirty="0" err="1" smtClean="0"/>
              <a:t>Sarac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University of Texas at Dallas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have two issues to address</a:t>
            </a:r>
          </a:p>
          <a:p>
            <a:pPr lvl="1"/>
            <a:r>
              <a:rPr lang="en-US" sz="1800" dirty="0" smtClean="0"/>
              <a:t>A concept called frontier interface resolution</a:t>
            </a:r>
          </a:p>
          <a:p>
            <a:pPr lvl="1"/>
            <a:r>
              <a:rPr lang="en-US" sz="1800" dirty="0" smtClean="0"/>
              <a:t>Path fluctuations</a:t>
            </a:r>
            <a:endParaRPr lang="en-US" sz="1800" dirty="0"/>
          </a:p>
        </p:txBody>
      </p:sp>
      <p:pic>
        <p:nvPicPr>
          <p:cNvPr id="4" name="Picture 3" descr="PalmTre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84582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Path Fluctuations</a:t>
            </a:r>
          </a:p>
          <a:p>
            <a:pPr lvl="1"/>
            <a:r>
              <a:rPr lang="en-US" sz="2000" dirty="0" smtClean="0"/>
              <a:t>Routing updates, load balancing enabled routers</a:t>
            </a:r>
          </a:p>
          <a:p>
            <a:pPr lvl="1"/>
            <a:r>
              <a:rPr lang="en-US" sz="2000" dirty="0" smtClean="0"/>
              <a:t>Distance and Alias probes use different ingress router</a:t>
            </a:r>
          </a:p>
          <a:p>
            <a:pPr lvl="1"/>
            <a:r>
              <a:rPr lang="en-US" sz="2000" dirty="0" smtClean="0"/>
              <a:t>Asymmetric diamonds</a:t>
            </a:r>
          </a:p>
          <a:p>
            <a:pPr lvl="1"/>
            <a:r>
              <a:rPr lang="en-US" sz="2000" dirty="0" smtClean="0"/>
              <a:t>Increasing confidence level by repeating alias query </a:t>
            </a:r>
            <a:endParaRPr lang="en-US" sz="2000" dirty="0"/>
          </a:p>
        </p:txBody>
      </p:sp>
      <p:pic>
        <p:nvPicPr>
          <p:cNvPr id="4" name="Picture 3" descr="PathFluctuationDiverg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8458200" cy="305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Variations in Implementation</a:t>
            </a:r>
          </a:p>
          <a:p>
            <a:pPr lvl="1"/>
            <a:r>
              <a:rPr lang="en-US" sz="2000" dirty="0" smtClean="0"/>
              <a:t>ICMP based distance querying</a:t>
            </a:r>
          </a:p>
          <a:p>
            <a:pPr lvl="1"/>
            <a:r>
              <a:rPr lang="en-US" sz="2000" dirty="0" smtClean="0"/>
              <a:t>Source based alias resolution</a:t>
            </a:r>
          </a:p>
          <a:p>
            <a:pPr lvl="1"/>
            <a:r>
              <a:rPr lang="en-US" sz="2000" dirty="0" smtClean="0"/>
              <a:t>Embedding into traceroute/traceNET</a:t>
            </a:r>
          </a:p>
          <a:p>
            <a:r>
              <a:rPr lang="en-US" sz="2400" dirty="0" smtClean="0"/>
              <a:t>Probing Complexity</a:t>
            </a:r>
          </a:p>
          <a:p>
            <a:pPr lvl="1"/>
            <a:r>
              <a:rPr lang="en-US" sz="2000" dirty="0" smtClean="0"/>
              <a:t>Distance Query, on the average q</a:t>
            </a:r>
          </a:p>
          <a:p>
            <a:pPr lvl="1"/>
            <a:r>
              <a:rPr lang="en-US" sz="2000" dirty="0" smtClean="0"/>
              <a:t>Alias Query, single probe</a:t>
            </a:r>
          </a:p>
          <a:p>
            <a:pPr lvl="1"/>
            <a:r>
              <a:rPr lang="en-US" sz="2000" dirty="0" smtClean="0"/>
              <a:t>Confidence level k</a:t>
            </a:r>
          </a:p>
          <a:p>
            <a:pPr lvl="1"/>
            <a:r>
              <a:rPr lang="en-US" sz="2000" dirty="0" smtClean="0"/>
              <a:t>Frontier Interface Resolution 1/m of whole at each vantage point</a:t>
            </a:r>
          </a:p>
          <a:p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6696075" cy="69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r>
              <a:rPr lang="en-US" dirty="0" smtClean="0"/>
              <a:t> over Internet2 from three vantage points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8686801" cy="225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Palm Tree Validation with Mercator from Single Vantage Point</a:t>
            </a:r>
          </a:p>
          <a:p>
            <a:pPr lvl="1"/>
            <a:r>
              <a:rPr lang="en-US" dirty="0" smtClean="0"/>
              <a:t>Mercator is a 100% correct IP alias resolver</a:t>
            </a:r>
          </a:p>
          <a:p>
            <a:pPr lvl="1"/>
            <a:r>
              <a:rPr lang="en-US" dirty="0" smtClean="0"/>
              <a:t>We built a target IP address set </a:t>
            </a:r>
            <a:r>
              <a:rPr lang="en-US" i="1" dirty="0" smtClean="0"/>
              <a:t>T</a:t>
            </a:r>
            <a:r>
              <a:rPr lang="en-US" dirty="0" smtClean="0"/>
              <a:t> consisting of 92354 distinct IP addresses distributed over four commercial ISPs</a:t>
            </a:r>
          </a:p>
          <a:p>
            <a:pPr lvl="1"/>
            <a:r>
              <a:rPr lang="en-US" dirty="0" smtClean="0"/>
              <a:t>We collected a set </a:t>
            </a:r>
            <a:r>
              <a:rPr lang="en-US" i="1" dirty="0" smtClean="0"/>
              <a:t>M</a:t>
            </a:r>
            <a:r>
              <a:rPr lang="en-US" dirty="0" smtClean="0"/>
              <a:t> IP alias pairs over four different commercial ISPs with </a:t>
            </a:r>
            <a:r>
              <a:rPr lang="en-US" dirty="0" err="1" smtClean="0"/>
              <a:t>mercator</a:t>
            </a:r>
            <a:endParaRPr lang="en-US" dirty="0" smtClean="0"/>
          </a:p>
          <a:p>
            <a:pPr lvl="1"/>
            <a:r>
              <a:rPr lang="en-US" dirty="0" smtClean="0"/>
              <a:t>We ran </a:t>
            </a:r>
            <a:r>
              <a:rPr lang="en-US" dirty="0" err="1" smtClean="0"/>
              <a:t>Palmtree</a:t>
            </a:r>
            <a:r>
              <a:rPr lang="en-US" dirty="0" smtClean="0"/>
              <a:t> with disabling source based alias resolution feature on the same target set </a:t>
            </a:r>
            <a:r>
              <a:rPr lang="en-US" i="1" dirty="0" smtClean="0"/>
              <a:t>T</a:t>
            </a:r>
            <a:r>
              <a:rPr lang="en-US" dirty="0" smtClean="0"/>
              <a:t> and built set </a:t>
            </a:r>
            <a:r>
              <a:rPr lang="en-US" i="1" dirty="0" smtClean="0"/>
              <a:t>P</a:t>
            </a:r>
            <a:r>
              <a:rPr lang="en-US" dirty="0" smtClean="0"/>
              <a:t> of alias pairs.</a:t>
            </a:r>
          </a:p>
          <a:p>
            <a:pPr lvl="1"/>
            <a:r>
              <a:rPr lang="en-US" dirty="0" smtClean="0"/>
              <a:t>Distance Query method of </a:t>
            </a:r>
            <a:r>
              <a:rPr lang="en-US" dirty="0" err="1" smtClean="0"/>
              <a:t>PalmTree</a:t>
            </a:r>
            <a:r>
              <a:rPr lang="en-US" dirty="0" smtClean="0"/>
              <a:t> was UDP for this experiment</a:t>
            </a:r>
          </a:p>
          <a:p>
            <a:pPr lvl="2"/>
            <a:r>
              <a:rPr lang="en-US" dirty="0" smtClean="0"/>
              <a:t>|M|=13188</a:t>
            </a:r>
          </a:p>
          <a:p>
            <a:pPr lvl="2"/>
            <a:r>
              <a:rPr lang="en-US" dirty="0" smtClean="0"/>
              <a:t>|P|=16958</a:t>
            </a:r>
          </a:p>
          <a:p>
            <a:pPr lvl="2"/>
            <a:r>
              <a:rPr lang="en-US" dirty="0" smtClean="0"/>
              <a:t>|P</a:t>
            </a:r>
            <a:r>
              <a:rPr lang="hy-AM" dirty="0" smtClean="0"/>
              <a:t>Ո</a:t>
            </a:r>
            <a:r>
              <a:rPr lang="en-US" dirty="0" smtClean="0"/>
              <a:t>M|=12110 which is 92%</a:t>
            </a:r>
          </a:p>
          <a:p>
            <a:pPr lvl="2"/>
            <a:r>
              <a:rPr lang="en-US" dirty="0" smtClean="0"/>
              <a:t>|P\M|=4848</a:t>
            </a:r>
          </a:p>
          <a:p>
            <a:pPr lvl="2"/>
            <a:r>
              <a:rPr lang="en-US" dirty="0" smtClean="0"/>
              <a:t>|M\P|=1078 (frontier interfaces for </a:t>
            </a:r>
            <a:r>
              <a:rPr lang="en-US" dirty="0" err="1" smtClean="0"/>
              <a:t>PalmTree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r>
              <a:rPr lang="en-US" dirty="0" smtClean="0"/>
              <a:t> Validation with Ally</a:t>
            </a:r>
          </a:p>
          <a:p>
            <a:pPr lvl="1"/>
            <a:r>
              <a:rPr lang="en-US" dirty="0" smtClean="0"/>
              <a:t>Ally response categorization</a:t>
            </a:r>
          </a:p>
          <a:p>
            <a:pPr lvl="2"/>
            <a:r>
              <a:rPr lang="en-US" dirty="0" smtClean="0"/>
              <a:t>Unknown; Source Verified; IP-ID Verified; Unverified 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2405" y="3276600"/>
            <a:ext cx="8722995" cy="201549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" y="5486400"/>
            <a:ext cx="871728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pic>
        <p:nvPicPr>
          <p:cNvPr id="4" name="Picture 3" descr="PT_UDP_Distributio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4329000" cy="3033000"/>
          </a:xfrm>
          <a:prstGeom prst="rect">
            <a:avLst/>
          </a:prstGeom>
        </p:spPr>
      </p:pic>
      <p:pic>
        <p:nvPicPr>
          <p:cNvPr id="5" name="Picture 4" descr="PT_ICMP_Distribu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329000" cy="303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257800"/>
            <a:ext cx="350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PalmTree</a:t>
            </a:r>
            <a:r>
              <a:rPr lang="en-US" dirty="0" smtClean="0"/>
              <a:t> with UDP Distance Probing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257800"/>
            <a:ext cx="35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PalmTree</a:t>
            </a:r>
            <a:r>
              <a:rPr lang="en-US" dirty="0" smtClean="0"/>
              <a:t> with ICMP Distance Probing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err="1" smtClean="0"/>
              <a:t>PalmTree</a:t>
            </a:r>
            <a:r>
              <a:rPr lang="en-US" dirty="0" smtClean="0"/>
              <a:t> is a novel probe based IP alias resolver</a:t>
            </a:r>
          </a:p>
          <a:p>
            <a:pPr lvl="1"/>
            <a:r>
              <a:rPr lang="en-US" dirty="0" err="1" smtClean="0"/>
              <a:t>PalmTree</a:t>
            </a:r>
            <a:r>
              <a:rPr lang="en-US" dirty="0" smtClean="0"/>
              <a:t> complements existing approaches</a:t>
            </a:r>
          </a:p>
          <a:p>
            <a:pPr lvl="1"/>
            <a:r>
              <a:rPr lang="en-US" dirty="0" err="1" smtClean="0"/>
              <a:t>PlamTree</a:t>
            </a:r>
            <a:r>
              <a:rPr lang="en-US" dirty="0" smtClean="0"/>
              <a:t> has linear probing complexity</a:t>
            </a:r>
          </a:p>
          <a:p>
            <a:pPr lvl="1"/>
            <a:r>
              <a:rPr lang="en-US" dirty="0" err="1" smtClean="0"/>
              <a:t>PlamTree</a:t>
            </a:r>
            <a:r>
              <a:rPr lang="en-US" dirty="0" smtClean="0"/>
              <a:t> does not require pre-collected traceroute paths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5867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IP Alias Resolution problem could be defined in two different forms:</a:t>
            </a:r>
          </a:p>
          <a:p>
            <a:pPr lvl="1"/>
            <a:r>
              <a:rPr lang="en-US" dirty="0" smtClean="0"/>
              <a:t>Given two IP addresses identifying whether they are hosted by the same router or not</a:t>
            </a:r>
          </a:p>
          <a:p>
            <a:pPr lvl="1"/>
            <a:r>
              <a:rPr lang="en-US" dirty="0" smtClean="0"/>
              <a:t>Given a set of IP addresses grouping all IP addresses belonging to the same router</a:t>
            </a:r>
          </a:p>
          <a:p>
            <a:pPr lvl="1"/>
            <a:r>
              <a:rPr lang="en-US" dirty="0" smtClean="0"/>
              <a:t>A solution to one of the definitions could be employed in the other</a:t>
            </a:r>
            <a:endParaRPr lang="en-US" dirty="0" smtClean="0"/>
          </a:p>
          <a:p>
            <a:r>
              <a:rPr lang="en-US" dirty="0" smtClean="0"/>
              <a:t>Palm Tree, given a set of IP addresses, attempts to group IP addresses accommodated by the same router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Mercator (probe based source IP address IP alias resolver)</a:t>
            </a:r>
          </a:p>
          <a:p>
            <a:pPr lvl="1"/>
            <a:r>
              <a:rPr lang="en-US" dirty="0" smtClean="0"/>
              <a:t>Ally (probe based IP Identifier IP alias resolver)</a:t>
            </a:r>
          </a:p>
          <a:p>
            <a:pPr lvl="1"/>
            <a:r>
              <a:rPr lang="en-US" dirty="0" err="1" smtClean="0"/>
              <a:t>Radargun</a:t>
            </a:r>
            <a:r>
              <a:rPr lang="en-US" dirty="0" smtClean="0"/>
              <a:t> (velocity modeling based ally improvement)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953000"/>
            <a:ext cx="7478912" cy="1055132"/>
            <a:chOff x="1371600" y="2286000"/>
            <a:chExt cx="7478912" cy="1055132"/>
          </a:xfrm>
        </p:grpSpPr>
        <p:pic>
          <p:nvPicPr>
            <p:cNvPr id="5" name="Picture 4" descr="rout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" y="2590800"/>
              <a:ext cx="504825" cy="2952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935480" y="2703195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71600" y="2709291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67256" y="2516778"/>
              <a:ext cx="76200" cy="76200"/>
            </a:xfrm>
            <a:prstGeom prst="ellipse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67256" y="2879490"/>
              <a:ext cx="76200" cy="76200"/>
            </a:xfrm>
            <a:prstGeom prst="ellipse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hos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400" y="2438400"/>
              <a:ext cx="314325" cy="409575"/>
            </a:xfrm>
            <a:prstGeom prst="rect">
              <a:avLst/>
            </a:prstGeom>
          </p:spPr>
        </p:pic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600200" y="2286000"/>
              <a:ext cx="68580" cy="169545"/>
            </a:xfrm>
            <a:prstGeom prst="rect">
              <a:avLst/>
            </a:prstGeom>
          </p:spPr>
        </p:pic>
        <p:pic>
          <p:nvPicPr>
            <p:cNvPr id="12" name="Picture 11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723900" y="2936175"/>
              <a:ext cx="104775" cy="219075"/>
            </a:xfrm>
            <a:prstGeom prst="rect">
              <a:avLst/>
            </a:prstGeom>
          </p:spPr>
        </p:pic>
        <p:cxnSp>
          <p:nvCxnSpPr>
            <p:cNvPr id="13" name="Curved Connector 13"/>
            <p:cNvCxnSpPr>
              <a:stCxn id="10" idx="1"/>
              <a:endCxn id="6" idx="5"/>
            </p:cNvCxnSpPr>
            <p:nvPr/>
          </p:nvCxnSpPr>
          <p:spPr>
            <a:xfrm rot="10800000" flipV="1">
              <a:off x="2000522" y="2643188"/>
              <a:ext cx="6533879" cy="125048"/>
            </a:xfrm>
            <a:prstGeom prst="curvedConnector4">
              <a:avLst>
                <a:gd name="adj1" fmla="val 49915"/>
                <a:gd name="adj2" fmla="val 346577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534400" y="29718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APAR/KAPAR (inference based IP alias resolver)</a:t>
            </a:r>
          </a:p>
          <a:p>
            <a:pPr lvl="1"/>
            <a:r>
              <a:rPr lang="en-US" dirty="0" err="1" smtClean="0"/>
              <a:t>Discarte</a:t>
            </a:r>
            <a:r>
              <a:rPr lang="en-US" dirty="0" smtClean="0"/>
              <a:t> (hybrid record-route option leveraging IP alias resolver)</a:t>
            </a:r>
          </a:p>
          <a:p>
            <a:pPr lvl="1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8600" y="4343400"/>
            <a:ext cx="8791086" cy="978932"/>
            <a:chOff x="228600" y="4343400"/>
            <a:chExt cx="8791086" cy="978932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4343400"/>
              <a:ext cx="8714886" cy="978932"/>
              <a:chOff x="228600" y="4572000"/>
              <a:chExt cx="8714886" cy="978932"/>
            </a:xfrm>
          </p:grpSpPr>
          <p:grpSp>
            <p:nvGrpSpPr>
              <p:cNvPr id="5" name="Group 24"/>
              <p:cNvGrpSpPr/>
              <p:nvPr/>
            </p:nvGrpSpPr>
            <p:grpSpPr>
              <a:xfrm>
                <a:off x="6858000" y="4648200"/>
                <a:ext cx="640080" cy="295275"/>
                <a:chOff x="4419600" y="4724400"/>
                <a:chExt cx="640080" cy="295275"/>
              </a:xfrm>
            </p:grpSpPr>
            <p:pic>
              <p:nvPicPr>
                <p:cNvPr id="26" name="Picture 25" descr="router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495800" y="4724400"/>
                  <a:ext cx="504825" cy="295275"/>
                </a:xfrm>
                <a:prstGeom prst="rect">
                  <a:avLst/>
                </a:prstGeom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4983480" y="4836795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419600" y="4842891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" name="Picture 5" descr="host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534400" y="4572000"/>
                <a:ext cx="314325" cy="409575"/>
              </a:xfrm>
              <a:prstGeom prst="rect">
                <a:avLst/>
              </a:prstGeom>
            </p:spPr>
          </p:pic>
          <p:pic>
            <p:nvPicPr>
              <p:cNvPr id="7" name="Picture 6" descr="host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8600" y="4572000"/>
                <a:ext cx="314325" cy="409575"/>
              </a:xfrm>
              <a:prstGeom prst="rect">
                <a:avLst/>
              </a:prstGeom>
            </p:spPr>
          </p:pic>
          <p:grpSp>
            <p:nvGrpSpPr>
              <p:cNvPr id="8" name="Group 27"/>
              <p:cNvGrpSpPr/>
              <p:nvPr/>
            </p:nvGrpSpPr>
            <p:grpSpPr>
              <a:xfrm>
                <a:off x="1676400" y="4648200"/>
                <a:ext cx="640080" cy="295275"/>
                <a:chOff x="4419600" y="4724400"/>
                <a:chExt cx="640080" cy="295275"/>
              </a:xfrm>
            </p:grpSpPr>
            <p:pic>
              <p:nvPicPr>
                <p:cNvPr id="23" name="Picture 22" descr="router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495800" y="4724400"/>
                  <a:ext cx="504825" cy="295275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4983480" y="4836795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419600" y="4842891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31"/>
              <p:cNvGrpSpPr/>
              <p:nvPr/>
            </p:nvGrpSpPr>
            <p:grpSpPr>
              <a:xfrm>
                <a:off x="3276600" y="4648200"/>
                <a:ext cx="640080" cy="295275"/>
                <a:chOff x="4419600" y="4724400"/>
                <a:chExt cx="640080" cy="295275"/>
              </a:xfrm>
            </p:grpSpPr>
            <p:pic>
              <p:nvPicPr>
                <p:cNvPr id="20" name="Picture 19" descr="router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495800" y="4724400"/>
                  <a:ext cx="504825" cy="295275"/>
                </a:xfrm>
                <a:prstGeom prst="rect">
                  <a:avLst/>
                </a:prstGeom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4983480" y="4836795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419600" y="4842891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35"/>
              <p:cNvGrpSpPr/>
              <p:nvPr/>
            </p:nvGrpSpPr>
            <p:grpSpPr>
              <a:xfrm>
                <a:off x="5181600" y="4648200"/>
                <a:ext cx="640080" cy="295275"/>
                <a:chOff x="4419600" y="4724400"/>
                <a:chExt cx="640080" cy="295275"/>
              </a:xfrm>
            </p:grpSpPr>
            <p:pic>
              <p:nvPicPr>
                <p:cNvPr id="17" name="Picture 16" descr="router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495800" y="4724400"/>
                  <a:ext cx="504825" cy="295275"/>
                </a:xfrm>
                <a:prstGeom prst="rect">
                  <a:avLst/>
                </a:prstGeom>
              </p:spPr>
            </p:pic>
            <p:sp>
              <p:nvSpPr>
                <p:cNvPr id="18" name="Oval 17"/>
                <p:cNvSpPr/>
                <p:nvPr/>
              </p:nvSpPr>
              <p:spPr>
                <a:xfrm>
                  <a:off x="4983480" y="4836795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419600" y="4842891"/>
                  <a:ext cx="76200" cy="76200"/>
                </a:xfrm>
                <a:prstGeom prst="ellips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8534400" y="5181600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12" name="Straight Connector 11"/>
              <p:cNvCxnSpPr>
                <a:stCxn id="6" idx="1"/>
                <a:endCxn id="26" idx="3"/>
              </p:cNvCxnSpPr>
              <p:nvPr/>
            </p:nvCxnSpPr>
            <p:spPr>
              <a:xfrm rot="10800000" flipV="1">
                <a:off x="7439026" y="4776788"/>
                <a:ext cx="1095375" cy="190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8" idx="6"/>
              </p:cNvCxnSpPr>
              <p:nvPr/>
            </p:nvCxnSpPr>
            <p:spPr>
              <a:xfrm>
                <a:off x="5821680" y="4798695"/>
                <a:ext cx="1062545" cy="8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9" idx="2"/>
                <a:endCxn id="21" idx="6"/>
              </p:cNvCxnSpPr>
              <p:nvPr/>
            </p:nvCxnSpPr>
            <p:spPr>
              <a:xfrm rot="10800000">
                <a:off x="3916680" y="4798695"/>
                <a:ext cx="1264920" cy="6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22" idx="2"/>
                <a:endCxn id="24" idx="6"/>
              </p:cNvCxnSpPr>
              <p:nvPr/>
            </p:nvCxnSpPr>
            <p:spPr>
              <a:xfrm rot="10800000">
                <a:off x="2316480" y="4798695"/>
                <a:ext cx="960120" cy="6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25" idx="1"/>
                <a:endCxn id="7" idx="3"/>
              </p:cNvCxnSpPr>
              <p:nvPr/>
            </p:nvCxnSpPr>
            <p:spPr>
              <a:xfrm rot="16200000" flipV="1">
                <a:off x="1114711" y="4205002"/>
                <a:ext cx="1062" cy="11446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28600" y="4924300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86600" y="4876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4876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4876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905000" y="4876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543800" y="4343400"/>
            <a:ext cx="68580" cy="169545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867400" y="4267200"/>
            <a:ext cx="104775" cy="219075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962400" y="4343400"/>
            <a:ext cx="116205" cy="179070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438400" y="4343400"/>
            <a:ext cx="55245" cy="179070"/>
          </a:xfrm>
          <a:prstGeom prst="rect">
            <a:avLst/>
          </a:prstGeom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858000" y="4267200"/>
            <a:ext cx="123825" cy="259080"/>
          </a:xfrm>
          <a:prstGeom prst="rect">
            <a:avLst/>
          </a:prstGeom>
        </p:spPr>
      </p:pic>
      <p:pic>
        <p:nvPicPr>
          <p:cNvPr id="41" name="Picture 4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181600" y="4307775"/>
            <a:ext cx="140970" cy="219075"/>
          </a:xfrm>
          <a:prstGeom prst="rect">
            <a:avLst/>
          </a:prstGeom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276600" y="4314700"/>
            <a:ext cx="81915" cy="219075"/>
          </a:xfrm>
          <a:prstGeom prst="rect">
            <a:avLst/>
          </a:prstGeom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600200" y="4390900"/>
            <a:ext cx="20955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loud 71"/>
          <p:cNvSpPr/>
          <p:nvPr/>
        </p:nvSpPr>
        <p:spPr>
          <a:xfrm>
            <a:off x="581025" y="2895600"/>
            <a:ext cx="1981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pic>
        <p:nvPicPr>
          <p:cNvPr id="4" name="Picture 3" descr="hos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29675" y="2895600"/>
            <a:ext cx="314325" cy="4095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40550" y="3693225"/>
            <a:ext cx="76200" cy="7620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0025" y="3521310"/>
            <a:ext cx="640080" cy="438912"/>
            <a:chOff x="1447800" y="2331720"/>
            <a:chExt cx="640080" cy="438912"/>
          </a:xfrm>
        </p:grpSpPr>
        <p:pic>
          <p:nvPicPr>
            <p:cNvPr id="8" name="Picture 7" descr="rout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0" y="2405742"/>
              <a:ext cx="504825" cy="29527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011680" y="2518137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2524233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43456" y="2331720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43456" y="2694432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43025" y="2683110"/>
            <a:ext cx="581025" cy="364890"/>
            <a:chOff x="1600200" y="2436222"/>
            <a:chExt cx="581025" cy="364890"/>
          </a:xfrm>
        </p:grpSpPr>
        <p:pic>
          <p:nvPicPr>
            <p:cNvPr id="16" name="Picture 15" descr="rout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2436222"/>
              <a:ext cx="504825" cy="295275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600200" y="2554713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95856" y="2724912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33625" y="3587496"/>
            <a:ext cx="640080" cy="364890"/>
            <a:chOff x="3048000" y="3503022"/>
            <a:chExt cx="640080" cy="364890"/>
          </a:xfrm>
        </p:grpSpPr>
        <p:pic>
          <p:nvPicPr>
            <p:cNvPr id="23" name="Picture 22" descr="route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4200" y="3503022"/>
              <a:ext cx="504825" cy="29527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611880" y="3615417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3621513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43656" y="3791712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Curved Connector 30"/>
          <p:cNvCxnSpPr>
            <a:stCxn id="4" idx="1"/>
            <a:endCxn id="24" idx="6"/>
          </p:cNvCxnSpPr>
          <p:nvPr/>
        </p:nvCxnSpPr>
        <p:spPr>
          <a:xfrm rot="10800000" flipV="1">
            <a:off x="2973705" y="3100387"/>
            <a:ext cx="5855970" cy="637603"/>
          </a:xfrm>
          <a:prstGeom prst="curvedConnector3">
            <a:avLst>
              <a:gd name="adj1" fmla="val 50000"/>
            </a:avLst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827888" y="33528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827888" y="148342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43" name="Straight Connector 42"/>
          <p:cNvCxnSpPr>
            <a:stCxn id="41" idx="1"/>
            <a:endCxn id="49" idx="0"/>
          </p:cNvCxnSpPr>
          <p:nvPr/>
        </p:nvCxnSpPr>
        <p:spPr>
          <a:xfrm rot="10800000" flipV="1">
            <a:off x="2743200" y="1668090"/>
            <a:ext cx="6084688" cy="5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86025" y="3200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95425" y="2286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162300" y="321227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286000" y="1447800"/>
            <a:ext cx="914400" cy="606552"/>
            <a:chOff x="2977896" y="1402080"/>
            <a:chExt cx="914400" cy="606552"/>
          </a:xfrm>
        </p:grpSpPr>
        <p:sp>
          <p:nvSpPr>
            <p:cNvPr id="45" name="TextBox 44"/>
            <p:cNvSpPr txBox="1"/>
            <p:nvPr/>
          </p:nvSpPr>
          <p:spPr>
            <a:xfrm>
              <a:off x="3124200" y="140208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77896" y="16276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hop h</a:t>
              </a:r>
              <a:endParaRPr lang="en-US" dirty="0"/>
            </a:p>
          </p:txBody>
        </p:sp>
      </p:grpSp>
      <p:cxnSp>
        <p:nvCxnSpPr>
          <p:cNvPr id="53" name="Straight Connector 52"/>
          <p:cNvCxnSpPr/>
          <p:nvPr/>
        </p:nvCxnSpPr>
        <p:spPr>
          <a:xfrm rot="16200000" flipH="1">
            <a:off x="1568684" y="2979147"/>
            <a:ext cx="25201" cy="1504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319403" y="3376424"/>
            <a:ext cx="685802" cy="2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55345" y="3465576"/>
            <a:ext cx="87630" cy="209550"/>
          </a:xfrm>
          <a:prstGeom prst="rect">
            <a:avLst/>
          </a:prstGeom>
        </p:spPr>
      </p:pic>
      <p:pic>
        <p:nvPicPr>
          <p:cNvPr id="70" name="Picture 6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287905" y="3493008"/>
            <a:ext cx="68580" cy="169545"/>
          </a:xfrm>
          <a:prstGeom prst="rect">
            <a:avLst/>
          </a:prstGeom>
        </p:spPr>
      </p:pic>
      <p:pic>
        <p:nvPicPr>
          <p:cNvPr id="71" name="Picture 7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742313" y="3032760"/>
            <a:ext cx="87630" cy="2609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495425" y="3810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895600" y="3721925"/>
            <a:ext cx="83250" cy="5245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315200" y="2667000"/>
            <a:ext cx="1524000" cy="304800"/>
            <a:chOff x="5867400" y="4114800"/>
            <a:chExt cx="1524000" cy="304800"/>
          </a:xfrm>
        </p:grpSpPr>
        <p:sp>
          <p:nvSpPr>
            <p:cNvPr id="89" name="Rectangle 88"/>
            <p:cNvSpPr/>
            <p:nvPr/>
          </p:nvSpPr>
          <p:spPr>
            <a:xfrm>
              <a:off x="5867400" y="4114800"/>
              <a:ext cx="1524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sz="1600" dirty="0" smtClean="0">
                  <a:solidFill>
                    <a:schemeClr val="tx1"/>
                  </a:solidFill>
                </a:rPr>
                <a:t>        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TTL=h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6389370" y="4155375"/>
              <a:ext cx="87630" cy="209550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010400" y="2743200"/>
            <a:ext cx="1752600" cy="304800"/>
            <a:chOff x="5867400" y="4114800"/>
            <a:chExt cx="1524000" cy="304800"/>
          </a:xfrm>
        </p:grpSpPr>
        <p:sp>
          <p:nvSpPr>
            <p:cNvPr id="91" name="Rectangle 90"/>
            <p:cNvSpPr/>
            <p:nvPr/>
          </p:nvSpPr>
          <p:spPr>
            <a:xfrm>
              <a:off x="5867400" y="4114800"/>
              <a:ext cx="15240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DQ</a:t>
              </a:r>
              <a:r>
                <a:rPr lang="en-US" sz="1600" dirty="0" smtClean="0">
                  <a:solidFill>
                    <a:schemeClr val="tx1"/>
                  </a:solidFill>
                </a:rPr>
                <a:t>        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TTL=255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pic>
          <p:nvPicPr>
            <p:cNvPr id="92" name="Picture 9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6408420" y="4174175"/>
              <a:ext cx="68580" cy="16954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2514600" y="3962400"/>
            <a:ext cx="1676400" cy="304800"/>
            <a:chOff x="3429000" y="4267200"/>
            <a:chExt cx="1524000" cy="304800"/>
          </a:xfrm>
        </p:grpSpPr>
        <p:sp>
          <p:nvSpPr>
            <p:cNvPr id="93" name="Rectangle 92"/>
            <p:cNvSpPr/>
            <p:nvPr/>
          </p:nvSpPr>
          <p:spPr>
            <a:xfrm>
              <a:off x="3429000" y="4267200"/>
              <a:ext cx="1524000" cy="3048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RPY</a:t>
              </a:r>
              <a:r>
                <a:rPr lang="en-US" sz="1600" dirty="0" smtClean="0">
                  <a:solidFill>
                    <a:schemeClr val="tx1"/>
                  </a:solidFill>
                </a:rPr>
                <a:t>         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TTL=…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3974275" y="4319650"/>
              <a:ext cx="68580" cy="169545"/>
            </a:xfrm>
            <a:prstGeom prst="rect">
              <a:avLst/>
            </a:prstGeom>
          </p:spPr>
        </p:pic>
      </p:grpSp>
      <p:pic>
        <p:nvPicPr>
          <p:cNvPr id="98" name="Picture 9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943225" y="3429000"/>
            <a:ext cx="104775" cy="219075"/>
          </a:xfrm>
          <a:prstGeom prst="rect">
            <a:avLst/>
          </a:prstGeom>
        </p:spPr>
      </p:pic>
      <p:cxnSp>
        <p:nvCxnSpPr>
          <p:cNvPr id="100" name="Straight Connector 99"/>
          <p:cNvCxnSpPr>
            <a:stCxn id="27" idx="4"/>
          </p:cNvCxnSpPr>
          <p:nvPr/>
        </p:nvCxnSpPr>
        <p:spPr>
          <a:xfrm rot="16200000" flipH="1">
            <a:off x="2547883" y="4071883"/>
            <a:ext cx="543414" cy="3044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8" idx="2"/>
          </p:cNvCxnSpPr>
          <p:nvPr/>
        </p:nvCxnSpPr>
        <p:spPr>
          <a:xfrm rot="10800000">
            <a:off x="838201" y="2438401"/>
            <a:ext cx="504825" cy="4013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" idx="3"/>
          </p:cNvCxnSpPr>
          <p:nvPr/>
        </p:nvCxnSpPr>
        <p:spPr>
          <a:xfrm rot="5400000">
            <a:off x="208652" y="4121411"/>
            <a:ext cx="470537" cy="1258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" idx="3"/>
          </p:cNvCxnSpPr>
          <p:nvPr/>
        </p:nvCxnSpPr>
        <p:spPr>
          <a:xfrm rot="5400000">
            <a:off x="90025" y="3688841"/>
            <a:ext cx="31136" cy="2111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190500" y="3238500"/>
            <a:ext cx="68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2438400" y="4038600"/>
            <a:ext cx="1676400" cy="304800"/>
            <a:chOff x="3352800" y="5029200"/>
            <a:chExt cx="1524000" cy="304800"/>
          </a:xfrm>
        </p:grpSpPr>
        <p:sp>
          <p:nvSpPr>
            <p:cNvPr id="116" name="Rectangle 115"/>
            <p:cNvSpPr/>
            <p:nvPr/>
          </p:nvSpPr>
          <p:spPr>
            <a:xfrm>
              <a:off x="3352800" y="5029200"/>
              <a:ext cx="1524000" cy="3048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RPY</a:t>
              </a:r>
              <a:r>
                <a:rPr lang="en-US" sz="1600" dirty="0" smtClean="0">
                  <a:solidFill>
                    <a:schemeClr val="tx1"/>
                  </a:solidFill>
                </a:rPr>
                <a:t>         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TTL=…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pic>
          <p:nvPicPr>
            <p:cNvPr id="118" name="Picture 117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914900" y="5057900"/>
              <a:ext cx="104775" cy="219075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457200" y="51054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a set of IP addresses are fed to palm tree and at the moment     is the one being processed</a:t>
            </a:r>
          </a:p>
          <a:p>
            <a:r>
              <a:rPr lang="en-US" dirty="0" smtClean="0"/>
              <a:t>Assume R1 reports the probed interface if it hosts probe destination</a:t>
            </a:r>
          </a:p>
          <a:p>
            <a:r>
              <a:rPr lang="en-US" dirty="0" smtClean="0"/>
              <a:t>Assume R1 returns the incoming interface if it does not host the probe destination</a:t>
            </a:r>
            <a:endParaRPr lang="en-US" dirty="0"/>
          </a:p>
        </p:txBody>
      </p:sp>
      <p:pic>
        <p:nvPicPr>
          <p:cNvPr id="57" name="Picture 5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371600" y="5486400"/>
            <a:ext cx="68580" cy="16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0.00023 C -0.14739 0.00509 -0.20764 0.00995 -0.24045 0.01943 C -0.27326 0.02891 -0.24496 0.04649 -0.28455 0.05736 C -0.32413 0.06823 -0.44583 0.08048 -0.47812 0.08511 " pathEditMode="relative" ptsTypes="aaaA">
                                      <p:cBhvr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18 0.00093 C 0.16892 -0.00832 0.24184 -0.01757 0.27968 -0.03029 C 0.31753 -0.04301 0.27899 -0.06313 0.32257 -0.07516 C 0.36632 -0.08718 0.45399 -0.09505 0.54166 -0.10291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3 0.00093 C -0.15555 0.00925 -0.225 0.01758 -0.25729 0.02706 C -0.28958 0.03654 -0.2427 0.04718 -0.27951 0.05805 C -0.31632 0.06892 -0.39722 0.08071 -0.47812 0.09274 " pathEditMode="relative" ptsTypes="aaaA">
                                      <p:cBhvr>
                                        <p:cTn id="4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C 0.10573 -0.01527 0.21164 -0.0303 0.25764 -0.04325 C 0.30365 -0.0562 0.22761 -0.06707 0.27639 -0.07794 C 0.32518 -0.08881 0.4375 -0.09899 0.55 -0.10893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Routers and subnets are represented as sets of interfaces e.g. </a:t>
            </a:r>
          </a:p>
          <a:p>
            <a:pPr lvl="1"/>
            <a:r>
              <a:rPr lang="en-US" dirty="0" smtClean="0"/>
              <a:t>An interface   has an associated IP address denoted by     this     value is set to      in case   is anonymous</a:t>
            </a:r>
          </a:p>
          <a:p>
            <a:pPr lvl="1"/>
            <a:r>
              <a:rPr lang="en-US" dirty="0" smtClean="0"/>
              <a:t>An interface is obtained by direct or indirect probing from a particular vantage point </a:t>
            </a:r>
          </a:p>
          <a:p>
            <a:pPr lvl="1"/>
            <a:r>
              <a:rPr lang="en-US" dirty="0" smtClean="0"/>
              <a:t>     denotes the hop distance to   from</a:t>
            </a:r>
          </a:p>
          <a:p>
            <a:pPr lvl="1"/>
            <a:r>
              <a:rPr lang="en-US" dirty="0" smtClean="0"/>
              <a:t>   and     denote  mate 31 and mate 30 of    respectively</a:t>
            </a:r>
          </a:p>
          <a:p>
            <a:pPr lvl="1"/>
            <a:r>
              <a:rPr lang="en-US" dirty="0" smtClean="0"/>
              <a:t>Let     be alias relationship,        implies    and    are hosted by the same router</a:t>
            </a:r>
          </a:p>
          <a:p>
            <a:pPr lvl="1"/>
            <a:r>
              <a:rPr lang="en-US" dirty="0" smtClean="0"/>
              <a:t>     is a symmetric and transitive relation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981200" y="2362200"/>
            <a:ext cx="2154555" cy="2552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096000" y="4114800"/>
            <a:ext cx="112395" cy="1143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886200" y="3048000"/>
            <a:ext cx="300990" cy="17907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343400" y="3761232"/>
            <a:ext cx="112395" cy="11430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895600" y="2743200"/>
            <a:ext cx="68580" cy="16954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1828800" y="3048000"/>
            <a:ext cx="253365" cy="211455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5181600" y="3048000"/>
            <a:ext cx="68580" cy="169545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1447800" y="4038600"/>
            <a:ext cx="192405" cy="280035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5181600" y="4038600"/>
            <a:ext cx="68580" cy="169545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1447800" y="4419600"/>
            <a:ext cx="87630" cy="20955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2209800" y="4343400"/>
            <a:ext cx="87630" cy="260985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6629400" y="4419600"/>
            <a:ext cx="68580" cy="169545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1801368" y="4800600"/>
            <a:ext cx="196215" cy="19431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4773168" y="4760976"/>
            <a:ext cx="356235" cy="257175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6248400" y="4800600"/>
            <a:ext cx="68580" cy="169545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7010400" y="4800600"/>
            <a:ext cx="104775" cy="219075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1420368" y="5446776"/>
            <a:ext cx="196215" cy="19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Direct Probing</a:t>
            </a:r>
          </a:p>
          <a:p>
            <a:pPr lvl="1"/>
            <a:r>
              <a:rPr lang="en-US" dirty="0" smtClean="0"/>
              <a:t>Indirect Probing</a:t>
            </a:r>
          </a:p>
          <a:p>
            <a:pPr lvl="1"/>
            <a:r>
              <a:rPr lang="en-US" dirty="0" smtClean="0"/>
              <a:t>Router Response Configuration (RRC)</a:t>
            </a:r>
          </a:p>
          <a:p>
            <a:pPr lvl="2"/>
            <a:r>
              <a:rPr lang="en-US" dirty="0" smtClean="0"/>
              <a:t>Nil Interface Router</a:t>
            </a:r>
          </a:p>
          <a:p>
            <a:pPr lvl="2"/>
            <a:r>
              <a:rPr lang="en-US" dirty="0" smtClean="0"/>
              <a:t>Probed Interface Router</a:t>
            </a:r>
          </a:p>
          <a:p>
            <a:pPr lvl="2"/>
            <a:r>
              <a:rPr lang="en-US" dirty="0" smtClean="0"/>
              <a:t>Incoming Interface Router</a:t>
            </a:r>
          </a:p>
          <a:p>
            <a:pPr lvl="2"/>
            <a:r>
              <a:rPr lang="en-US" dirty="0" smtClean="0"/>
              <a:t>Shortest Path Interface Router</a:t>
            </a:r>
          </a:p>
          <a:p>
            <a:pPr lvl="2"/>
            <a:r>
              <a:rPr lang="en-US" dirty="0" smtClean="0"/>
              <a:t>Default Interface Router</a:t>
            </a:r>
          </a:p>
          <a:p>
            <a:pPr lvl="2"/>
            <a:r>
              <a:rPr lang="en-US" dirty="0" smtClean="0"/>
              <a:t>Usually responsive routers are configured as “probed interface routers” for direct probes</a:t>
            </a:r>
          </a:p>
          <a:p>
            <a:pPr lvl="2"/>
            <a:r>
              <a:rPr lang="en-US" dirty="0" smtClean="0"/>
              <a:t>Routers cannot be configured as “probed interface router” for indirect probes</a:t>
            </a:r>
          </a:p>
          <a:p>
            <a:pPr lvl="2"/>
            <a:r>
              <a:rPr lang="en-US" dirty="0" smtClean="0"/>
              <a:t>RRC may vary with respect to the probing protocol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PalmTree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b="1" dirty="0" smtClean="0"/>
              <a:t>Hierarchical Addressing </a:t>
            </a:r>
            <a:r>
              <a:rPr lang="en-US" dirty="0" smtClean="0"/>
              <a:t>(RFC 4632) states that any two IP addresses on the same subnet shares a common                 	bits prefix</a:t>
            </a:r>
          </a:p>
          <a:p>
            <a:pPr lvl="1"/>
            <a:r>
              <a:rPr lang="en-US" b="1" dirty="0" smtClean="0"/>
              <a:t>Fixed Ingress Router </a:t>
            </a:r>
            <a:r>
              <a:rPr lang="en-US" dirty="0" smtClean="0"/>
              <a:t>states that as long as there is no path fluctuations, packets destined to different interfaces of a subnet are delivered through the same ingress router</a:t>
            </a:r>
          </a:p>
          <a:p>
            <a:pPr lvl="1"/>
            <a:r>
              <a:rPr lang="en-US" b="1" dirty="0" smtClean="0"/>
              <a:t>Unit Subnet Diameter </a:t>
            </a:r>
            <a:r>
              <a:rPr lang="en-US" dirty="0" smtClean="0"/>
              <a:t>implies</a:t>
            </a:r>
          </a:p>
          <a:p>
            <a:pPr lvl="1"/>
            <a:r>
              <a:rPr lang="en-US" b="1" dirty="0" smtClean="0"/>
              <a:t>Mate-31 Adjacency </a:t>
            </a:r>
            <a:r>
              <a:rPr lang="en-US" dirty="0" smtClean="0"/>
              <a:t>implies given that     and     are in use and mate-31 of each other than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344168" y="2971800"/>
            <a:ext cx="209550" cy="1143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0" y="4800600"/>
            <a:ext cx="2524125" cy="28003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477000" y="5297424"/>
            <a:ext cx="240030" cy="21145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391400" y="5254752"/>
            <a:ext cx="293370" cy="26098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172200" y="5638800"/>
            <a:ext cx="154686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loud 89"/>
          <p:cNvSpPr/>
          <p:nvPr/>
        </p:nvSpPr>
        <p:spPr>
          <a:xfrm>
            <a:off x="2209800" y="3352800"/>
            <a:ext cx="15240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PalmTree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0" y="2667000"/>
            <a:ext cx="9019686" cy="2274332"/>
            <a:chOff x="0" y="3048000"/>
            <a:chExt cx="9019686" cy="2274332"/>
          </a:xfrm>
        </p:grpSpPr>
        <p:grpSp>
          <p:nvGrpSpPr>
            <p:cNvPr id="34" name="Group 24"/>
            <p:cNvGrpSpPr/>
            <p:nvPr/>
          </p:nvGrpSpPr>
          <p:grpSpPr>
            <a:xfrm>
              <a:off x="6934200" y="4419600"/>
              <a:ext cx="640080" cy="295275"/>
              <a:chOff x="4419600" y="4724400"/>
              <a:chExt cx="640080" cy="295275"/>
            </a:xfrm>
          </p:grpSpPr>
          <p:pic>
            <p:nvPicPr>
              <p:cNvPr id="55" name="Picture 54" descr="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95800" y="4724400"/>
                <a:ext cx="504825" cy="295275"/>
              </a:xfrm>
              <a:prstGeom prst="rect">
                <a:avLst/>
              </a:prstGeom>
            </p:spPr>
          </p:pic>
          <p:sp>
            <p:nvSpPr>
              <p:cNvPr id="56" name="Oval 55"/>
              <p:cNvSpPr/>
              <p:nvPr/>
            </p:nvSpPr>
            <p:spPr>
              <a:xfrm>
                <a:off x="4983480" y="4836795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19600" y="4842891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 descr="hos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0600" y="4343400"/>
              <a:ext cx="314325" cy="409575"/>
            </a:xfrm>
            <a:prstGeom prst="rect">
              <a:avLst/>
            </a:prstGeom>
          </p:spPr>
        </p:pic>
        <p:grpSp>
          <p:nvGrpSpPr>
            <p:cNvPr id="37" name="Group 27"/>
            <p:cNvGrpSpPr/>
            <p:nvPr/>
          </p:nvGrpSpPr>
          <p:grpSpPr>
            <a:xfrm>
              <a:off x="1752600" y="4419600"/>
              <a:ext cx="640080" cy="295275"/>
              <a:chOff x="4419600" y="4724400"/>
              <a:chExt cx="640080" cy="295275"/>
            </a:xfrm>
          </p:grpSpPr>
          <p:pic>
            <p:nvPicPr>
              <p:cNvPr id="52" name="Picture 51" descr="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95800" y="4724400"/>
                <a:ext cx="504825" cy="295275"/>
              </a:xfrm>
              <a:prstGeom prst="rect">
                <a:avLst/>
              </a:prstGeom>
            </p:spPr>
          </p:pic>
          <p:sp>
            <p:nvSpPr>
              <p:cNvPr id="53" name="Oval 52"/>
              <p:cNvSpPr/>
              <p:nvPr/>
            </p:nvSpPr>
            <p:spPr>
              <a:xfrm>
                <a:off x="4983480" y="4836795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419600" y="4842891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1"/>
            <p:cNvGrpSpPr/>
            <p:nvPr/>
          </p:nvGrpSpPr>
          <p:grpSpPr>
            <a:xfrm>
              <a:off x="3352800" y="4419600"/>
              <a:ext cx="640080" cy="295275"/>
              <a:chOff x="4419600" y="4724400"/>
              <a:chExt cx="640080" cy="295275"/>
            </a:xfrm>
          </p:grpSpPr>
          <p:pic>
            <p:nvPicPr>
              <p:cNvPr id="49" name="Picture 48" descr="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95800" y="4724400"/>
                <a:ext cx="504825" cy="295275"/>
              </a:xfrm>
              <a:prstGeom prst="rect">
                <a:avLst/>
              </a:prstGeom>
            </p:spPr>
          </p:pic>
          <p:sp>
            <p:nvSpPr>
              <p:cNvPr id="50" name="Oval 49"/>
              <p:cNvSpPr/>
              <p:nvPr/>
            </p:nvSpPr>
            <p:spPr>
              <a:xfrm>
                <a:off x="4983480" y="4836795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19600" y="4842891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5"/>
            <p:cNvGrpSpPr/>
            <p:nvPr/>
          </p:nvGrpSpPr>
          <p:grpSpPr>
            <a:xfrm>
              <a:off x="5257800" y="4419600"/>
              <a:ext cx="640080" cy="295275"/>
              <a:chOff x="4419600" y="4724400"/>
              <a:chExt cx="640080" cy="295275"/>
            </a:xfrm>
          </p:grpSpPr>
          <p:pic>
            <p:nvPicPr>
              <p:cNvPr id="46" name="Picture 45" descr="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95800" y="4724400"/>
                <a:ext cx="504825" cy="295275"/>
              </a:xfrm>
              <a:prstGeom prst="rect">
                <a:avLst/>
              </a:prstGeom>
            </p:spPr>
          </p:pic>
          <p:sp>
            <p:nvSpPr>
              <p:cNvPr id="47" name="Oval 46"/>
              <p:cNvSpPr/>
              <p:nvPr/>
            </p:nvSpPr>
            <p:spPr>
              <a:xfrm>
                <a:off x="4983480" y="4836795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419600" y="4842891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610600" y="4953000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41" name="Straight Connector 40"/>
            <p:cNvCxnSpPr>
              <a:stCxn id="35" idx="1"/>
              <a:endCxn id="55" idx="3"/>
            </p:cNvCxnSpPr>
            <p:nvPr/>
          </p:nvCxnSpPr>
          <p:spPr>
            <a:xfrm rot="10800000" flipV="1">
              <a:off x="7515226" y="4548188"/>
              <a:ext cx="1095375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7" idx="6"/>
            </p:cNvCxnSpPr>
            <p:nvPr/>
          </p:nvCxnSpPr>
          <p:spPr>
            <a:xfrm>
              <a:off x="5897880" y="4570095"/>
              <a:ext cx="1062545" cy="8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8" idx="2"/>
              <a:endCxn id="50" idx="6"/>
            </p:cNvCxnSpPr>
            <p:nvPr/>
          </p:nvCxnSpPr>
          <p:spPr>
            <a:xfrm rot="10800000">
              <a:off x="3992880" y="4570095"/>
              <a:ext cx="1264920" cy="6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1" idx="2"/>
              <a:endCxn id="53" idx="6"/>
            </p:cNvCxnSpPr>
            <p:nvPr/>
          </p:nvCxnSpPr>
          <p:spPr>
            <a:xfrm rot="10800000">
              <a:off x="2392680" y="4570095"/>
              <a:ext cx="960120" cy="6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4" idx="1"/>
            </p:cNvCxnSpPr>
            <p:nvPr/>
          </p:nvCxnSpPr>
          <p:spPr>
            <a:xfrm rot="16200000" flipV="1">
              <a:off x="1190911" y="3976402"/>
              <a:ext cx="1062" cy="1144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27"/>
            <p:cNvGrpSpPr/>
            <p:nvPr/>
          </p:nvGrpSpPr>
          <p:grpSpPr>
            <a:xfrm>
              <a:off x="0" y="4419600"/>
              <a:ext cx="640080" cy="295275"/>
              <a:chOff x="4419600" y="4724400"/>
              <a:chExt cx="640080" cy="295275"/>
            </a:xfrm>
          </p:grpSpPr>
          <p:pic>
            <p:nvPicPr>
              <p:cNvPr id="59" name="Picture 58" descr="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95800" y="4724400"/>
                <a:ext cx="504825" cy="295275"/>
              </a:xfrm>
              <a:prstGeom prst="rect">
                <a:avLst/>
              </a:prstGeom>
            </p:spPr>
          </p:pic>
          <p:sp>
            <p:nvSpPr>
              <p:cNvPr id="60" name="Oval 59"/>
              <p:cNvSpPr/>
              <p:nvPr/>
            </p:nvSpPr>
            <p:spPr>
              <a:xfrm>
                <a:off x="4983480" y="4836795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419600" y="4842891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529840" y="3532632"/>
              <a:ext cx="640080" cy="364890"/>
              <a:chOff x="3048000" y="3503022"/>
              <a:chExt cx="640080" cy="364890"/>
            </a:xfrm>
          </p:grpSpPr>
          <p:pic>
            <p:nvPicPr>
              <p:cNvPr id="68" name="Picture 67" descr="rout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24200" y="3503022"/>
                <a:ext cx="504825" cy="295275"/>
              </a:xfrm>
              <a:prstGeom prst="rect">
                <a:avLst/>
              </a:prstGeom>
            </p:spPr>
          </p:pic>
          <p:sp>
            <p:nvSpPr>
              <p:cNvPr id="69" name="Oval 68"/>
              <p:cNvSpPr/>
              <p:nvPr/>
            </p:nvSpPr>
            <p:spPr>
              <a:xfrm>
                <a:off x="3611880" y="3615417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048000" y="3621513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343656" y="3791712"/>
                <a:ext cx="76200" cy="762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" name="Straight Connector 74"/>
            <p:cNvCxnSpPr>
              <a:stCxn id="71" idx="4"/>
            </p:cNvCxnSpPr>
            <p:nvPr/>
          </p:nvCxnSpPr>
          <p:spPr>
            <a:xfrm rot="16200000" flipH="1">
              <a:off x="2542359" y="4218759"/>
              <a:ext cx="674478" cy="32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657600" y="4706112"/>
              <a:ext cx="76200" cy="762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276600" y="4343400"/>
              <a:ext cx="68580" cy="169545"/>
            </a:xfrm>
            <a:prstGeom prst="rect">
              <a:avLst/>
            </a:prstGeom>
          </p:spPr>
        </p:pic>
        <p:pic>
          <p:nvPicPr>
            <p:cNvPr id="81" name="Picture 80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944368" y="3867912"/>
              <a:ext cx="87630" cy="209550"/>
            </a:xfrm>
            <a:prstGeom prst="rect">
              <a:avLst/>
            </a:prstGeom>
          </p:spPr>
        </p:pic>
        <p:pic>
          <p:nvPicPr>
            <p:cNvPr id="82" name="Picture 8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2438400" y="4267200"/>
              <a:ext cx="87630" cy="260985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086600" y="48768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590800" y="30480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10200" y="48768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038600" y="46482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28800" y="48768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2400" y="48768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</p:grpSp>
      <p:cxnSp>
        <p:nvCxnSpPr>
          <p:cNvPr id="92" name="Straight Connector 91"/>
          <p:cNvCxnSpPr>
            <a:stCxn id="69" idx="0"/>
          </p:cNvCxnSpPr>
          <p:nvPr/>
        </p:nvCxnSpPr>
        <p:spPr>
          <a:xfrm rot="16200000" flipV="1">
            <a:off x="2791397" y="2923604"/>
            <a:ext cx="673227" cy="76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0" idx="3"/>
          </p:cNvCxnSpPr>
          <p:nvPr/>
        </p:nvCxnSpPr>
        <p:spPr>
          <a:xfrm rot="5400000">
            <a:off x="2137982" y="2949783"/>
            <a:ext cx="17636" cy="7883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9" idx="5"/>
          </p:cNvCxnSpPr>
          <p:nvPr/>
        </p:nvCxnSpPr>
        <p:spPr>
          <a:xfrm rot="16200000" flipH="1">
            <a:off x="3865897" y="4246896"/>
            <a:ext cx="410447" cy="6969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962400" y="3886200"/>
            <a:ext cx="104775" cy="219075"/>
          </a:xfrm>
          <a:prstGeom prst="rect">
            <a:avLst/>
          </a:prstGeom>
        </p:spPr>
      </p:pic>
      <p:pic>
        <p:nvPicPr>
          <p:cNvPr id="101" name="Picture 10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581400" y="4419600"/>
            <a:ext cx="116205" cy="17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m$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i}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\overline{i}}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i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R_{l}=\{l_{1}, l_{2}, \ldots, l_{m}\}$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R_{l}=\{l_{1}, l_{2}, \ldots, l_{m}\}$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$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nil$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$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^{ip}$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_{v}^{h}$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i}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\overline{i}}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A}$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_{i} \mathcal{A} _{j}$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A}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m$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,j \in S \Rightarrow |i^{d}_{v}-j^{d}_{v}| \le 1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^{ip}$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^{ip}$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 \in S \Rightarrow j \in S$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j$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k$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i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i}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\overline{i}}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lgorithmic,algorithm,amssymb}&#10;\pagestyle{empty}&#10;\begin{document}&#10;&#10;\begin{equation}\label{for-complexity}&#10;\sum_{r=0}^{\infty}(k+q)n(1-\frac{1}{m})^r=(k+q)mn \Rightarrow O(n)&#10;\end{equation}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lgorithmic,algorithm,amssymb}&#10;\pagestyle{empty}&#10;\begin{document}&#10;&#10;\begin{table*}[htpb]&#10;\caption{\texttt{Palmtree} Results over Internet2}&#10;\label{tab-internet2}&#10;\centering&#10;\tiny&#10;\begin{tabular}{|c|c||c|c|c|c|c||c|c|c|c|c||c|c|c|c|c||c|c|c|c|c|}&#10;\hline&#10; \multicolumn{2}{|c||}{ } &amp; \multicolumn{5}{|c||}{Round 1} &amp; \multicolumn{5}{|c||}{Round 2} &amp; \multicolumn{5}{|c||}{Round 3} &amp; \multicolumn{5}{|c|}{\textbf{Total}}\\&#10;\hline&#10;Router              &amp;  RS &amp;  IN &amp;  SC &amp; FP &amp; FN &amp; FR &amp; IN &amp; SC &amp; FP &amp; FN &amp; FR &amp; IN &amp; SC &amp; FP &amp; FN &amp; FR &amp;  RS &amp;  SC &amp; FP &amp; FN &amp; FR\\&#10;\hline \hline&#10;seat                &amp;  10 &amp;  10 &amp;   5 &amp;  0 &amp;  1 &amp;  4 &amp;  4 &amp;  1 &amp;  0 &amp;  0 &amp;  3 &amp;  3 &amp;  2 &amp;  0 &amp;  0 &amp;  1 &amp;  10 &amp;   8 &amp;  0 &amp;  1 &amp;  1\\&#10;\hline&#10;newy32aoa           &amp;  34 &amp;  34 &amp;  29 &amp;  0 &amp;  0 &amp;  5 &amp;  5 &amp;  3 &amp;  0 &amp;  0 &amp;  2 &amp;  2 &amp;  0 &amp;  0 &amp;  0 &amp;  2 &amp;  34 &amp;  32 &amp;  0 &amp;  0 &amp;  2\\&#10;\hline&#10;wash                &amp;  32 &amp;  32 &amp;  27 &amp;  0 &amp;  0 &amp;  5 &amp;  5 &amp;  4 &amp;  0 &amp;  0 &amp;  1 &amp;  1 &amp;  0 &amp;  0 &amp;  0 &amp;  1 &amp;  32 &amp;  31 &amp;  0 &amp;  0 &amp;  1\\&#10;\hline&#10;chic                &amp;  49 &amp;  49 &amp;  42 &amp;  0 &amp;  0 &amp;  7 &amp;  7 &amp;  1 &amp;  0 &amp;  0 &amp;  6 &amp;  6 &amp;  1 &amp;  0 &amp;  0 &amp;  5 &amp;  49 &amp;  44 &amp;  0 &amp;  0 &amp;  5\\&#10;\hline&#10;atla                &amp;  18 &amp;  18 &amp;  17 &amp;  0 &amp;  0 &amp;  1 &amp;  1 &amp;  1 &amp;  0 &amp;  0 &amp;  0 &amp;  0 &amp;  0 &amp;  0 &amp;  0 &amp;  0 &amp;  18 &amp;  18 &amp;  0 &amp;  0 &amp;  0\\&#10;\hline&#10;kans                &amp;  17 &amp;  17 &amp;  15 &amp;  0 &amp;  0 &amp;  2 &amp;  2 &amp;  2 &amp;  0 &amp;  0 &amp;  0 &amp;  0 &amp;  0 &amp;  0 &amp;  0 &amp;  0 &amp;  17 &amp;  17 &amp;  0 &amp;  0 &amp;  0\\&#10;\hline&#10;salt                &amp;  19 &amp;  19 &amp;  14 &amp;  0 &amp;  1 &amp;  4 &amp;  4 &amp;  2 &amp;  0 &amp;  0 &amp;  2 &amp;  2 &amp;  2 &amp;  0 &amp;  0 &amp;  0 &amp;  19 &amp;  18 &amp;  0 &amp;  1 &amp;  0\\&#10;\hline&#10;losa                &amp;  18 &amp;  18 &amp;  17 &amp;  0 &amp;  0 &amp;  1 &amp;  1 &amp;  0 &amp;  0 &amp;  0 &amp;  1 &amp;  1 &amp;  1 &amp;  0 &amp;  0 &amp;  0 &amp;  18 &amp;  18 &amp;  0 &amp;  0 &amp;  0\\&#10;\hline&#10;hous                &amp;  15 &amp;  15 &amp;  14 &amp;  0 &amp;  0 &amp;  1 &amp;  1 &amp;  1 &amp;  0 &amp;  0 &amp;  0 &amp;  0 &amp;  0 &amp;  0 &amp;  0 &amp;  0 &amp;  15 &amp;  15 &amp;  0 &amp;  0 &amp;  0\\&#10;\hline \hline&#10;\textbf{Total}      &amp; 212 &amp; 212 &amp; 180 &amp;  0 &amp;  2 &amp; 30 &amp; 30 &amp; 15 &amp;  0 &amp;  0 &amp; 15 &amp; 15 &amp;  6 &amp;  0 &amp;  0 &amp;  9 &amp; 212 &amp; 201 &amp;  0 &amp;  2 &amp;  9\\&#10;\hline&#10;\end{tabular}&#10;\vspace{-14pt}&#10;\end{table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k$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lgorithmic,algorithm,amssymb}&#10;\pagestyle{empty}&#10;\begin{document}&#10;&#10;\begin{table}[ht!]&#10;\caption{\textbf{Palmtree Results over Commercial ISPs.} Presents distribution of collected data over ISPs after executing \texttt{palmtree} at a single vantage point}&#10;\label{tab-PTISPs}&#10;\centering&#10;\small&#10;\begin{tabular}[width=\columnwidth]{|l|c|c|c|c||c|}&#10;\hline&#10;\textbf{ }   &amp;\textbf{Sprint}  &amp;\textbf{NTTAmerica} &amp;\textbf{Level3} &amp;\textbf{AboveNet}  &amp;\textbf{Total}\\&#10;\hline&#10;\textbf{Target}  &amp;21876   &amp;29428   &amp;33168   &amp;7882    &amp;\textbf{92354}\\&#10;\hline&#10;\textbf{Alias}  &amp;6824   &amp;8400   &amp;12218   &amp;2939    &amp;\textbf{30381}\\&#10;\hline&#10;\textbf{Frontier} &amp;7983   &amp;14779   &amp;12142   &amp;3064    &amp;\textbf{37968}\\&#10;\hline&#10;\textbf{Missing} &amp;7069   &amp;6249   &amp;8808   &amp;1879    &amp;\textbf{24005}\\&#10;\hline&#10;\end{tabular}&#10;\vspace{-10pt}&#10;\end{tabl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lgorithmic,algorithm,amssymb}&#10;\pagestyle{empty}&#10;\begin{document}&#10;&#10;\begin{table}[ht!]&#10;\caption{\textbf{Ally Results.} Categorization of \texttt{ally} results for 30381 IP alias pairs determined by \texttt{palmtree}}&#10;\label{tab-AllyVerify}&#10;\centering&#10;\small&#10;\begin{tabular}[width=\columnwidth]{|c|c|c|c||c|}&#10;\hline&#10;\textbf{IP ID-verified}   &amp;\textbf{source-verified}  &amp;\textbf{unverified}  &amp;\textbf{unknown}  &amp;\textbf{Total}\\&#10;\hline&#10;5166     &amp;4717    &amp;1319   &amp;19179   &amp;\textbf{30381}\\&#10;\hline&#10;\end{tabular}&#10;\vspace{-20pt}&#10;\end{table}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lgorithmic,algorithm,amssymb}&#10;\pagestyle{empty}&#10;\begin{document}&#10;&#10;\begin{algorithm}[h!]&#10;{\scriptsize&#10;\caption{PALMTREE}&#10;\begin{algorithmic}[1]&#10;\label{alg-palmtree}&#10;\REQUIRE $T$ /* IP address range or in-use IP address list of the subject network */&#10;\FORALL{IP address $I \in T$}&#10;\STATE $d \leftarrow DISTANCE(I)$&#10;\IF{$d&gt;0$}&#10;\STATE $\overline{I} \leftarrow MATE31(I)$&#10;\STATE $RPLY \leftarrow PROBE(\overline{I},d)$&#10;\IF{$RPLY \neq NULL$ or $RPLY \neq ICMP\_HOST/DESTINATION\_UNREACHABLE$}&#10;\IF{$RPLY$ is ICMP TTL\_EXCEEDED}&#10;\STATE $D \leftarrow$ source IP address of $RPLY$&#10;\STATE $_{I} \mathcal{A} _{D}$&#10;\ELSIF{$RPLY$ is ICMP ECHO\_REPLY}&#10;\STATE Use a different vantage point for frontier IP address $I$&#10;\ENDIF&#10;\ELSE&#10;\STATE $ \overline{\overline{I}} \leftarrow MATE30(I)$ or ($MATE30(MATE31(I))$ if $I$ is a border address)&#10;\STATE $RPLY \leftarrow PROBE(\overline{\overline{I}},d)$&#10;\IF{$RPLY \neq NULL$ and $RPLY$ is ICMP TTL\_EXCEEDED}&#10;\STATE $D \leftarrow$ source IP address of $RPLY$&#10;\STATE $_{I} \mathcal{A} _{D}$&#10;\ELSIF{$RPLY \neq NULL$ and $RPLY$ is ICMP ECHO\_REPLY}&#10;\STATE Use a different vantage point for frontier IP address $I$&#10;\ENDIF&#10;\ENDIF&#10;\ENDIF&#10;\ENDFOR&#10;\STATE&#10;\renewcommand{\algorithmicforall}{\textbf{for all}}&#10;\FORALL{IP alias pairs found}&#10;\STATE Apply transitivity rule&#10;\ENDFOR&#10;\renewcommand{\algorithmicforall}{\textbf{for each}}&#10;\end{algorithmic}&#10;}&#10;\end{algorithm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j}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k}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l}$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828</TotalTime>
  <Words>650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  <vt:lpstr>PalmTree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PalmTree</dc:title>
  <dc:creator/>
  <cp:lastModifiedBy>met071000</cp:lastModifiedBy>
  <cp:revision>68</cp:revision>
  <dcterms:created xsi:type="dcterms:W3CDTF">2006-08-16T00:00:00Z</dcterms:created>
  <dcterms:modified xsi:type="dcterms:W3CDTF">2010-02-07T04:59:16Z</dcterms:modified>
</cp:coreProperties>
</file>