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60" r:id="rId2"/>
    <p:sldId id="256" r:id="rId3"/>
    <p:sldId id="280" r:id="rId4"/>
    <p:sldId id="331" r:id="rId5"/>
    <p:sldId id="308" r:id="rId6"/>
    <p:sldId id="283" r:id="rId7"/>
    <p:sldId id="339" r:id="rId8"/>
    <p:sldId id="289" r:id="rId9"/>
    <p:sldId id="284" r:id="rId10"/>
    <p:sldId id="294" r:id="rId11"/>
    <p:sldId id="324" r:id="rId12"/>
    <p:sldId id="299" r:id="rId13"/>
    <p:sldId id="300" r:id="rId14"/>
    <p:sldId id="344" r:id="rId15"/>
    <p:sldId id="301" r:id="rId16"/>
    <p:sldId id="329" r:id="rId17"/>
    <p:sldId id="336" r:id="rId18"/>
    <p:sldId id="337" r:id="rId19"/>
    <p:sldId id="315" r:id="rId20"/>
    <p:sldId id="352" r:id="rId21"/>
    <p:sldId id="332" r:id="rId22"/>
    <p:sldId id="333" r:id="rId23"/>
    <p:sldId id="330" r:id="rId24"/>
    <p:sldId id="335" r:id="rId25"/>
    <p:sldId id="338" r:id="rId26"/>
    <p:sldId id="346" r:id="rId27"/>
    <p:sldId id="351" r:id="rId28"/>
    <p:sldId id="347" r:id="rId29"/>
    <p:sldId id="348" r:id="rId30"/>
    <p:sldId id="350" r:id="rId31"/>
    <p:sldId id="349" r:id="rId32"/>
    <p:sldId id="340" r:id="rId33"/>
    <p:sldId id="341" r:id="rId34"/>
    <p:sldId id="345" r:id="rId35"/>
    <p:sldId id="326" r:id="rId36"/>
    <p:sldId id="32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3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59FD27-05FD-48FF-AFB3-436E47292652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9F0BB0-B3CD-4031-A8A6-74AFC9C79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07988" fontAlgn="base">
              <a:spcBef>
                <a:spcPct val="0"/>
              </a:spcBef>
              <a:spcAft>
                <a:spcPct val="0"/>
              </a:spcAft>
              <a:defRPr/>
            </a:pPr>
            <a:fld id="{741F6390-77D7-4868-AD81-F1E04760A1F7}" type="slidenum">
              <a:rPr lang="en-US" smtClean="0">
                <a:latin typeface="Times New Roman" pitchFamily="18" charset="0"/>
              </a:rPr>
              <a:pPr defTabSz="40798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1EED4-1D9B-4FF2-839B-C1D74EC9B97F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76810-4C97-45BB-A31B-C6A3203EE107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07988" fontAlgn="base">
              <a:spcBef>
                <a:spcPct val="0"/>
              </a:spcBef>
              <a:spcAft>
                <a:spcPct val="0"/>
              </a:spcAft>
              <a:defRPr/>
            </a:pPr>
            <a:fld id="{95408733-9519-4B6A-9E84-C1163867D04C}" type="slidenum">
              <a:rPr lang="en-US" smtClean="0">
                <a:latin typeface="Times New Roman" pitchFamily="18" charset="0"/>
              </a:rPr>
              <a:pPr defTabSz="407988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0322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AFEE3-6EB9-4C39-9237-C5C7B2E30381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8231E-CCD5-4021-BFE2-B0D73C0E5E78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F21A4-61DB-4FF2-A0B7-886A4DBD9DE8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58BA-920C-454C-945B-D68248FFD3E6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Internet is Flat – </a:t>
            </a:r>
            <a:r>
              <a:rPr lang="en-US" err="1"/>
              <a:t>CoNEXT</a:t>
            </a:r>
            <a:r>
              <a:rPr lang="en-US"/>
              <a:t>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0B61-6121-4C7E-98BA-3CBDA1F65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E449-749D-431E-96B3-7C0DCF185FB1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Internet is Flat – </a:t>
            </a:r>
            <a:r>
              <a:rPr lang="en-US" err="1"/>
              <a:t>CoNEXT</a:t>
            </a:r>
            <a:r>
              <a:rPr lang="en-US"/>
              <a:t>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A754-3E1F-484D-A433-02BC5B0F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305313"/>
            <a:ext cx="8226720" cy="114348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051550"/>
            <a:ext cx="212725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1F0281-E89D-48BA-B6E4-BF66AF72D54A}" type="datetime1">
              <a:rPr lang="en-US"/>
              <a:pPr>
                <a:defRPr/>
              </a:pPr>
              <a:t>11/29/2010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375" y="6051550"/>
            <a:ext cx="2897188" cy="471488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The Internet is Flat – </a:t>
            </a:r>
            <a:r>
              <a:rPr lang="en-US" err="1"/>
              <a:t>CoNEXT</a:t>
            </a:r>
            <a:r>
              <a:rPr lang="en-US"/>
              <a:t>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75" y="6051550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1CFD-4503-454A-BDF5-EF4EFBF7D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E62C41-A8B6-4EA0-9F45-FF608202CEFB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The Internet is Flat – </a:t>
            </a:r>
            <a:r>
              <a:rPr lang="en-US" err="1"/>
              <a:t>CoNEXT</a:t>
            </a:r>
            <a:r>
              <a:rPr lang="en-US"/>
              <a:t>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43DB48-A7B5-48BD-B59C-24CBE45D6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amogh@caida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14338" y="1066800"/>
            <a:ext cx="8228012" cy="1905000"/>
          </a:xfrm>
        </p:spPr>
        <p:txBody>
          <a:bodyPr tIns="35198" rtlCol="0">
            <a:normAutofit fontScale="90000"/>
          </a:bodyPr>
          <a:lstStyle/>
          <a:p>
            <a:pPr defTabSz="914021" eaLnBrk="1" fontAlgn="auto" hangingPunct="1">
              <a:spcAft>
                <a:spcPts val="0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/>
              <a:t>The Internet is Flat: Modeling the Transition from a Transit Hierarchy to a Peering Mesh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8788" y="1838325"/>
            <a:ext cx="8228012" cy="4445000"/>
          </a:xfrm>
        </p:spPr>
        <p:txBody>
          <a:bodyPr tIns="25599" anchor="ctr"/>
          <a:lstStyle/>
          <a:p>
            <a:pPr marL="0" indent="0" algn="ctr" defTabSz="912813" eaLnBrk="1" hangingPunct="1"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en-US" sz="2900" dirty="0" err="1" smtClean="0">
                <a:latin typeface="Arial" charset="0"/>
                <a:cs typeface="Arial" charset="0"/>
              </a:rPr>
              <a:t>Amogh</a:t>
            </a:r>
            <a:r>
              <a:rPr lang="en-US" sz="2900" dirty="0" smtClean="0">
                <a:latin typeface="Arial" charset="0"/>
                <a:cs typeface="Arial" charset="0"/>
              </a:rPr>
              <a:t> </a:t>
            </a:r>
            <a:r>
              <a:rPr lang="en-US" sz="2900" dirty="0" err="1" smtClean="0">
                <a:latin typeface="Arial" charset="0"/>
                <a:cs typeface="Arial" charset="0"/>
              </a:rPr>
              <a:t>Dhamdhere</a:t>
            </a:r>
            <a:r>
              <a:rPr lang="en-US" sz="2900" dirty="0" smtClean="0">
                <a:latin typeface="Arial" charset="0"/>
                <a:cs typeface="Arial" charset="0"/>
              </a:rPr>
              <a:t> (</a:t>
            </a:r>
            <a:r>
              <a:rPr lang="en-US" sz="2900" dirty="0" smtClean="0">
                <a:solidFill>
                  <a:srgbClr val="1E03BF"/>
                </a:solidFill>
                <a:latin typeface="Arial" charset="0"/>
                <a:cs typeface="Arial" charset="0"/>
              </a:rPr>
              <a:t>CAIDA/UCSD</a:t>
            </a:r>
            <a:r>
              <a:rPr lang="en-US" sz="2900" dirty="0" smtClean="0">
                <a:latin typeface="Arial" charset="0"/>
                <a:cs typeface="Arial" charset="0"/>
              </a:rPr>
              <a:t>)</a:t>
            </a:r>
          </a:p>
          <a:p>
            <a:pPr marL="0" indent="0" algn="ctr" defTabSz="912813" eaLnBrk="1" hangingPunct="1"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en-US" sz="2900" dirty="0" smtClean="0">
                <a:latin typeface="Arial" charset="0"/>
                <a:cs typeface="Arial" charset="0"/>
              </a:rPr>
              <a:t>Constantine </a:t>
            </a:r>
            <a:r>
              <a:rPr lang="en-US" sz="2900" dirty="0" err="1" smtClean="0">
                <a:latin typeface="Arial" charset="0"/>
                <a:cs typeface="Arial" charset="0"/>
              </a:rPr>
              <a:t>Dovrolis</a:t>
            </a:r>
            <a:r>
              <a:rPr lang="en-US" sz="2900" dirty="0" smtClean="0">
                <a:latin typeface="Arial" charset="0"/>
                <a:cs typeface="Arial" charset="0"/>
              </a:rPr>
              <a:t> (</a:t>
            </a:r>
            <a:r>
              <a:rPr lang="en-US" sz="2900" dirty="0" smtClean="0">
                <a:solidFill>
                  <a:srgbClr val="1E03BF"/>
                </a:solidFill>
                <a:latin typeface="Arial" charset="0"/>
                <a:cs typeface="Arial" charset="0"/>
              </a:rPr>
              <a:t>Georgia Tech</a:t>
            </a:r>
            <a:r>
              <a:rPr lang="en-US" sz="2900" dirty="0" smtClean="0"/>
              <a:t>)</a:t>
            </a:r>
          </a:p>
        </p:txBody>
      </p:sp>
      <p:pic>
        <p:nvPicPr>
          <p:cNvPr id="3076" name="Picture 7" descr="logo_cai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5618163"/>
            <a:ext cx="103663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logo-georgiatech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3538" y="5562600"/>
            <a:ext cx="1084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UCSD_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4913" y="5638800"/>
            <a:ext cx="11064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27FD66-377A-42C4-8194-437D5FC04385}" type="datetime1">
              <a:rPr lang="en-US"/>
              <a:pPr>
                <a:defRPr/>
              </a:pPr>
              <a:t>12/2/2010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34163" y="6051550"/>
            <a:ext cx="2128837" cy="471488"/>
          </a:xfrm>
        </p:spPr>
        <p:txBody>
          <a:bodyPr/>
          <a:lstStyle/>
          <a:p>
            <a:pPr>
              <a:defRPr/>
            </a:pPr>
            <a:fld id="{51860D1C-52FB-4AC0-B258-0AB27A82BD0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Properties of the equilibrium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Is an equilibrium reached?</a:t>
            </a:r>
          </a:p>
          <a:p>
            <a:pPr lvl="1" eaLnBrk="1" hangingPunct="1"/>
            <a:r>
              <a:rPr lang="en-US" dirty="0" smtClean="0">
                <a:solidFill>
                  <a:srgbClr val="1E03BF"/>
                </a:solidFill>
                <a:latin typeface="Arial" charset="0"/>
              </a:rPr>
              <a:t>Yes, in most cases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Is the equilibrium unique?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No, can depend on playing sequence</a:t>
            </a:r>
            <a:endParaRPr lang="en-US" dirty="0" smtClean="0">
              <a:latin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Multiple runs with different playing sequence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Per-network properties vary widely across runs</a:t>
            </a:r>
          </a:p>
          <a:p>
            <a:pPr lvl="1" eaLnBrk="1" hangingPunct="1"/>
            <a:r>
              <a:rPr lang="en-US" dirty="0" smtClean="0">
                <a:solidFill>
                  <a:srgbClr val="1E03BF"/>
                </a:solidFill>
                <a:latin typeface="Arial" charset="0"/>
              </a:rPr>
              <a:t>Macroscopic properties show low variability</a:t>
            </a:r>
          </a:p>
          <a:p>
            <a:pPr lvl="1" eaLnBrk="1" hangingPunct="1"/>
            <a:endParaRPr lang="en-US" dirty="0" smtClean="0">
              <a:solidFill>
                <a:srgbClr val="00B05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10FB85-FF4E-4070-B43B-02BF2B8D94CB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292DB-10A3-46E5-AC86-475574E8DA1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ITER: Simulating the “old” and “new” Internet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Same initial topology: constructed with a full-mesh of LTP peering links, preferential attachment to connect </a:t>
            </a:r>
            <a:r>
              <a:rPr lang="en-US" dirty="0" smtClean="0">
                <a:latin typeface="Arial" charset="0"/>
              </a:rPr>
              <a:t>ECs and CPs</a:t>
            </a: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Change three parameters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Fraction of traffic sourced by CPs 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10% vs. 60%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Geographical spread of CPs 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one region vs. all regions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Peering traffic threshold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=1 vs.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=10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50 simulation runs for each instance, average results across runs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80EC97-6933-4264-B022-7A0C23EEC10F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D1A52-46E1-4A07-AA9A-C961AB2109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 Sims: End-to-end Paths</a:t>
            </a:r>
          </a:p>
        </p:txBody>
      </p:sp>
      <p:sp>
        <p:nvSpPr>
          <p:cNvPr id="15363" name="Content Placeholder 11"/>
          <p:cNvSpPr>
            <a:spLocks noGrp="1"/>
          </p:cNvSpPr>
          <p:nvPr>
            <p:ph sz="half" idx="2"/>
          </p:nvPr>
        </p:nvSpPr>
        <p:spPr>
          <a:xfrm>
            <a:off x="5334000" y="2408238"/>
            <a:ext cx="3810000" cy="31543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End-to-end paths weighted by traffic are shorter in the “</a:t>
            </a:r>
            <a:r>
              <a:rPr lang="en-US" dirty="0" smtClean="0">
                <a:solidFill>
                  <a:srgbClr val="FF0000"/>
                </a:solidFill>
              </a:rPr>
              <a:t>new” Internet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Paths carrying the most traffic are shorter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5614E4-671D-45AB-945F-9D6F7FF42D4F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351D5-403B-491B-8DBF-31B1D27DE38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5366" name="Content Placeholder 16" descr="comp_cann_lvz_pl.c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5048250" cy="4495800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2590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3BF"/>
                </a:solidFill>
              </a:rPr>
              <a:t>AS path lengths</a:t>
            </a:r>
            <a:endParaRPr lang="en-US" sz="2400" dirty="0">
              <a:solidFill>
                <a:srgbClr val="1E03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800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3BF"/>
                </a:solidFill>
              </a:rPr>
              <a:t>Weighted AS path lengths</a:t>
            </a:r>
            <a:endParaRPr lang="en-US" sz="2400" dirty="0">
              <a:solidFill>
                <a:srgbClr val="1E03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ITER Sims: Traffic Transiting Transit Providers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4038600" cy="34591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Traffic bypasses transit providers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traffic flows directly on peering links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Implication: Transit providers lose money!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Content providers get richer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8EA19F-CD56-4E36-960A-07DC24BCBD52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02481-2149-453E-BAC2-CA11743F12B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6390" name="Content Placeholder 12" descr="comp_cann_lvz_trafTP.c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876800" cy="4481513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2286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3BF"/>
                </a:solidFill>
              </a:rPr>
              <a:t>Traffic transiting LTPs</a:t>
            </a:r>
            <a:endParaRPr lang="en-US" sz="2400" dirty="0">
              <a:solidFill>
                <a:srgbClr val="1E03B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90507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3BF"/>
                </a:solidFill>
              </a:rPr>
              <a:t>Traffic transiting STPs</a:t>
            </a:r>
            <a:endParaRPr lang="en-US" sz="2400" dirty="0">
              <a:solidFill>
                <a:srgbClr val="1E03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 Sims: Traffic Over Unprofitable Providers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191000" cy="4525963"/>
          </a:xfrm>
        </p:spPr>
        <p:txBody>
          <a:bodyPr/>
          <a:lstStyle/>
          <a:p>
            <a:r>
              <a:rPr lang="en-US" dirty="0" smtClean="0"/>
              <a:t>More transit providers are unprofitable in the new Internet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These unprofitable providers still have to carry traffic!</a:t>
            </a:r>
          </a:p>
          <a:p>
            <a:r>
              <a:rPr lang="en-US" dirty="0" smtClean="0"/>
              <a:t>Possibility of mergers, bankruptcies or acquisitions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4E449-749D-431E-96B3-7C0DCF185FB1}" type="datetime1">
              <a:rPr lang="en-US" smtClean="0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Internet is Flat – CoNEXT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A754-3E1F-484D-A433-02BC5B0FBA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4" name="Content Placeholder 13" descr="comp_cann_lvz_trafunf.c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4894792" cy="4419600"/>
          </a:xfrm>
        </p:spPr>
      </p:pic>
      <p:sp>
        <p:nvSpPr>
          <p:cNvPr id="9" name="TextBox 8"/>
          <p:cNvSpPr txBox="1"/>
          <p:nvPr/>
        </p:nvSpPr>
        <p:spPr>
          <a:xfrm>
            <a:off x="2438400" y="3810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3BF"/>
                </a:solidFill>
              </a:rPr>
              <a:t>Traffic transiting unprofitable providers</a:t>
            </a:r>
            <a:endParaRPr lang="en-US" sz="2400" dirty="0">
              <a:solidFill>
                <a:srgbClr val="1E03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 Sims: Peering in the New Internet</a:t>
            </a:r>
          </a:p>
        </p:txBody>
      </p:sp>
      <p:pic>
        <p:nvPicPr>
          <p:cNvPr id="17411" name="Content Placeholder 14" descr="old_emer_nC_nR.all.ins.c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863" y="1371600"/>
            <a:ext cx="4783137" cy="4800600"/>
          </a:xfrm>
        </p:spPr>
      </p:pic>
      <p:sp>
        <p:nvSpPr>
          <p:cNvPr id="17412" name="Content Placeholder 1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4038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Transit providers need to peer strategically in the “new” Internet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STPs peering with CPs: saves transit costs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LTPs peering with CPs: attracts traffic that would have bypassed them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42A2FE-5344-4AD4-ABD6-8AEE01B28DA3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8EADA-2149-404E-A728-CCB863FF59F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85800" y="4648200"/>
            <a:ext cx="762000" cy="1143000"/>
          </a:xfrm>
          <a:prstGeom prst="roundRect">
            <a:avLst/>
          </a:prstGeom>
          <a:noFill/>
          <a:ln>
            <a:solidFill>
              <a:srgbClr val="1E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Factors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1910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Vary only one of the thre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 factors (fraction of CP traffic)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4998B6-3952-4B73-8EF9-0DDBD589BA9F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3E22A-8250-473A-99C4-5A8E58A4C75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0486" name="Content Placeholder 9" descr="old2new.trans.CPtraf.c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8" y="1371600"/>
            <a:ext cx="4697412" cy="4800600"/>
          </a:xfr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03BF"/>
                </a:solidFill>
              </a:rPr>
              <a:t>Weighted path length</a:t>
            </a:r>
            <a:endParaRPr lang="en-US" sz="2000" dirty="0">
              <a:solidFill>
                <a:srgbClr val="1E03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581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03BF"/>
                </a:solidFill>
              </a:rPr>
              <a:t>Traffic transiting STPs</a:t>
            </a:r>
            <a:endParaRPr lang="en-US" sz="2000" dirty="0">
              <a:solidFill>
                <a:srgbClr val="1E03B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1595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03BF"/>
                </a:solidFill>
              </a:rPr>
              <a:t>Traffic transiting LTPs</a:t>
            </a:r>
            <a:endParaRPr lang="en-US" sz="2000" dirty="0">
              <a:solidFill>
                <a:srgbClr val="1E03BF"/>
              </a:solidFill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48768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factor by  itself cannot change output metrics to the values in the “new” Internet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three factors need to change to see the differences between the “old” and “new” Internet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67200" y="2514600"/>
            <a:ext cx="4114800" cy="2971800"/>
            <a:chOff x="4267200" y="2514600"/>
            <a:chExt cx="4114800" cy="2971800"/>
          </a:xfrm>
        </p:grpSpPr>
        <p:cxnSp>
          <p:nvCxnSpPr>
            <p:cNvPr id="16" name="Straight Arrow Connector 15"/>
            <p:cNvCxnSpPr/>
            <p:nvPr/>
          </p:nvCxnSpPr>
          <p:spPr>
            <a:xfrm rot="10800000">
              <a:off x="4267200" y="2514600"/>
              <a:ext cx="990600" cy="60960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V="1">
              <a:off x="4267200" y="4572000"/>
              <a:ext cx="990600" cy="91440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4267200" y="3810000"/>
              <a:ext cx="990600" cy="22860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257800" y="2971800"/>
              <a:ext cx="31242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Values in the “new” Internet when all three parameters are changed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Summary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ITER: A computational, agent-based model of </a:t>
            </a:r>
            <a:r>
              <a:rPr lang="en-US" dirty="0" err="1" smtClean="0">
                <a:latin typeface="Arial" charset="0"/>
              </a:rPr>
              <a:t>interdomain</a:t>
            </a:r>
            <a:r>
              <a:rPr lang="en-US" dirty="0" smtClean="0">
                <a:latin typeface="Arial" charset="0"/>
              </a:rPr>
              <a:t> network formation</a:t>
            </a:r>
          </a:p>
          <a:p>
            <a:r>
              <a:rPr lang="en-US" dirty="0" smtClean="0">
                <a:latin typeface="Arial" charset="0"/>
              </a:rPr>
              <a:t>Captures the interactions between topology, routing, economics and </a:t>
            </a:r>
            <a:r>
              <a:rPr lang="en-US" dirty="0" err="1" smtClean="0">
                <a:latin typeface="Arial" charset="0"/>
              </a:rPr>
              <a:t>interdomain</a:t>
            </a:r>
            <a:r>
              <a:rPr lang="en-US" dirty="0" smtClean="0">
                <a:latin typeface="Arial" charset="0"/>
              </a:rPr>
              <a:t> traffic flow</a:t>
            </a:r>
          </a:p>
          <a:p>
            <a:r>
              <a:rPr lang="en-US" dirty="0" smtClean="0">
                <a:latin typeface="Arial" charset="0"/>
              </a:rPr>
              <a:t>Compared “old” and “new” Internet in terms of topology, traffic flow, per-network profitability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DE425B-3036-41FA-8E82-052829F36841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92B95-F192-4166-B765-FA3E6A81CD9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Thanks! Questions?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amogh@caida.org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www.caida.org/~amogh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EE87B5-4C41-4456-A1E7-7AC3877E6203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12A2F-E229-495C-8F53-C2B62F3FC01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  <p:pic>
        <p:nvPicPr>
          <p:cNvPr id="6" name="Picture 5" descr="ns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4886325"/>
            <a:ext cx="1278175" cy="1285875"/>
          </a:xfrm>
          <a:prstGeom prst="rect">
            <a:avLst/>
          </a:prstGeom>
        </p:spPr>
      </p:pic>
      <p:pic>
        <p:nvPicPr>
          <p:cNvPr id="7" name="Picture 6" descr="Cisco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6931" y="4982363"/>
            <a:ext cx="1833869" cy="1113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4196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 gratefully acknowledge funding from the NSF and Cisco Systems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Backup slides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81822D-A4F1-41FA-8391-A8604D72B0DC}" type="datetime1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3AA40-B953-4C56-A19A-A51D56CD1F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The Internet Ecosystem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More than 30,000 autonomous networks independently operated and managed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The “</a:t>
            </a:r>
            <a:r>
              <a:rPr lang="en-US" dirty="0" smtClean="0">
                <a:solidFill>
                  <a:srgbClr val="0000CC"/>
                </a:solidFill>
                <a:latin typeface="Arial" charset="0"/>
              </a:rPr>
              <a:t>Internet Ecosystem</a:t>
            </a:r>
            <a:r>
              <a:rPr lang="en-US" dirty="0" smtClean="0">
                <a:latin typeface="Arial" charset="0"/>
              </a:rPr>
              <a:t>”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Different types of networks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Interact with each other and with “environment”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Network interactions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Localized, in the form of bilateral contracts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Customer-provider or settlement-free peering</a:t>
            </a:r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  <a:latin typeface="Arial" charset="0"/>
              </a:rPr>
              <a:t>Distributed optimizations by each network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0BADE0-F028-45B3-B21B-7D824D93C8FA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8F095-1F20-47DC-8493-9D1D9D484F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on Initial Conditions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LTPs that are profitable eventually are also profitable initially in both old and new Internet</a:t>
            </a:r>
          </a:p>
          <a:p>
            <a:r>
              <a:rPr lang="en-US" dirty="0" smtClean="0"/>
              <a:t>Old Internet: 75% of the eventually fit STPs are fit in the initial topology</a:t>
            </a:r>
          </a:p>
          <a:p>
            <a:r>
              <a:rPr lang="en-US" dirty="0" smtClean="0"/>
              <a:t>New Internet: 50% of the eventually fit STPs are fit in the initial topology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STPs that transition from unprofitable </a:t>
            </a:r>
            <a:r>
              <a:rPr lang="en-US" dirty="0" smtClean="0">
                <a:solidFill>
                  <a:srgbClr val="FF0000"/>
                </a:solidFill>
              </a:rPr>
              <a:t>to profitable in the new Internet: </a:t>
            </a:r>
            <a:r>
              <a:rPr lang="en-US" dirty="0" smtClean="0">
                <a:solidFill>
                  <a:srgbClr val="FF0000"/>
                </a:solidFill>
              </a:rPr>
              <a:t>peer strategically with </a:t>
            </a:r>
            <a:r>
              <a:rPr lang="en-US" dirty="0" smtClean="0">
                <a:solidFill>
                  <a:srgbClr val="FF0000"/>
                </a:solidFill>
              </a:rPr>
              <a:t>large CPs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4E449-749D-431E-96B3-7C0DCF185FB1}" type="datetime1">
              <a:rPr lang="en-US" smtClean="0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Internet is Flat – CoNEXT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A754-3E1F-484D-A433-02BC5B0FBAC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Economics of the Internet Ecosystem</a:t>
            </a:r>
          </a:p>
        </p:txBody>
      </p:sp>
      <p:grpSp>
        <p:nvGrpSpPr>
          <p:cNvPr id="25603" name="Group 14"/>
          <p:cNvGrpSpPr>
            <a:grpSpLocks/>
          </p:cNvGrpSpPr>
          <p:nvPr/>
        </p:nvGrpSpPr>
        <p:grpSpPr bwMode="auto">
          <a:xfrm>
            <a:off x="-304800" y="1662113"/>
            <a:ext cx="5715000" cy="4357687"/>
            <a:chOff x="-304800" y="1662264"/>
            <a:chExt cx="5715000" cy="4357536"/>
          </a:xfrm>
        </p:grpSpPr>
        <p:pic>
          <p:nvPicPr>
            <p:cNvPr id="25611" name="Picture 8" descr="youtube_losing_money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25" y="1662264"/>
              <a:ext cx="4867275" cy="435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1"/>
            <p:cNvSpPr/>
            <p:nvPr/>
          </p:nvSpPr>
          <p:spPr>
            <a:xfrm>
              <a:off x="-304800" y="1676551"/>
              <a:ext cx="5715000" cy="7619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00400" y="2438400"/>
            <a:ext cx="5867400" cy="4495800"/>
            <a:chOff x="3200400" y="2438400"/>
            <a:chExt cx="5867400" cy="4495800"/>
          </a:xfrm>
        </p:grpSpPr>
        <p:pic>
          <p:nvPicPr>
            <p:cNvPr id="25609" name="Picture 9" descr="youtube_bw_zero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478" y="2438400"/>
              <a:ext cx="5562322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/>
            <p:cNvSpPr/>
            <p:nvPr/>
          </p:nvSpPr>
          <p:spPr>
            <a:xfrm>
              <a:off x="3200400" y="2590800"/>
              <a:ext cx="5791200" cy="1066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95400" y="4978400"/>
            <a:ext cx="7162800" cy="630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>
                <a:solidFill>
                  <a:srgbClr val="FF0000"/>
                </a:solidFill>
                <a:latin typeface="Calibri" pitchFamily="-108" charset="0"/>
              </a:rPr>
              <a:t>How do we make sense of all this?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81423C-E274-4B76-B2B2-0E6C145FDC28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4642B-0F8E-4E42-A6A3-2E06FAA445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Economically-principled models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Objective: </a:t>
            </a:r>
            <a:r>
              <a:rPr lang="en-US" smtClean="0">
                <a:solidFill>
                  <a:srgbClr val="1E03BF"/>
                </a:solidFill>
                <a:latin typeface="Arial" charset="0"/>
              </a:rPr>
              <a:t>Understand the structure and dynamics of the Internet ecosystem from an economic perspective</a:t>
            </a:r>
          </a:p>
          <a:p>
            <a:pPr eaLnBrk="1" hangingPunct="1"/>
            <a:r>
              <a:rPr lang="en-US" smtClean="0">
                <a:latin typeface="Arial" charset="0"/>
              </a:rPr>
              <a:t>Capture interactions between interdomain topology, routing, economics, and resulting interdomain traffic flow</a:t>
            </a:r>
          </a:p>
          <a:p>
            <a:pPr eaLnBrk="1" hangingPunct="1"/>
            <a:r>
              <a:rPr lang="en-US" smtClean="0">
                <a:latin typeface="Arial" charset="0"/>
              </a:rPr>
              <a:t>Create a scientific basis for modeling Internet interconnection and dynamics based on empirical data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72AE67-085B-41E8-A272-8FD4E695F5B1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F27BC-C535-4605-B0EA-297CF9175AA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High Level Questions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How does the Internet ecosystem evolve?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  <a:latin typeface="Arial" charset="0"/>
              </a:rPr>
              <a:t>What is the Internet heading towards?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Topology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Economics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Performance</a:t>
            </a:r>
          </a:p>
          <a:p>
            <a:pPr eaLnBrk="1" hangingPunct="1"/>
            <a:r>
              <a:rPr lang="en-US" smtClean="0">
                <a:latin typeface="Arial" charset="0"/>
              </a:rPr>
              <a:t>Which interconnection strategies of networks optimize their profits, costs and performance?</a:t>
            </a:r>
          </a:p>
          <a:p>
            <a:pPr eaLnBrk="1" hangingPunct="1"/>
            <a:r>
              <a:rPr lang="en-US" smtClean="0">
                <a:latin typeface="Arial" charset="0"/>
              </a:rPr>
              <a:t>How do these strategies affect the global Internet?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5E0547-EA9C-471B-8BE9-E3677BEC41F0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26094-CF72-4045-8A76-4C9CD5C257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Why Study Equilibria?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Internet is never at equilibrium, right?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</a:rPr>
              <a:t>Networks come and go, traffic patterns change, pricing/cost structures change, etc….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Studying </a:t>
            </a:r>
            <a:r>
              <a:rPr lang="en-US" dirty="0" err="1" smtClean="0"/>
              <a:t>equilibria</a:t>
            </a:r>
            <a:r>
              <a:rPr lang="en-US" dirty="0" smtClean="0"/>
              <a:t> tells us what’s the best that networks could do under certain traffic/economic conditions, and what that means for the Internet as a whole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those conditions change, we need to re-compute </a:t>
            </a:r>
            <a:r>
              <a:rPr lang="en-US" dirty="0" err="1" smtClean="0"/>
              <a:t>equilibria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EB36B3-B0B0-44BB-A984-0760C2A2F4A6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F59C-A102-486B-AB51-C5FAC4A790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ITER: Network Types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CC"/>
                </a:solidFill>
                <a:latin typeface="Arial" charset="0"/>
              </a:rPr>
              <a:t>Enterprise Customers (EC)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Stub networks at the edge, e.g. Georgia Tech</a:t>
            </a:r>
          </a:p>
          <a:p>
            <a:pPr eaLnBrk="1" hangingPunct="1"/>
            <a:r>
              <a:rPr lang="en-US" smtClean="0">
                <a:solidFill>
                  <a:srgbClr val="0000CC"/>
                </a:solidFill>
                <a:latin typeface="Arial" charset="0"/>
              </a:rPr>
              <a:t>Transit Providers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Provide Internet transit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Regional in scope (STP), e.g. Comcast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“Tier-1” or global (LTP), e.g., AT&amp;T</a:t>
            </a:r>
          </a:p>
          <a:p>
            <a:pPr eaLnBrk="1" hangingPunct="1"/>
            <a:r>
              <a:rPr lang="en-US" smtClean="0">
                <a:solidFill>
                  <a:srgbClr val="0000CC"/>
                </a:solidFill>
                <a:latin typeface="Arial" charset="0"/>
              </a:rPr>
              <a:t>Content Providers (CP)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Major sources of content, e.g. Google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27120C-1FCA-472B-A2CF-E7657F3D56BD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E2147-D61D-48CE-85D1-6FBAD873180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Network actions</a:t>
            </a:r>
          </a:p>
        </p:txBody>
      </p:sp>
      <p:sp>
        <p:nvSpPr>
          <p:cNvPr id="307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Networks perform their actions sequentially</a:t>
            </a:r>
          </a:p>
          <a:p>
            <a:pPr eaLnBrk="1" hangingPunct="1"/>
            <a:r>
              <a:rPr lang="en-US" smtClean="0">
                <a:latin typeface="Arial" charset="0"/>
              </a:rPr>
              <a:t>Can observe the actions of previous networks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And the effects of those actions on traffic flow and economics</a:t>
            </a:r>
          </a:p>
          <a:p>
            <a:pPr eaLnBrk="1" hangingPunct="1"/>
            <a:r>
              <a:rPr lang="en-US" smtClean="0">
                <a:latin typeface="Arial" charset="0"/>
              </a:rPr>
              <a:t>Network actions in each move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Pick set of preferred providers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Evaluate each existing peering link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Try to create new peering links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791634-B330-465D-9713-BE8BFFA60B14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01B36-7F96-474B-961D-FED092E9C29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Computing Equilibrium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Situation where no network has the incentive to change its connectivity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  <a:latin typeface="Arial" charset="0"/>
              </a:rPr>
              <a:t>Too complex to find analytically: Solve computationally</a:t>
            </a:r>
          </a:p>
          <a:p>
            <a:pPr eaLnBrk="1" hangingPunct="1"/>
            <a:r>
              <a:rPr lang="en-US" smtClean="0">
                <a:latin typeface="Arial" charset="0"/>
              </a:rPr>
              <a:t>Computation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Proceeds iteratively, networks “play” in sequence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Compute routing, traffic flow, AS fitness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Repeat until no player has incentive to move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D5B5C6-E91E-43F3-A6FF-867A9A4E27F3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370B-E91E-44D1-A95D-B8B60FD822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 of a model that involves traffic, topology, economics and network actions is hard!</a:t>
            </a:r>
          </a:p>
          <a:p>
            <a:r>
              <a:rPr lang="en-US" dirty="0" smtClean="0"/>
              <a:t>“Best-effort” parameterization and validation</a:t>
            </a:r>
          </a:p>
          <a:p>
            <a:r>
              <a:rPr lang="en-US" dirty="0" smtClean="0"/>
              <a:t>Parameterized transit, peering and operational costs, traffic matrix properties, geographical spread using best available data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4E449-749D-431E-96B3-7C0DCF185FB1}" type="datetime1">
              <a:rPr lang="en-US" smtClean="0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Internet is Flat – CoNEXT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A754-3E1F-484D-A433-02BC5B0FBAC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12" name="Content Placeholder 11" descr="cann_degDist.c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199"/>
            <a:ext cx="5105400" cy="4477043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486400" y="1600201"/>
            <a:ext cx="3657600" cy="2819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ITER produces networks with heavy-tailed degree distribution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4E449-749D-431E-96B3-7C0DCF185FB1}" type="datetime1">
              <a:rPr lang="en-US" smtClean="0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Internet is Flat – CoNEXT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A754-3E1F-484D-A433-02BC5B0FBAC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Economics of the Internet Ecosystem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78481" y="1219200"/>
            <a:ext cx="4193519" cy="2514600"/>
            <a:chOff x="381000" y="1295400"/>
            <a:chExt cx="4264025" cy="2514600"/>
          </a:xfrm>
        </p:grpSpPr>
        <p:pic>
          <p:nvPicPr>
            <p:cNvPr id="5136" name="Picture 5" descr="cisco_traffic_forecast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371600"/>
              <a:ext cx="4264025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7" name="TextBox 9"/>
            <p:cNvSpPr txBox="1">
              <a:spLocks noChangeArrowheads="1"/>
            </p:cNvSpPr>
            <p:nvPr/>
          </p:nvSpPr>
          <p:spPr bwMode="auto">
            <a:xfrm>
              <a:off x="925929" y="1295400"/>
              <a:ext cx="1782066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Traffic growth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Source: Cisco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724400" y="1219200"/>
            <a:ext cx="4343400" cy="2620963"/>
            <a:chOff x="4724400" y="1295400"/>
            <a:chExt cx="4343400" cy="2620962"/>
          </a:xfrm>
        </p:grpSpPr>
        <p:pic>
          <p:nvPicPr>
            <p:cNvPr id="5134" name="Picture 6" descr="norton_trprice_tren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1295400"/>
              <a:ext cx="4038600" cy="262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5" name="TextBox 15"/>
            <p:cNvSpPr txBox="1">
              <a:spLocks noChangeArrowheads="1"/>
            </p:cNvSpPr>
            <p:nvPr/>
          </p:nvSpPr>
          <p:spPr bwMode="auto">
            <a:xfrm>
              <a:off x="6324600" y="1600200"/>
              <a:ext cx="2743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Transit price decline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Source: William Norton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621213" y="4191000"/>
            <a:ext cx="4294187" cy="2209800"/>
            <a:chOff x="4621212" y="4191000"/>
            <a:chExt cx="4294188" cy="2209800"/>
          </a:xfrm>
        </p:grpSpPr>
        <p:pic>
          <p:nvPicPr>
            <p:cNvPr id="513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1212" y="4191000"/>
              <a:ext cx="4294188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3" name="TextBox 16"/>
            <p:cNvSpPr txBox="1">
              <a:spLocks noChangeArrowheads="1"/>
            </p:cNvSpPr>
            <p:nvPr/>
          </p:nvSpPr>
          <p:spPr bwMode="auto">
            <a:xfrm>
              <a:off x="4876800" y="4687669"/>
              <a:ext cx="2971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Ad revenue increase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Source: IAB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" y="3962400"/>
            <a:ext cx="4419600" cy="2438400"/>
            <a:chOff x="76200" y="4038600"/>
            <a:chExt cx="4419600" cy="2438400"/>
          </a:xfrm>
        </p:grpSpPr>
        <p:pic>
          <p:nvPicPr>
            <p:cNvPr id="5130" name="Picture 17" descr="content_consolidation.bmp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4038600"/>
              <a:ext cx="4419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TextBox 16"/>
            <p:cNvSpPr txBox="1">
              <a:spLocks noChangeArrowheads="1"/>
            </p:cNvSpPr>
            <p:nvPr/>
          </p:nvSpPr>
          <p:spPr bwMode="auto">
            <a:xfrm>
              <a:off x="1524000" y="5525869"/>
              <a:ext cx="2971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Content Consolidation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Source: Arbor Networks</a:t>
              </a: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D6240C-3A9E-4D32-B041-69CB52E61F6F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B5953-78CB-4E96-99F1-AB2DAE153C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11" name="Content Placeholder 10" descr="cann_llDist.c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5029200" cy="4560939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181600" y="1600201"/>
            <a:ext cx="3962400" cy="2971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ITER produces networks with a heavy-tailed distribution of link loads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4E449-749D-431E-96B3-7C0DCF185FB1}" type="datetime1">
              <a:rPr lang="en-US" smtClean="0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Internet is Flat – CoNEXT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A754-3E1F-484D-A433-02BC5B0FBAC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8" name="Content Placeholder 7" descr="cann_upl.c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894792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51037"/>
            <a:ext cx="4038600" cy="29257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Average path lengths stay almost constant as the network size is increased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4E449-749D-431E-96B3-7C0DCF185FB1}" type="datetime1">
              <a:rPr lang="en-US" smtClean="0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Internet is Flat – CoNEXT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A754-3E1F-484D-A433-02BC5B0FBAC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STPs Peering with CPs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476F08-450A-4CC8-A371-8B9A58C4342B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B321D-AE02-4116-AACE-F3F27508F5A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5486400" y="3157538"/>
            <a:ext cx="1428750" cy="9572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2936" tIns="41469" rIns="82936" bIns="41469"/>
          <a:lstStyle/>
          <a:p>
            <a:pPr defTabSz="4146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   STP</a:t>
            </a: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2381250" y="3157538"/>
            <a:ext cx="1428750" cy="9572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2936" tIns="41469" rIns="82936" bIns="41469"/>
          <a:lstStyle/>
          <a:p>
            <a:pPr defTabSz="4146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   CP</a:t>
            </a:r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3905250" y="1371600"/>
            <a:ext cx="1428750" cy="9572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2936" tIns="41469" rIns="82936" bIns="41469"/>
          <a:lstStyle/>
          <a:p>
            <a:pPr defTabSz="4146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   LTP</a:t>
            </a:r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5067300" y="4724400"/>
            <a:ext cx="1138238" cy="762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2936" tIns="41469" rIns="82936" bIns="41469"/>
          <a:lstStyle/>
          <a:p>
            <a:pPr defTabSz="4146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   </a:t>
            </a:r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6483350" y="4724400"/>
            <a:ext cx="1060450" cy="711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2936" tIns="41469" rIns="82936" bIns="41469"/>
          <a:lstStyle/>
          <a:p>
            <a:pPr defTabSz="4146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 flipV="1">
            <a:off x="3171825" y="2328863"/>
            <a:ext cx="1447800" cy="882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</p:cNvCxnSpPr>
          <p:nvPr/>
        </p:nvCxnSpPr>
        <p:spPr>
          <a:xfrm flipH="1" flipV="1">
            <a:off x="6248400" y="4114800"/>
            <a:ext cx="765175" cy="650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8" idx="1"/>
          </p:cNvCxnSpPr>
          <p:nvPr/>
        </p:nvCxnSpPr>
        <p:spPr>
          <a:xfrm flipV="1">
            <a:off x="5635625" y="4113213"/>
            <a:ext cx="565150" cy="654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1"/>
          </p:cNvCxnSpPr>
          <p:nvPr/>
        </p:nvCxnSpPr>
        <p:spPr>
          <a:xfrm flipH="1" flipV="1">
            <a:off x="4619625" y="2328863"/>
            <a:ext cx="1581150" cy="882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429000" y="2159000"/>
            <a:ext cx="2959100" cy="2717800"/>
          </a:xfrm>
          <a:custGeom>
            <a:avLst/>
            <a:gdLst>
              <a:gd name="connsiteX0" fmla="*/ 0 w 1450340"/>
              <a:gd name="connsiteY0" fmla="*/ 269240 h 2095500"/>
              <a:gd name="connsiteX1" fmla="*/ 1219200 w 1450340"/>
              <a:gd name="connsiteY1" fmla="*/ 254000 h 2095500"/>
              <a:gd name="connsiteX2" fmla="*/ 1386840 w 1450340"/>
              <a:gd name="connsiteY2" fmla="*/ 1793240 h 2095500"/>
              <a:gd name="connsiteX3" fmla="*/ 1143000 w 1450340"/>
              <a:gd name="connsiteY3" fmla="*/ 2067560 h 2095500"/>
              <a:gd name="connsiteX4" fmla="*/ 1143000 w 1450340"/>
              <a:gd name="connsiteY4" fmla="*/ 2067560 h 2095500"/>
              <a:gd name="connsiteX5" fmla="*/ 594360 w 1450340"/>
              <a:gd name="connsiteY5" fmla="*/ 1717040 h 2095500"/>
              <a:gd name="connsiteX0" fmla="*/ 0 w 1450340"/>
              <a:gd name="connsiteY0" fmla="*/ 269240 h 2095500"/>
              <a:gd name="connsiteX1" fmla="*/ 1219200 w 1450340"/>
              <a:gd name="connsiteY1" fmla="*/ 254000 h 2095500"/>
              <a:gd name="connsiteX2" fmla="*/ 1386840 w 1450340"/>
              <a:gd name="connsiteY2" fmla="*/ 1793240 h 2095500"/>
              <a:gd name="connsiteX3" fmla="*/ 1143000 w 1450340"/>
              <a:gd name="connsiteY3" fmla="*/ 2067560 h 2095500"/>
              <a:gd name="connsiteX4" fmla="*/ 594360 w 1450340"/>
              <a:gd name="connsiteY4" fmla="*/ 1717040 h 2095500"/>
              <a:gd name="connsiteX0" fmla="*/ 0 w 1490980"/>
              <a:gd name="connsiteY0" fmla="*/ 269240 h 2037080"/>
              <a:gd name="connsiteX1" fmla="*/ 1219200 w 1490980"/>
              <a:gd name="connsiteY1" fmla="*/ 254000 h 2037080"/>
              <a:gd name="connsiteX2" fmla="*/ 1386840 w 1490980"/>
              <a:gd name="connsiteY2" fmla="*/ 1793240 h 2037080"/>
              <a:gd name="connsiteX3" fmla="*/ 594360 w 1490980"/>
              <a:gd name="connsiteY3" fmla="*/ 1717040 h 2037080"/>
              <a:gd name="connsiteX0" fmla="*/ 0 w 1490980"/>
              <a:gd name="connsiteY0" fmla="*/ 269240 h 1793240"/>
              <a:gd name="connsiteX1" fmla="*/ 1219200 w 1490980"/>
              <a:gd name="connsiteY1" fmla="*/ 254000 h 1793240"/>
              <a:gd name="connsiteX2" fmla="*/ 1386840 w 1490980"/>
              <a:gd name="connsiteY2" fmla="*/ 1793240 h 1793240"/>
              <a:gd name="connsiteX0" fmla="*/ 0 w 1450340"/>
              <a:gd name="connsiteY0" fmla="*/ 269240 h 1793240"/>
              <a:gd name="connsiteX1" fmla="*/ 1219200 w 1450340"/>
              <a:gd name="connsiteY1" fmla="*/ 254000 h 1793240"/>
              <a:gd name="connsiteX2" fmla="*/ 1386840 w 1450340"/>
              <a:gd name="connsiteY2" fmla="*/ 695960 h 1793240"/>
              <a:gd name="connsiteX3" fmla="*/ 1386840 w 1450340"/>
              <a:gd name="connsiteY3" fmla="*/ 1793240 h 1793240"/>
              <a:gd name="connsiteX0" fmla="*/ 0 w 1856740"/>
              <a:gd name="connsiteY0" fmla="*/ 269240 h 1793240"/>
              <a:gd name="connsiteX1" fmla="*/ 1219200 w 1856740"/>
              <a:gd name="connsiteY1" fmla="*/ 254000 h 1793240"/>
              <a:gd name="connsiteX2" fmla="*/ 1828800 w 1856740"/>
              <a:gd name="connsiteY2" fmla="*/ 817880 h 1793240"/>
              <a:gd name="connsiteX3" fmla="*/ 1386840 w 1856740"/>
              <a:gd name="connsiteY3" fmla="*/ 1793240 h 1793240"/>
              <a:gd name="connsiteX0" fmla="*/ 0 w 1844040"/>
              <a:gd name="connsiteY0" fmla="*/ 238760 h 1762760"/>
              <a:gd name="connsiteX1" fmla="*/ 1295400 w 1844040"/>
              <a:gd name="connsiteY1" fmla="*/ 254000 h 1762760"/>
              <a:gd name="connsiteX2" fmla="*/ 1828800 w 1844040"/>
              <a:gd name="connsiteY2" fmla="*/ 787400 h 1762760"/>
              <a:gd name="connsiteX3" fmla="*/ 1386840 w 1844040"/>
              <a:gd name="connsiteY3" fmla="*/ 1762760 h 1762760"/>
              <a:gd name="connsiteX0" fmla="*/ 0 w 3279140"/>
              <a:gd name="connsiteY0" fmla="*/ 695960 h 2219960"/>
              <a:gd name="connsiteX1" fmla="*/ 3048000 w 3279140"/>
              <a:gd name="connsiteY1" fmla="*/ 254000 h 2219960"/>
              <a:gd name="connsiteX2" fmla="*/ 1828800 w 3279140"/>
              <a:gd name="connsiteY2" fmla="*/ 1244600 h 2219960"/>
              <a:gd name="connsiteX3" fmla="*/ 1386840 w 3279140"/>
              <a:gd name="connsiteY3" fmla="*/ 2219960 h 2219960"/>
              <a:gd name="connsiteX0" fmla="*/ 0 w 3263900"/>
              <a:gd name="connsiteY0" fmla="*/ 695960 h 2219960"/>
              <a:gd name="connsiteX1" fmla="*/ 3048000 w 3263900"/>
              <a:gd name="connsiteY1" fmla="*/ 254000 h 2219960"/>
              <a:gd name="connsiteX2" fmla="*/ 1828800 w 3263900"/>
              <a:gd name="connsiteY2" fmla="*/ 1244600 h 2219960"/>
              <a:gd name="connsiteX3" fmla="*/ 1386840 w 3263900"/>
              <a:gd name="connsiteY3" fmla="*/ 2219960 h 2219960"/>
              <a:gd name="connsiteX0" fmla="*/ 0 w 1892300"/>
              <a:gd name="connsiteY0" fmla="*/ 314960 h 1838960"/>
              <a:gd name="connsiteX1" fmla="*/ 1676400 w 1892300"/>
              <a:gd name="connsiteY1" fmla="*/ 254000 h 1838960"/>
              <a:gd name="connsiteX2" fmla="*/ 1828800 w 1892300"/>
              <a:gd name="connsiteY2" fmla="*/ 863600 h 1838960"/>
              <a:gd name="connsiteX3" fmla="*/ 1386840 w 1892300"/>
              <a:gd name="connsiteY3" fmla="*/ 1838960 h 1838960"/>
              <a:gd name="connsiteX0" fmla="*/ 0 w 2044700"/>
              <a:gd name="connsiteY0" fmla="*/ 314960 h 1838960"/>
              <a:gd name="connsiteX1" fmla="*/ 1676400 w 2044700"/>
              <a:gd name="connsiteY1" fmla="*/ 254000 h 1838960"/>
              <a:gd name="connsiteX2" fmla="*/ 1828800 w 2044700"/>
              <a:gd name="connsiteY2" fmla="*/ 863600 h 1838960"/>
              <a:gd name="connsiteX3" fmla="*/ 1386840 w 2044700"/>
              <a:gd name="connsiteY3" fmla="*/ 1838960 h 1838960"/>
              <a:gd name="connsiteX0" fmla="*/ 0 w 1836843"/>
              <a:gd name="connsiteY0" fmla="*/ 254000 h 1778000"/>
              <a:gd name="connsiteX1" fmla="*/ 1435100 w 1836843"/>
              <a:gd name="connsiteY1" fmla="*/ 254000 h 1778000"/>
              <a:gd name="connsiteX2" fmla="*/ 1828800 w 1836843"/>
              <a:gd name="connsiteY2" fmla="*/ 802640 h 1778000"/>
              <a:gd name="connsiteX3" fmla="*/ 1386840 w 1836843"/>
              <a:gd name="connsiteY3" fmla="*/ 1778000 h 1778000"/>
              <a:gd name="connsiteX0" fmla="*/ 0 w 1836843"/>
              <a:gd name="connsiteY0" fmla="*/ 254000 h 1778000"/>
              <a:gd name="connsiteX1" fmla="*/ 1435100 w 1836843"/>
              <a:gd name="connsiteY1" fmla="*/ 254000 h 1778000"/>
              <a:gd name="connsiteX2" fmla="*/ 1828800 w 1836843"/>
              <a:gd name="connsiteY2" fmla="*/ 802640 h 1778000"/>
              <a:gd name="connsiteX3" fmla="*/ 1386840 w 1836843"/>
              <a:gd name="connsiteY3" fmla="*/ 1778000 h 1778000"/>
              <a:gd name="connsiteX0" fmla="*/ 0 w 1894840"/>
              <a:gd name="connsiteY0" fmla="*/ 254000 h 1778000"/>
              <a:gd name="connsiteX1" fmla="*/ 1435100 w 1894840"/>
              <a:gd name="connsiteY1" fmla="*/ 254000 h 1778000"/>
              <a:gd name="connsiteX2" fmla="*/ 1828800 w 1894840"/>
              <a:gd name="connsiteY2" fmla="*/ 802640 h 1778000"/>
              <a:gd name="connsiteX3" fmla="*/ 1386840 w 1894840"/>
              <a:gd name="connsiteY3" fmla="*/ 1778000 h 1778000"/>
              <a:gd name="connsiteX0" fmla="*/ 0 w 1858433"/>
              <a:gd name="connsiteY0" fmla="*/ 863600 h 2387600"/>
              <a:gd name="connsiteX1" fmla="*/ 1209040 w 1858433"/>
              <a:gd name="connsiteY1" fmla="*/ 254000 h 2387600"/>
              <a:gd name="connsiteX2" fmla="*/ 1828800 w 1858433"/>
              <a:gd name="connsiteY2" fmla="*/ 1412240 h 2387600"/>
              <a:gd name="connsiteX3" fmla="*/ 1386840 w 1858433"/>
              <a:gd name="connsiteY3" fmla="*/ 2387600 h 2387600"/>
              <a:gd name="connsiteX0" fmla="*/ 364066 w 2222499"/>
              <a:gd name="connsiteY0" fmla="*/ 706120 h 2230120"/>
              <a:gd name="connsiteX1" fmla="*/ 201507 w 2222499"/>
              <a:gd name="connsiteY1" fmla="*/ 1010920 h 2230120"/>
              <a:gd name="connsiteX2" fmla="*/ 1573106 w 2222499"/>
              <a:gd name="connsiteY2" fmla="*/ 96520 h 2230120"/>
              <a:gd name="connsiteX3" fmla="*/ 2192866 w 2222499"/>
              <a:gd name="connsiteY3" fmla="*/ 1254760 h 2230120"/>
              <a:gd name="connsiteX4" fmla="*/ 1750906 w 2222499"/>
              <a:gd name="connsiteY4" fmla="*/ 2230120 h 2230120"/>
              <a:gd name="connsiteX0" fmla="*/ 338666 w 2222499"/>
              <a:gd name="connsiteY0" fmla="*/ 782320 h 2306320"/>
              <a:gd name="connsiteX1" fmla="*/ 176107 w 2222499"/>
              <a:gd name="connsiteY1" fmla="*/ 1087120 h 2306320"/>
              <a:gd name="connsiteX2" fmla="*/ 1395307 w 2222499"/>
              <a:gd name="connsiteY2" fmla="*/ 96520 h 2306320"/>
              <a:gd name="connsiteX3" fmla="*/ 2167466 w 2222499"/>
              <a:gd name="connsiteY3" fmla="*/ 1330960 h 2306320"/>
              <a:gd name="connsiteX4" fmla="*/ 1725506 w 2222499"/>
              <a:gd name="connsiteY4" fmla="*/ 2306320 h 2306320"/>
              <a:gd name="connsiteX0" fmla="*/ 338666 w 2974340"/>
              <a:gd name="connsiteY0" fmla="*/ 782320 h 2306320"/>
              <a:gd name="connsiteX1" fmla="*/ 176107 w 2974340"/>
              <a:gd name="connsiteY1" fmla="*/ 1087120 h 2306320"/>
              <a:gd name="connsiteX2" fmla="*/ 1395307 w 2974340"/>
              <a:gd name="connsiteY2" fmla="*/ 96520 h 2306320"/>
              <a:gd name="connsiteX3" fmla="*/ 2919307 w 2974340"/>
              <a:gd name="connsiteY3" fmla="*/ 1315720 h 2306320"/>
              <a:gd name="connsiteX4" fmla="*/ 1725506 w 2974340"/>
              <a:gd name="connsiteY4" fmla="*/ 2306320 h 2306320"/>
              <a:gd name="connsiteX0" fmla="*/ 338666 w 3135207"/>
              <a:gd name="connsiteY0" fmla="*/ 782320 h 2687320"/>
              <a:gd name="connsiteX1" fmla="*/ 176107 w 3135207"/>
              <a:gd name="connsiteY1" fmla="*/ 1087120 h 2687320"/>
              <a:gd name="connsiteX2" fmla="*/ 1395307 w 3135207"/>
              <a:gd name="connsiteY2" fmla="*/ 96520 h 2687320"/>
              <a:gd name="connsiteX3" fmla="*/ 2919307 w 3135207"/>
              <a:gd name="connsiteY3" fmla="*/ 1315720 h 2687320"/>
              <a:gd name="connsiteX4" fmla="*/ 2690706 w 3135207"/>
              <a:gd name="connsiteY4" fmla="*/ 2687320 h 2687320"/>
              <a:gd name="connsiteX0" fmla="*/ 338666 w 3135207"/>
              <a:gd name="connsiteY0" fmla="*/ 782320 h 2687320"/>
              <a:gd name="connsiteX1" fmla="*/ 176107 w 3135207"/>
              <a:gd name="connsiteY1" fmla="*/ 1087120 h 2687320"/>
              <a:gd name="connsiteX2" fmla="*/ 1395307 w 3135207"/>
              <a:gd name="connsiteY2" fmla="*/ 96520 h 2687320"/>
              <a:gd name="connsiteX3" fmla="*/ 2919307 w 3135207"/>
              <a:gd name="connsiteY3" fmla="*/ 1315720 h 2687320"/>
              <a:gd name="connsiteX4" fmla="*/ 2690706 w 3135207"/>
              <a:gd name="connsiteY4" fmla="*/ 2687320 h 2687320"/>
              <a:gd name="connsiteX0" fmla="*/ 338666 w 3135207"/>
              <a:gd name="connsiteY0" fmla="*/ 812800 h 2717800"/>
              <a:gd name="connsiteX1" fmla="*/ 176107 w 3135207"/>
              <a:gd name="connsiteY1" fmla="*/ 1117600 h 2717800"/>
              <a:gd name="connsiteX2" fmla="*/ 1395307 w 3135207"/>
              <a:gd name="connsiteY2" fmla="*/ 127000 h 2717800"/>
              <a:gd name="connsiteX3" fmla="*/ 2919307 w 3135207"/>
              <a:gd name="connsiteY3" fmla="*/ 1346200 h 2717800"/>
              <a:gd name="connsiteX4" fmla="*/ 2690706 w 3135207"/>
              <a:gd name="connsiteY4" fmla="*/ 2717800 h 2717800"/>
              <a:gd name="connsiteX0" fmla="*/ 338666 w 3135207"/>
              <a:gd name="connsiteY0" fmla="*/ 812800 h 2717800"/>
              <a:gd name="connsiteX1" fmla="*/ 176107 w 3135207"/>
              <a:gd name="connsiteY1" fmla="*/ 1117600 h 2717800"/>
              <a:gd name="connsiteX2" fmla="*/ 1395307 w 3135207"/>
              <a:gd name="connsiteY2" fmla="*/ 127000 h 2717800"/>
              <a:gd name="connsiteX3" fmla="*/ 2919307 w 3135207"/>
              <a:gd name="connsiteY3" fmla="*/ 1346200 h 2717800"/>
              <a:gd name="connsiteX4" fmla="*/ 2690706 w 3135207"/>
              <a:gd name="connsiteY4" fmla="*/ 2717800 h 2717800"/>
              <a:gd name="connsiteX0" fmla="*/ 0 w 2959100"/>
              <a:gd name="connsiteY0" fmla="*/ 1117600 h 2717800"/>
              <a:gd name="connsiteX1" fmla="*/ 1219200 w 2959100"/>
              <a:gd name="connsiteY1" fmla="*/ 127000 h 2717800"/>
              <a:gd name="connsiteX2" fmla="*/ 2743200 w 2959100"/>
              <a:gd name="connsiteY2" fmla="*/ 1346200 h 2717800"/>
              <a:gd name="connsiteX3" fmla="*/ 2514599 w 2959100"/>
              <a:gd name="connsiteY3" fmla="*/ 27178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100" h="2717800">
                <a:moveTo>
                  <a:pt x="0" y="1117600"/>
                </a:moveTo>
                <a:cubicBezTo>
                  <a:pt x="176107" y="1003300"/>
                  <a:pt x="658707" y="0"/>
                  <a:pt x="1219200" y="127000"/>
                </a:cubicBezTo>
                <a:cubicBezTo>
                  <a:pt x="1892300" y="91440"/>
                  <a:pt x="2527300" y="914400"/>
                  <a:pt x="2743200" y="1346200"/>
                </a:cubicBezTo>
                <a:cubicBezTo>
                  <a:pt x="2959100" y="1778000"/>
                  <a:pt x="2514599" y="2534920"/>
                  <a:pt x="2514599" y="2717800"/>
                </a:cubicBezTo>
              </a:path>
            </a:pathLst>
          </a:custGeom>
          <a:ln w="38100">
            <a:solidFill>
              <a:srgbClr val="1E03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352800" y="2438400"/>
            <a:ext cx="2895600" cy="461963"/>
            <a:chOff x="914400" y="2438400"/>
            <a:chExt cx="2895600" cy="461665"/>
          </a:xfrm>
        </p:grpSpPr>
        <p:sp>
          <p:nvSpPr>
            <p:cNvPr id="18452" name="TextBox 23"/>
            <p:cNvSpPr txBox="1">
              <a:spLocks noChangeArrowheads="1"/>
            </p:cNvSpPr>
            <p:nvPr/>
          </p:nvSpPr>
          <p:spPr bwMode="auto">
            <a:xfrm>
              <a:off x="914400" y="2438400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$$</a:t>
              </a:r>
            </a:p>
          </p:txBody>
        </p:sp>
        <p:sp>
          <p:nvSpPr>
            <p:cNvPr id="18453" name="TextBox 24"/>
            <p:cNvSpPr txBox="1">
              <a:spLocks noChangeArrowheads="1"/>
            </p:cNvSpPr>
            <p:nvPr/>
          </p:nvSpPr>
          <p:spPr bwMode="auto">
            <a:xfrm>
              <a:off x="3124200" y="2438400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$$</a:t>
              </a:r>
            </a:p>
          </p:txBody>
        </p:sp>
      </p:grpSp>
      <p:cxnSp>
        <p:nvCxnSpPr>
          <p:cNvPr id="27" name="Straight Connector 26"/>
          <p:cNvCxnSpPr>
            <a:stCxn id="9" idx="2"/>
            <a:endCxn id="8" idx="0"/>
          </p:cNvCxnSpPr>
          <p:nvPr/>
        </p:nvCxnSpPr>
        <p:spPr>
          <a:xfrm>
            <a:off x="3808413" y="3635375"/>
            <a:ext cx="1682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8"/>
          <p:cNvSpPr>
            <a:spLocks noGrp="1"/>
          </p:cNvSpPr>
          <p:nvPr>
            <p:ph sz="half" idx="1"/>
          </p:nvPr>
        </p:nvSpPr>
        <p:spPr>
          <a:xfrm>
            <a:off x="3581400" y="3457575"/>
            <a:ext cx="2667000" cy="1495425"/>
          </a:xfrm>
          <a:custGeom>
            <a:avLst/>
            <a:gdLst>
              <a:gd name="connsiteX0" fmla="*/ 0 w 1450340"/>
              <a:gd name="connsiteY0" fmla="*/ 269240 h 2095500"/>
              <a:gd name="connsiteX1" fmla="*/ 1219200 w 1450340"/>
              <a:gd name="connsiteY1" fmla="*/ 254000 h 2095500"/>
              <a:gd name="connsiteX2" fmla="*/ 1386840 w 1450340"/>
              <a:gd name="connsiteY2" fmla="*/ 1793240 h 2095500"/>
              <a:gd name="connsiteX3" fmla="*/ 1143000 w 1450340"/>
              <a:gd name="connsiteY3" fmla="*/ 2067560 h 2095500"/>
              <a:gd name="connsiteX4" fmla="*/ 1143000 w 1450340"/>
              <a:gd name="connsiteY4" fmla="*/ 2067560 h 2095500"/>
              <a:gd name="connsiteX5" fmla="*/ 594360 w 1450340"/>
              <a:gd name="connsiteY5" fmla="*/ 1717040 h 2095500"/>
              <a:gd name="connsiteX0" fmla="*/ 0 w 1450340"/>
              <a:gd name="connsiteY0" fmla="*/ 269240 h 2095500"/>
              <a:gd name="connsiteX1" fmla="*/ 1219200 w 1450340"/>
              <a:gd name="connsiteY1" fmla="*/ 254000 h 2095500"/>
              <a:gd name="connsiteX2" fmla="*/ 1386840 w 1450340"/>
              <a:gd name="connsiteY2" fmla="*/ 1793240 h 2095500"/>
              <a:gd name="connsiteX3" fmla="*/ 1143000 w 1450340"/>
              <a:gd name="connsiteY3" fmla="*/ 2067560 h 2095500"/>
              <a:gd name="connsiteX4" fmla="*/ 594360 w 1450340"/>
              <a:gd name="connsiteY4" fmla="*/ 1717040 h 2095500"/>
              <a:gd name="connsiteX0" fmla="*/ 0 w 1490980"/>
              <a:gd name="connsiteY0" fmla="*/ 269240 h 2037080"/>
              <a:gd name="connsiteX1" fmla="*/ 1219200 w 1490980"/>
              <a:gd name="connsiteY1" fmla="*/ 254000 h 2037080"/>
              <a:gd name="connsiteX2" fmla="*/ 1386840 w 1490980"/>
              <a:gd name="connsiteY2" fmla="*/ 1793240 h 2037080"/>
              <a:gd name="connsiteX3" fmla="*/ 594360 w 1490980"/>
              <a:gd name="connsiteY3" fmla="*/ 1717040 h 2037080"/>
              <a:gd name="connsiteX0" fmla="*/ 0 w 1490980"/>
              <a:gd name="connsiteY0" fmla="*/ 269240 h 1793240"/>
              <a:gd name="connsiteX1" fmla="*/ 1219200 w 1490980"/>
              <a:gd name="connsiteY1" fmla="*/ 254000 h 1793240"/>
              <a:gd name="connsiteX2" fmla="*/ 1386840 w 1490980"/>
              <a:gd name="connsiteY2" fmla="*/ 1793240 h 1793240"/>
              <a:gd name="connsiteX0" fmla="*/ 0 w 1450340"/>
              <a:gd name="connsiteY0" fmla="*/ 269240 h 1793240"/>
              <a:gd name="connsiteX1" fmla="*/ 1219200 w 1450340"/>
              <a:gd name="connsiteY1" fmla="*/ 254000 h 1793240"/>
              <a:gd name="connsiteX2" fmla="*/ 1386840 w 1450340"/>
              <a:gd name="connsiteY2" fmla="*/ 695960 h 1793240"/>
              <a:gd name="connsiteX3" fmla="*/ 1386840 w 1450340"/>
              <a:gd name="connsiteY3" fmla="*/ 1793240 h 1793240"/>
              <a:gd name="connsiteX0" fmla="*/ 0 w 1856740"/>
              <a:gd name="connsiteY0" fmla="*/ 269240 h 1793240"/>
              <a:gd name="connsiteX1" fmla="*/ 1219200 w 1856740"/>
              <a:gd name="connsiteY1" fmla="*/ 254000 h 1793240"/>
              <a:gd name="connsiteX2" fmla="*/ 1828800 w 1856740"/>
              <a:gd name="connsiteY2" fmla="*/ 817880 h 1793240"/>
              <a:gd name="connsiteX3" fmla="*/ 1386840 w 1856740"/>
              <a:gd name="connsiteY3" fmla="*/ 1793240 h 1793240"/>
              <a:gd name="connsiteX0" fmla="*/ 0 w 1844040"/>
              <a:gd name="connsiteY0" fmla="*/ 238760 h 1762760"/>
              <a:gd name="connsiteX1" fmla="*/ 1295400 w 1844040"/>
              <a:gd name="connsiteY1" fmla="*/ 254000 h 1762760"/>
              <a:gd name="connsiteX2" fmla="*/ 1828800 w 1844040"/>
              <a:gd name="connsiteY2" fmla="*/ 787400 h 1762760"/>
              <a:gd name="connsiteX3" fmla="*/ 1386840 w 1844040"/>
              <a:gd name="connsiteY3" fmla="*/ 1762760 h 1762760"/>
              <a:gd name="connsiteX0" fmla="*/ 0 w 3279140"/>
              <a:gd name="connsiteY0" fmla="*/ 695960 h 2219960"/>
              <a:gd name="connsiteX1" fmla="*/ 3048000 w 3279140"/>
              <a:gd name="connsiteY1" fmla="*/ 254000 h 2219960"/>
              <a:gd name="connsiteX2" fmla="*/ 1828800 w 3279140"/>
              <a:gd name="connsiteY2" fmla="*/ 1244600 h 2219960"/>
              <a:gd name="connsiteX3" fmla="*/ 1386840 w 3279140"/>
              <a:gd name="connsiteY3" fmla="*/ 2219960 h 2219960"/>
              <a:gd name="connsiteX0" fmla="*/ 0 w 3263900"/>
              <a:gd name="connsiteY0" fmla="*/ 695960 h 2219960"/>
              <a:gd name="connsiteX1" fmla="*/ 3048000 w 3263900"/>
              <a:gd name="connsiteY1" fmla="*/ 254000 h 2219960"/>
              <a:gd name="connsiteX2" fmla="*/ 1828800 w 3263900"/>
              <a:gd name="connsiteY2" fmla="*/ 1244600 h 2219960"/>
              <a:gd name="connsiteX3" fmla="*/ 1386840 w 3263900"/>
              <a:gd name="connsiteY3" fmla="*/ 2219960 h 2219960"/>
              <a:gd name="connsiteX0" fmla="*/ 0 w 1892300"/>
              <a:gd name="connsiteY0" fmla="*/ 314960 h 1838960"/>
              <a:gd name="connsiteX1" fmla="*/ 1676400 w 1892300"/>
              <a:gd name="connsiteY1" fmla="*/ 254000 h 1838960"/>
              <a:gd name="connsiteX2" fmla="*/ 1828800 w 1892300"/>
              <a:gd name="connsiteY2" fmla="*/ 863600 h 1838960"/>
              <a:gd name="connsiteX3" fmla="*/ 1386840 w 1892300"/>
              <a:gd name="connsiteY3" fmla="*/ 1838960 h 1838960"/>
              <a:gd name="connsiteX0" fmla="*/ 0 w 2044700"/>
              <a:gd name="connsiteY0" fmla="*/ 314960 h 1838960"/>
              <a:gd name="connsiteX1" fmla="*/ 1676400 w 2044700"/>
              <a:gd name="connsiteY1" fmla="*/ 254000 h 1838960"/>
              <a:gd name="connsiteX2" fmla="*/ 1828800 w 2044700"/>
              <a:gd name="connsiteY2" fmla="*/ 863600 h 1838960"/>
              <a:gd name="connsiteX3" fmla="*/ 1386840 w 2044700"/>
              <a:gd name="connsiteY3" fmla="*/ 1838960 h 1838960"/>
              <a:gd name="connsiteX0" fmla="*/ 0 w 1836843"/>
              <a:gd name="connsiteY0" fmla="*/ 254000 h 1778000"/>
              <a:gd name="connsiteX1" fmla="*/ 1435100 w 1836843"/>
              <a:gd name="connsiteY1" fmla="*/ 254000 h 1778000"/>
              <a:gd name="connsiteX2" fmla="*/ 1828800 w 1836843"/>
              <a:gd name="connsiteY2" fmla="*/ 802640 h 1778000"/>
              <a:gd name="connsiteX3" fmla="*/ 1386840 w 1836843"/>
              <a:gd name="connsiteY3" fmla="*/ 1778000 h 1778000"/>
              <a:gd name="connsiteX0" fmla="*/ 0 w 1836843"/>
              <a:gd name="connsiteY0" fmla="*/ 254000 h 1778000"/>
              <a:gd name="connsiteX1" fmla="*/ 1435100 w 1836843"/>
              <a:gd name="connsiteY1" fmla="*/ 254000 h 1778000"/>
              <a:gd name="connsiteX2" fmla="*/ 1828800 w 1836843"/>
              <a:gd name="connsiteY2" fmla="*/ 802640 h 1778000"/>
              <a:gd name="connsiteX3" fmla="*/ 1386840 w 1836843"/>
              <a:gd name="connsiteY3" fmla="*/ 1778000 h 1778000"/>
              <a:gd name="connsiteX0" fmla="*/ 0 w 1894840"/>
              <a:gd name="connsiteY0" fmla="*/ 254000 h 1778000"/>
              <a:gd name="connsiteX1" fmla="*/ 1435100 w 1894840"/>
              <a:gd name="connsiteY1" fmla="*/ 254000 h 1778000"/>
              <a:gd name="connsiteX2" fmla="*/ 1828800 w 1894840"/>
              <a:gd name="connsiteY2" fmla="*/ 802640 h 1778000"/>
              <a:gd name="connsiteX3" fmla="*/ 1386840 w 1894840"/>
              <a:gd name="connsiteY3" fmla="*/ 1778000 h 1778000"/>
              <a:gd name="connsiteX0" fmla="*/ 0 w 1894840"/>
              <a:gd name="connsiteY0" fmla="*/ 254000 h 1778000"/>
              <a:gd name="connsiteX1" fmla="*/ 1435100 w 1894840"/>
              <a:gd name="connsiteY1" fmla="*/ 254000 h 1778000"/>
              <a:gd name="connsiteX2" fmla="*/ 1492904 w 1894840"/>
              <a:gd name="connsiteY2" fmla="*/ 980161 h 1778000"/>
              <a:gd name="connsiteX3" fmla="*/ 1386840 w 1894840"/>
              <a:gd name="connsiteY3" fmla="*/ 1778000 h 1778000"/>
              <a:gd name="connsiteX0" fmla="*/ 0 w 1894840"/>
              <a:gd name="connsiteY0" fmla="*/ 254000 h 980161"/>
              <a:gd name="connsiteX1" fmla="*/ 1435100 w 1894840"/>
              <a:gd name="connsiteY1" fmla="*/ 254000 h 980161"/>
              <a:gd name="connsiteX2" fmla="*/ 1492904 w 1894840"/>
              <a:gd name="connsiteY2" fmla="*/ 980161 h 980161"/>
              <a:gd name="connsiteX0" fmla="*/ 0 w 1952259"/>
              <a:gd name="connsiteY0" fmla="*/ 140024 h 980161"/>
              <a:gd name="connsiteX1" fmla="*/ 1492519 w 1952259"/>
              <a:gd name="connsiteY1" fmla="*/ 254000 h 980161"/>
              <a:gd name="connsiteX2" fmla="*/ 1550323 w 1952259"/>
              <a:gd name="connsiteY2" fmla="*/ 980161 h 980161"/>
              <a:gd name="connsiteX0" fmla="*/ 0 w 1952259"/>
              <a:gd name="connsiteY0" fmla="*/ 140024 h 1330217"/>
              <a:gd name="connsiteX1" fmla="*/ 1492519 w 1952259"/>
              <a:gd name="connsiteY1" fmla="*/ 254000 h 1330217"/>
              <a:gd name="connsiteX2" fmla="*/ 1435484 w 1952259"/>
              <a:gd name="connsiteY2" fmla="*/ 1330217 h 1330217"/>
              <a:gd name="connsiteX0" fmla="*/ 0 w 2010063"/>
              <a:gd name="connsiteY0" fmla="*/ 183991 h 1374184"/>
              <a:gd name="connsiteX1" fmla="*/ 1550323 w 2010063"/>
              <a:gd name="connsiteY1" fmla="*/ 254000 h 1374184"/>
              <a:gd name="connsiteX2" fmla="*/ 1435484 w 2010063"/>
              <a:gd name="connsiteY2" fmla="*/ 1374184 h 137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0063" h="1374184">
                <a:moveTo>
                  <a:pt x="0" y="183991"/>
                </a:moveTo>
                <a:cubicBezTo>
                  <a:pt x="494030" y="49371"/>
                  <a:pt x="968663" y="0"/>
                  <a:pt x="1550323" y="254000"/>
                </a:cubicBezTo>
                <a:cubicBezTo>
                  <a:pt x="2010063" y="538480"/>
                  <a:pt x="1443527" y="1120184"/>
                  <a:pt x="1435484" y="1374184"/>
                </a:cubicBezTo>
              </a:path>
            </a:pathLst>
          </a:custGeom>
          <a:ln w="38100">
            <a:solidFill>
              <a:srgbClr val="1E03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09600" y="5618163"/>
            <a:ext cx="8153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FF0000"/>
                </a:solidFill>
              </a:rPr>
              <a:t>Peering with CPs saves transit costs for STPs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build="p" animBg="1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LTPs Peering with CPs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476F08-450A-4CC8-A371-8B9A58C4342B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94B3A-C3A9-46FF-8A64-7E07654F093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5486400" y="3309938"/>
            <a:ext cx="1428750" cy="9572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2936" tIns="41469" rIns="82936" bIns="41469"/>
          <a:lstStyle/>
          <a:p>
            <a:pPr defTabSz="4146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   STP</a:t>
            </a:r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3905250" y="1600200"/>
            <a:ext cx="1428750" cy="9572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2936" tIns="41469" rIns="82936" bIns="41469"/>
          <a:lstStyle/>
          <a:p>
            <a:pPr defTabSz="4146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   LTP</a:t>
            </a:r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5181600" y="4724400"/>
            <a:ext cx="1023938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2936" tIns="41469" rIns="82936" bIns="41469"/>
          <a:lstStyle/>
          <a:p>
            <a:pPr defTabSz="4146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   </a:t>
            </a:r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6483350" y="4699000"/>
            <a:ext cx="1060450" cy="711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2936" tIns="41469" rIns="82936" bIns="41469"/>
          <a:lstStyle/>
          <a:p>
            <a:pPr defTabSz="4146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cxnSp>
        <p:nvCxnSpPr>
          <p:cNvPr id="17" name="Straight Arrow Connector 16"/>
          <p:cNvCxnSpPr>
            <a:stCxn id="12" idx="3"/>
          </p:cNvCxnSpPr>
          <p:nvPr/>
        </p:nvCxnSpPr>
        <p:spPr>
          <a:xfrm flipH="1" flipV="1">
            <a:off x="6324600" y="4267200"/>
            <a:ext cx="688975" cy="473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8" idx="1"/>
          </p:cNvCxnSpPr>
          <p:nvPr/>
        </p:nvCxnSpPr>
        <p:spPr>
          <a:xfrm flipV="1">
            <a:off x="5692775" y="4265613"/>
            <a:ext cx="508000" cy="498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1"/>
          </p:cNvCxnSpPr>
          <p:nvPr/>
        </p:nvCxnSpPr>
        <p:spPr>
          <a:xfrm flipH="1" flipV="1">
            <a:off x="4619625" y="2557463"/>
            <a:ext cx="1581150" cy="8064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381250" y="2514600"/>
            <a:ext cx="3109913" cy="1752600"/>
            <a:chOff x="2381250" y="2514601"/>
            <a:chExt cx="3109582" cy="1752599"/>
          </a:xfrm>
        </p:grpSpPr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>
              <a:off x="2381250" y="3309939"/>
              <a:ext cx="1428598" cy="95726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82936" tIns="41469" rIns="82936" bIns="41469"/>
            <a:lstStyle/>
            <a:p>
              <a:pPr defTabSz="4146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latin typeface="+mn-lt"/>
                  <a:cs typeface="+mn-cs"/>
                </a:rPr>
                <a:t>    CP</a:t>
              </a:r>
            </a:p>
          </p:txBody>
        </p:sp>
        <p:cxnSp>
          <p:nvCxnSpPr>
            <p:cNvPr id="14" name="Straight Arrow Connector 13"/>
            <p:cNvCxnSpPr>
              <a:stCxn id="9" idx="3"/>
            </p:cNvCxnSpPr>
            <p:nvPr/>
          </p:nvCxnSpPr>
          <p:spPr>
            <a:xfrm flipV="1">
              <a:off x="3095549" y="2514601"/>
              <a:ext cx="1419074" cy="8493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2"/>
              <a:endCxn id="8" idx="0"/>
            </p:cNvCxnSpPr>
            <p:nvPr/>
          </p:nvCxnSpPr>
          <p:spPr>
            <a:xfrm>
              <a:off x="3808261" y="3787775"/>
              <a:ext cx="16825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28"/>
          <p:cNvSpPr>
            <a:spLocks noGrp="1"/>
          </p:cNvSpPr>
          <p:nvPr>
            <p:ph sz="half" idx="1"/>
          </p:nvPr>
        </p:nvSpPr>
        <p:spPr>
          <a:xfrm>
            <a:off x="3581400" y="3457575"/>
            <a:ext cx="2667000" cy="1495425"/>
          </a:xfrm>
          <a:custGeom>
            <a:avLst/>
            <a:gdLst>
              <a:gd name="connsiteX0" fmla="*/ 0 w 1450340"/>
              <a:gd name="connsiteY0" fmla="*/ 269240 h 2095500"/>
              <a:gd name="connsiteX1" fmla="*/ 1219200 w 1450340"/>
              <a:gd name="connsiteY1" fmla="*/ 254000 h 2095500"/>
              <a:gd name="connsiteX2" fmla="*/ 1386840 w 1450340"/>
              <a:gd name="connsiteY2" fmla="*/ 1793240 h 2095500"/>
              <a:gd name="connsiteX3" fmla="*/ 1143000 w 1450340"/>
              <a:gd name="connsiteY3" fmla="*/ 2067560 h 2095500"/>
              <a:gd name="connsiteX4" fmla="*/ 1143000 w 1450340"/>
              <a:gd name="connsiteY4" fmla="*/ 2067560 h 2095500"/>
              <a:gd name="connsiteX5" fmla="*/ 594360 w 1450340"/>
              <a:gd name="connsiteY5" fmla="*/ 1717040 h 2095500"/>
              <a:gd name="connsiteX0" fmla="*/ 0 w 1450340"/>
              <a:gd name="connsiteY0" fmla="*/ 269240 h 2095500"/>
              <a:gd name="connsiteX1" fmla="*/ 1219200 w 1450340"/>
              <a:gd name="connsiteY1" fmla="*/ 254000 h 2095500"/>
              <a:gd name="connsiteX2" fmla="*/ 1386840 w 1450340"/>
              <a:gd name="connsiteY2" fmla="*/ 1793240 h 2095500"/>
              <a:gd name="connsiteX3" fmla="*/ 1143000 w 1450340"/>
              <a:gd name="connsiteY3" fmla="*/ 2067560 h 2095500"/>
              <a:gd name="connsiteX4" fmla="*/ 594360 w 1450340"/>
              <a:gd name="connsiteY4" fmla="*/ 1717040 h 2095500"/>
              <a:gd name="connsiteX0" fmla="*/ 0 w 1490980"/>
              <a:gd name="connsiteY0" fmla="*/ 269240 h 2037080"/>
              <a:gd name="connsiteX1" fmla="*/ 1219200 w 1490980"/>
              <a:gd name="connsiteY1" fmla="*/ 254000 h 2037080"/>
              <a:gd name="connsiteX2" fmla="*/ 1386840 w 1490980"/>
              <a:gd name="connsiteY2" fmla="*/ 1793240 h 2037080"/>
              <a:gd name="connsiteX3" fmla="*/ 594360 w 1490980"/>
              <a:gd name="connsiteY3" fmla="*/ 1717040 h 2037080"/>
              <a:gd name="connsiteX0" fmla="*/ 0 w 1490980"/>
              <a:gd name="connsiteY0" fmla="*/ 269240 h 1793240"/>
              <a:gd name="connsiteX1" fmla="*/ 1219200 w 1490980"/>
              <a:gd name="connsiteY1" fmla="*/ 254000 h 1793240"/>
              <a:gd name="connsiteX2" fmla="*/ 1386840 w 1490980"/>
              <a:gd name="connsiteY2" fmla="*/ 1793240 h 1793240"/>
              <a:gd name="connsiteX0" fmla="*/ 0 w 1450340"/>
              <a:gd name="connsiteY0" fmla="*/ 269240 h 1793240"/>
              <a:gd name="connsiteX1" fmla="*/ 1219200 w 1450340"/>
              <a:gd name="connsiteY1" fmla="*/ 254000 h 1793240"/>
              <a:gd name="connsiteX2" fmla="*/ 1386840 w 1450340"/>
              <a:gd name="connsiteY2" fmla="*/ 695960 h 1793240"/>
              <a:gd name="connsiteX3" fmla="*/ 1386840 w 1450340"/>
              <a:gd name="connsiteY3" fmla="*/ 1793240 h 1793240"/>
              <a:gd name="connsiteX0" fmla="*/ 0 w 1856740"/>
              <a:gd name="connsiteY0" fmla="*/ 269240 h 1793240"/>
              <a:gd name="connsiteX1" fmla="*/ 1219200 w 1856740"/>
              <a:gd name="connsiteY1" fmla="*/ 254000 h 1793240"/>
              <a:gd name="connsiteX2" fmla="*/ 1828800 w 1856740"/>
              <a:gd name="connsiteY2" fmla="*/ 817880 h 1793240"/>
              <a:gd name="connsiteX3" fmla="*/ 1386840 w 1856740"/>
              <a:gd name="connsiteY3" fmla="*/ 1793240 h 1793240"/>
              <a:gd name="connsiteX0" fmla="*/ 0 w 1844040"/>
              <a:gd name="connsiteY0" fmla="*/ 238760 h 1762760"/>
              <a:gd name="connsiteX1" fmla="*/ 1295400 w 1844040"/>
              <a:gd name="connsiteY1" fmla="*/ 254000 h 1762760"/>
              <a:gd name="connsiteX2" fmla="*/ 1828800 w 1844040"/>
              <a:gd name="connsiteY2" fmla="*/ 787400 h 1762760"/>
              <a:gd name="connsiteX3" fmla="*/ 1386840 w 1844040"/>
              <a:gd name="connsiteY3" fmla="*/ 1762760 h 1762760"/>
              <a:gd name="connsiteX0" fmla="*/ 0 w 3279140"/>
              <a:gd name="connsiteY0" fmla="*/ 695960 h 2219960"/>
              <a:gd name="connsiteX1" fmla="*/ 3048000 w 3279140"/>
              <a:gd name="connsiteY1" fmla="*/ 254000 h 2219960"/>
              <a:gd name="connsiteX2" fmla="*/ 1828800 w 3279140"/>
              <a:gd name="connsiteY2" fmla="*/ 1244600 h 2219960"/>
              <a:gd name="connsiteX3" fmla="*/ 1386840 w 3279140"/>
              <a:gd name="connsiteY3" fmla="*/ 2219960 h 2219960"/>
              <a:gd name="connsiteX0" fmla="*/ 0 w 3263900"/>
              <a:gd name="connsiteY0" fmla="*/ 695960 h 2219960"/>
              <a:gd name="connsiteX1" fmla="*/ 3048000 w 3263900"/>
              <a:gd name="connsiteY1" fmla="*/ 254000 h 2219960"/>
              <a:gd name="connsiteX2" fmla="*/ 1828800 w 3263900"/>
              <a:gd name="connsiteY2" fmla="*/ 1244600 h 2219960"/>
              <a:gd name="connsiteX3" fmla="*/ 1386840 w 3263900"/>
              <a:gd name="connsiteY3" fmla="*/ 2219960 h 2219960"/>
              <a:gd name="connsiteX0" fmla="*/ 0 w 1892300"/>
              <a:gd name="connsiteY0" fmla="*/ 314960 h 1838960"/>
              <a:gd name="connsiteX1" fmla="*/ 1676400 w 1892300"/>
              <a:gd name="connsiteY1" fmla="*/ 254000 h 1838960"/>
              <a:gd name="connsiteX2" fmla="*/ 1828800 w 1892300"/>
              <a:gd name="connsiteY2" fmla="*/ 863600 h 1838960"/>
              <a:gd name="connsiteX3" fmla="*/ 1386840 w 1892300"/>
              <a:gd name="connsiteY3" fmla="*/ 1838960 h 1838960"/>
              <a:gd name="connsiteX0" fmla="*/ 0 w 2044700"/>
              <a:gd name="connsiteY0" fmla="*/ 314960 h 1838960"/>
              <a:gd name="connsiteX1" fmla="*/ 1676400 w 2044700"/>
              <a:gd name="connsiteY1" fmla="*/ 254000 h 1838960"/>
              <a:gd name="connsiteX2" fmla="*/ 1828800 w 2044700"/>
              <a:gd name="connsiteY2" fmla="*/ 863600 h 1838960"/>
              <a:gd name="connsiteX3" fmla="*/ 1386840 w 2044700"/>
              <a:gd name="connsiteY3" fmla="*/ 1838960 h 1838960"/>
              <a:gd name="connsiteX0" fmla="*/ 0 w 1836843"/>
              <a:gd name="connsiteY0" fmla="*/ 254000 h 1778000"/>
              <a:gd name="connsiteX1" fmla="*/ 1435100 w 1836843"/>
              <a:gd name="connsiteY1" fmla="*/ 254000 h 1778000"/>
              <a:gd name="connsiteX2" fmla="*/ 1828800 w 1836843"/>
              <a:gd name="connsiteY2" fmla="*/ 802640 h 1778000"/>
              <a:gd name="connsiteX3" fmla="*/ 1386840 w 1836843"/>
              <a:gd name="connsiteY3" fmla="*/ 1778000 h 1778000"/>
              <a:gd name="connsiteX0" fmla="*/ 0 w 1836843"/>
              <a:gd name="connsiteY0" fmla="*/ 254000 h 1778000"/>
              <a:gd name="connsiteX1" fmla="*/ 1435100 w 1836843"/>
              <a:gd name="connsiteY1" fmla="*/ 254000 h 1778000"/>
              <a:gd name="connsiteX2" fmla="*/ 1828800 w 1836843"/>
              <a:gd name="connsiteY2" fmla="*/ 802640 h 1778000"/>
              <a:gd name="connsiteX3" fmla="*/ 1386840 w 1836843"/>
              <a:gd name="connsiteY3" fmla="*/ 1778000 h 1778000"/>
              <a:gd name="connsiteX0" fmla="*/ 0 w 1894840"/>
              <a:gd name="connsiteY0" fmla="*/ 254000 h 1778000"/>
              <a:gd name="connsiteX1" fmla="*/ 1435100 w 1894840"/>
              <a:gd name="connsiteY1" fmla="*/ 254000 h 1778000"/>
              <a:gd name="connsiteX2" fmla="*/ 1828800 w 1894840"/>
              <a:gd name="connsiteY2" fmla="*/ 802640 h 1778000"/>
              <a:gd name="connsiteX3" fmla="*/ 1386840 w 1894840"/>
              <a:gd name="connsiteY3" fmla="*/ 1778000 h 1778000"/>
              <a:gd name="connsiteX0" fmla="*/ 0 w 1894840"/>
              <a:gd name="connsiteY0" fmla="*/ 254000 h 1778000"/>
              <a:gd name="connsiteX1" fmla="*/ 1435100 w 1894840"/>
              <a:gd name="connsiteY1" fmla="*/ 254000 h 1778000"/>
              <a:gd name="connsiteX2" fmla="*/ 1492904 w 1894840"/>
              <a:gd name="connsiteY2" fmla="*/ 980161 h 1778000"/>
              <a:gd name="connsiteX3" fmla="*/ 1386840 w 1894840"/>
              <a:gd name="connsiteY3" fmla="*/ 1778000 h 1778000"/>
              <a:gd name="connsiteX0" fmla="*/ 0 w 1894840"/>
              <a:gd name="connsiteY0" fmla="*/ 254000 h 980161"/>
              <a:gd name="connsiteX1" fmla="*/ 1435100 w 1894840"/>
              <a:gd name="connsiteY1" fmla="*/ 254000 h 980161"/>
              <a:gd name="connsiteX2" fmla="*/ 1492904 w 1894840"/>
              <a:gd name="connsiteY2" fmla="*/ 980161 h 980161"/>
              <a:gd name="connsiteX0" fmla="*/ 0 w 1952259"/>
              <a:gd name="connsiteY0" fmla="*/ 140024 h 980161"/>
              <a:gd name="connsiteX1" fmla="*/ 1492519 w 1952259"/>
              <a:gd name="connsiteY1" fmla="*/ 254000 h 980161"/>
              <a:gd name="connsiteX2" fmla="*/ 1550323 w 1952259"/>
              <a:gd name="connsiteY2" fmla="*/ 980161 h 980161"/>
              <a:gd name="connsiteX0" fmla="*/ 0 w 1952259"/>
              <a:gd name="connsiteY0" fmla="*/ 140024 h 1330217"/>
              <a:gd name="connsiteX1" fmla="*/ 1492519 w 1952259"/>
              <a:gd name="connsiteY1" fmla="*/ 254000 h 1330217"/>
              <a:gd name="connsiteX2" fmla="*/ 1435484 w 1952259"/>
              <a:gd name="connsiteY2" fmla="*/ 1330217 h 1330217"/>
              <a:gd name="connsiteX0" fmla="*/ 0 w 2010063"/>
              <a:gd name="connsiteY0" fmla="*/ 183991 h 1374184"/>
              <a:gd name="connsiteX1" fmla="*/ 1550323 w 2010063"/>
              <a:gd name="connsiteY1" fmla="*/ 254000 h 1374184"/>
              <a:gd name="connsiteX2" fmla="*/ 1435484 w 2010063"/>
              <a:gd name="connsiteY2" fmla="*/ 1374184 h 137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0063" h="1374184">
                <a:moveTo>
                  <a:pt x="0" y="183991"/>
                </a:moveTo>
                <a:cubicBezTo>
                  <a:pt x="494030" y="49371"/>
                  <a:pt x="968663" y="0"/>
                  <a:pt x="1550323" y="254000"/>
                </a:cubicBezTo>
                <a:cubicBezTo>
                  <a:pt x="2010063" y="538480"/>
                  <a:pt x="1443527" y="1120184"/>
                  <a:pt x="1435484" y="1374184"/>
                </a:cubicBezTo>
              </a:path>
            </a:pathLst>
          </a:custGeom>
          <a:ln w="38100">
            <a:solidFill>
              <a:srgbClr val="1E03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" y="5694363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FF0000"/>
                </a:solidFill>
              </a:rPr>
              <a:t>Peering with CPs attracts traffic (revenue) for LTPs</a:t>
            </a:r>
          </a:p>
        </p:txBody>
      </p: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1676400" y="1633538"/>
            <a:ext cx="1428750" cy="9572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2936" tIns="41469" rIns="82936" bIns="41469"/>
          <a:lstStyle/>
          <a:p>
            <a:pPr defTabSz="4146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   CP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124200" y="19812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8"/>
          <p:cNvSpPr>
            <a:spLocks noGrp="1"/>
          </p:cNvSpPr>
          <p:nvPr>
            <p:ph sz="half" idx="1"/>
          </p:nvPr>
        </p:nvSpPr>
        <p:spPr>
          <a:xfrm>
            <a:off x="2895600" y="2085975"/>
            <a:ext cx="3390900" cy="2714625"/>
          </a:xfrm>
          <a:custGeom>
            <a:avLst/>
            <a:gdLst>
              <a:gd name="connsiteX0" fmla="*/ 0 w 1450340"/>
              <a:gd name="connsiteY0" fmla="*/ 269240 h 2095500"/>
              <a:gd name="connsiteX1" fmla="*/ 1219200 w 1450340"/>
              <a:gd name="connsiteY1" fmla="*/ 254000 h 2095500"/>
              <a:gd name="connsiteX2" fmla="*/ 1386840 w 1450340"/>
              <a:gd name="connsiteY2" fmla="*/ 1793240 h 2095500"/>
              <a:gd name="connsiteX3" fmla="*/ 1143000 w 1450340"/>
              <a:gd name="connsiteY3" fmla="*/ 2067560 h 2095500"/>
              <a:gd name="connsiteX4" fmla="*/ 1143000 w 1450340"/>
              <a:gd name="connsiteY4" fmla="*/ 2067560 h 2095500"/>
              <a:gd name="connsiteX5" fmla="*/ 594360 w 1450340"/>
              <a:gd name="connsiteY5" fmla="*/ 1717040 h 2095500"/>
              <a:gd name="connsiteX0" fmla="*/ 0 w 1450340"/>
              <a:gd name="connsiteY0" fmla="*/ 269240 h 2095500"/>
              <a:gd name="connsiteX1" fmla="*/ 1219200 w 1450340"/>
              <a:gd name="connsiteY1" fmla="*/ 254000 h 2095500"/>
              <a:gd name="connsiteX2" fmla="*/ 1386840 w 1450340"/>
              <a:gd name="connsiteY2" fmla="*/ 1793240 h 2095500"/>
              <a:gd name="connsiteX3" fmla="*/ 1143000 w 1450340"/>
              <a:gd name="connsiteY3" fmla="*/ 2067560 h 2095500"/>
              <a:gd name="connsiteX4" fmla="*/ 594360 w 1450340"/>
              <a:gd name="connsiteY4" fmla="*/ 1717040 h 2095500"/>
              <a:gd name="connsiteX0" fmla="*/ 0 w 1490980"/>
              <a:gd name="connsiteY0" fmla="*/ 269240 h 2037080"/>
              <a:gd name="connsiteX1" fmla="*/ 1219200 w 1490980"/>
              <a:gd name="connsiteY1" fmla="*/ 254000 h 2037080"/>
              <a:gd name="connsiteX2" fmla="*/ 1386840 w 1490980"/>
              <a:gd name="connsiteY2" fmla="*/ 1793240 h 2037080"/>
              <a:gd name="connsiteX3" fmla="*/ 594360 w 1490980"/>
              <a:gd name="connsiteY3" fmla="*/ 1717040 h 2037080"/>
              <a:gd name="connsiteX0" fmla="*/ 0 w 1490980"/>
              <a:gd name="connsiteY0" fmla="*/ 269240 h 1793240"/>
              <a:gd name="connsiteX1" fmla="*/ 1219200 w 1490980"/>
              <a:gd name="connsiteY1" fmla="*/ 254000 h 1793240"/>
              <a:gd name="connsiteX2" fmla="*/ 1386840 w 1490980"/>
              <a:gd name="connsiteY2" fmla="*/ 1793240 h 1793240"/>
              <a:gd name="connsiteX0" fmla="*/ 0 w 1450340"/>
              <a:gd name="connsiteY0" fmla="*/ 269240 h 1793240"/>
              <a:gd name="connsiteX1" fmla="*/ 1219200 w 1450340"/>
              <a:gd name="connsiteY1" fmla="*/ 254000 h 1793240"/>
              <a:gd name="connsiteX2" fmla="*/ 1386840 w 1450340"/>
              <a:gd name="connsiteY2" fmla="*/ 695960 h 1793240"/>
              <a:gd name="connsiteX3" fmla="*/ 1386840 w 1450340"/>
              <a:gd name="connsiteY3" fmla="*/ 1793240 h 1793240"/>
              <a:gd name="connsiteX0" fmla="*/ 0 w 1856740"/>
              <a:gd name="connsiteY0" fmla="*/ 269240 h 1793240"/>
              <a:gd name="connsiteX1" fmla="*/ 1219200 w 1856740"/>
              <a:gd name="connsiteY1" fmla="*/ 254000 h 1793240"/>
              <a:gd name="connsiteX2" fmla="*/ 1828800 w 1856740"/>
              <a:gd name="connsiteY2" fmla="*/ 817880 h 1793240"/>
              <a:gd name="connsiteX3" fmla="*/ 1386840 w 1856740"/>
              <a:gd name="connsiteY3" fmla="*/ 1793240 h 1793240"/>
              <a:gd name="connsiteX0" fmla="*/ 0 w 1844040"/>
              <a:gd name="connsiteY0" fmla="*/ 238760 h 1762760"/>
              <a:gd name="connsiteX1" fmla="*/ 1295400 w 1844040"/>
              <a:gd name="connsiteY1" fmla="*/ 254000 h 1762760"/>
              <a:gd name="connsiteX2" fmla="*/ 1828800 w 1844040"/>
              <a:gd name="connsiteY2" fmla="*/ 787400 h 1762760"/>
              <a:gd name="connsiteX3" fmla="*/ 1386840 w 1844040"/>
              <a:gd name="connsiteY3" fmla="*/ 1762760 h 1762760"/>
              <a:gd name="connsiteX0" fmla="*/ 0 w 3279140"/>
              <a:gd name="connsiteY0" fmla="*/ 695960 h 2219960"/>
              <a:gd name="connsiteX1" fmla="*/ 3048000 w 3279140"/>
              <a:gd name="connsiteY1" fmla="*/ 254000 h 2219960"/>
              <a:gd name="connsiteX2" fmla="*/ 1828800 w 3279140"/>
              <a:gd name="connsiteY2" fmla="*/ 1244600 h 2219960"/>
              <a:gd name="connsiteX3" fmla="*/ 1386840 w 3279140"/>
              <a:gd name="connsiteY3" fmla="*/ 2219960 h 2219960"/>
              <a:gd name="connsiteX0" fmla="*/ 0 w 3263900"/>
              <a:gd name="connsiteY0" fmla="*/ 695960 h 2219960"/>
              <a:gd name="connsiteX1" fmla="*/ 3048000 w 3263900"/>
              <a:gd name="connsiteY1" fmla="*/ 254000 h 2219960"/>
              <a:gd name="connsiteX2" fmla="*/ 1828800 w 3263900"/>
              <a:gd name="connsiteY2" fmla="*/ 1244600 h 2219960"/>
              <a:gd name="connsiteX3" fmla="*/ 1386840 w 3263900"/>
              <a:gd name="connsiteY3" fmla="*/ 2219960 h 2219960"/>
              <a:gd name="connsiteX0" fmla="*/ 0 w 1892300"/>
              <a:gd name="connsiteY0" fmla="*/ 314960 h 1838960"/>
              <a:gd name="connsiteX1" fmla="*/ 1676400 w 1892300"/>
              <a:gd name="connsiteY1" fmla="*/ 254000 h 1838960"/>
              <a:gd name="connsiteX2" fmla="*/ 1828800 w 1892300"/>
              <a:gd name="connsiteY2" fmla="*/ 863600 h 1838960"/>
              <a:gd name="connsiteX3" fmla="*/ 1386840 w 1892300"/>
              <a:gd name="connsiteY3" fmla="*/ 1838960 h 1838960"/>
              <a:gd name="connsiteX0" fmla="*/ 0 w 2044700"/>
              <a:gd name="connsiteY0" fmla="*/ 314960 h 1838960"/>
              <a:gd name="connsiteX1" fmla="*/ 1676400 w 2044700"/>
              <a:gd name="connsiteY1" fmla="*/ 254000 h 1838960"/>
              <a:gd name="connsiteX2" fmla="*/ 1828800 w 2044700"/>
              <a:gd name="connsiteY2" fmla="*/ 863600 h 1838960"/>
              <a:gd name="connsiteX3" fmla="*/ 1386840 w 2044700"/>
              <a:gd name="connsiteY3" fmla="*/ 1838960 h 1838960"/>
              <a:gd name="connsiteX0" fmla="*/ 0 w 1836843"/>
              <a:gd name="connsiteY0" fmla="*/ 254000 h 1778000"/>
              <a:gd name="connsiteX1" fmla="*/ 1435100 w 1836843"/>
              <a:gd name="connsiteY1" fmla="*/ 254000 h 1778000"/>
              <a:gd name="connsiteX2" fmla="*/ 1828800 w 1836843"/>
              <a:gd name="connsiteY2" fmla="*/ 802640 h 1778000"/>
              <a:gd name="connsiteX3" fmla="*/ 1386840 w 1836843"/>
              <a:gd name="connsiteY3" fmla="*/ 1778000 h 1778000"/>
              <a:gd name="connsiteX0" fmla="*/ 0 w 1836843"/>
              <a:gd name="connsiteY0" fmla="*/ 254000 h 1778000"/>
              <a:gd name="connsiteX1" fmla="*/ 1435100 w 1836843"/>
              <a:gd name="connsiteY1" fmla="*/ 254000 h 1778000"/>
              <a:gd name="connsiteX2" fmla="*/ 1828800 w 1836843"/>
              <a:gd name="connsiteY2" fmla="*/ 802640 h 1778000"/>
              <a:gd name="connsiteX3" fmla="*/ 1386840 w 1836843"/>
              <a:gd name="connsiteY3" fmla="*/ 1778000 h 1778000"/>
              <a:gd name="connsiteX0" fmla="*/ 0 w 1894840"/>
              <a:gd name="connsiteY0" fmla="*/ 254000 h 1778000"/>
              <a:gd name="connsiteX1" fmla="*/ 1435100 w 1894840"/>
              <a:gd name="connsiteY1" fmla="*/ 254000 h 1778000"/>
              <a:gd name="connsiteX2" fmla="*/ 1828800 w 1894840"/>
              <a:gd name="connsiteY2" fmla="*/ 802640 h 1778000"/>
              <a:gd name="connsiteX3" fmla="*/ 1386840 w 1894840"/>
              <a:gd name="connsiteY3" fmla="*/ 1778000 h 1778000"/>
              <a:gd name="connsiteX0" fmla="*/ 0 w 1894840"/>
              <a:gd name="connsiteY0" fmla="*/ 254000 h 1778000"/>
              <a:gd name="connsiteX1" fmla="*/ 1435100 w 1894840"/>
              <a:gd name="connsiteY1" fmla="*/ 254000 h 1778000"/>
              <a:gd name="connsiteX2" fmla="*/ 1492904 w 1894840"/>
              <a:gd name="connsiteY2" fmla="*/ 980161 h 1778000"/>
              <a:gd name="connsiteX3" fmla="*/ 1386840 w 1894840"/>
              <a:gd name="connsiteY3" fmla="*/ 1778000 h 1778000"/>
              <a:gd name="connsiteX0" fmla="*/ 0 w 1894840"/>
              <a:gd name="connsiteY0" fmla="*/ 254000 h 980161"/>
              <a:gd name="connsiteX1" fmla="*/ 1435100 w 1894840"/>
              <a:gd name="connsiteY1" fmla="*/ 254000 h 980161"/>
              <a:gd name="connsiteX2" fmla="*/ 1492904 w 1894840"/>
              <a:gd name="connsiteY2" fmla="*/ 980161 h 980161"/>
              <a:gd name="connsiteX0" fmla="*/ 0 w 1952259"/>
              <a:gd name="connsiteY0" fmla="*/ 140024 h 980161"/>
              <a:gd name="connsiteX1" fmla="*/ 1492519 w 1952259"/>
              <a:gd name="connsiteY1" fmla="*/ 254000 h 980161"/>
              <a:gd name="connsiteX2" fmla="*/ 1550323 w 1952259"/>
              <a:gd name="connsiteY2" fmla="*/ 980161 h 980161"/>
              <a:gd name="connsiteX0" fmla="*/ 0 w 1952259"/>
              <a:gd name="connsiteY0" fmla="*/ 140024 h 1330217"/>
              <a:gd name="connsiteX1" fmla="*/ 1492519 w 1952259"/>
              <a:gd name="connsiteY1" fmla="*/ 254000 h 1330217"/>
              <a:gd name="connsiteX2" fmla="*/ 1435484 w 1952259"/>
              <a:gd name="connsiteY2" fmla="*/ 1330217 h 1330217"/>
              <a:gd name="connsiteX0" fmla="*/ 0 w 2010063"/>
              <a:gd name="connsiteY0" fmla="*/ 183991 h 1374184"/>
              <a:gd name="connsiteX1" fmla="*/ 1550323 w 2010063"/>
              <a:gd name="connsiteY1" fmla="*/ 254000 h 1374184"/>
              <a:gd name="connsiteX2" fmla="*/ 1435484 w 2010063"/>
              <a:gd name="connsiteY2" fmla="*/ 1374184 h 1374184"/>
              <a:gd name="connsiteX0" fmla="*/ 0 w 1835506"/>
              <a:gd name="connsiteY0" fmla="*/ 183991 h 1374184"/>
              <a:gd name="connsiteX1" fmla="*/ 1550323 w 1835506"/>
              <a:gd name="connsiteY1" fmla="*/ 254000 h 1374184"/>
              <a:gd name="connsiteX2" fmla="*/ 1711099 w 1835506"/>
              <a:gd name="connsiteY2" fmla="*/ 616101 h 1374184"/>
              <a:gd name="connsiteX3" fmla="*/ 1435484 w 1835506"/>
              <a:gd name="connsiteY3" fmla="*/ 1374184 h 1374184"/>
              <a:gd name="connsiteX0" fmla="*/ 0 w 2430756"/>
              <a:gd name="connsiteY0" fmla="*/ 183991 h 1374184"/>
              <a:gd name="connsiteX1" fmla="*/ 1550323 w 2430756"/>
              <a:gd name="connsiteY1" fmla="*/ 254000 h 1374184"/>
              <a:gd name="connsiteX2" fmla="*/ 2411616 w 2430756"/>
              <a:gd name="connsiteY2" fmla="*/ 1120183 h 1374184"/>
              <a:gd name="connsiteX3" fmla="*/ 1435484 w 2430756"/>
              <a:gd name="connsiteY3" fmla="*/ 1374184 h 1374184"/>
              <a:gd name="connsiteX0" fmla="*/ 0 w 2536025"/>
              <a:gd name="connsiteY0" fmla="*/ 183991 h 2520412"/>
              <a:gd name="connsiteX1" fmla="*/ 1550323 w 2536025"/>
              <a:gd name="connsiteY1" fmla="*/ 254000 h 2520412"/>
              <a:gd name="connsiteX2" fmla="*/ 2411616 w 2536025"/>
              <a:gd name="connsiteY2" fmla="*/ 1120183 h 2520412"/>
              <a:gd name="connsiteX3" fmla="*/ 2296777 w 2536025"/>
              <a:gd name="connsiteY3" fmla="*/ 2520412 h 2520412"/>
              <a:gd name="connsiteX0" fmla="*/ 0 w 2555165"/>
              <a:gd name="connsiteY0" fmla="*/ 157945 h 2494366"/>
              <a:gd name="connsiteX1" fmla="*/ 1435485 w 2555165"/>
              <a:gd name="connsiteY1" fmla="*/ 254000 h 2494366"/>
              <a:gd name="connsiteX2" fmla="*/ 2411616 w 2555165"/>
              <a:gd name="connsiteY2" fmla="*/ 1094137 h 2494366"/>
              <a:gd name="connsiteX3" fmla="*/ 2296777 w 2555165"/>
              <a:gd name="connsiteY3" fmla="*/ 2494366 h 249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165" h="2494366">
                <a:moveTo>
                  <a:pt x="0" y="157945"/>
                </a:moveTo>
                <a:cubicBezTo>
                  <a:pt x="494030" y="23325"/>
                  <a:pt x="853825" y="0"/>
                  <a:pt x="1435485" y="254000"/>
                </a:cubicBezTo>
                <a:cubicBezTo>
                  <a:pt x="1720668" y="326018"/>
                  <a:pt x="2268067" y="720743"/>
                  <a:pt x="2411616" y="1094137"/>
                </a:cubicBezTo>
                <a:cubicBezTo>
                  <a:pt x="2555165" y="1467531"/>
                  <a:pt x="2342713" y="2368019"/>
                  <a:pt x="2296777" y="2494366"/>
                </a:cubicBezTo>
              </a:path>
            </a:pathLst>
          </a:custGeom>
          <a:ln w="38100">
            <a:solidFill>
              <a:srgbClr val="1E03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							</a:t>
            </a:r>
            <a:endParaRPr lang="en-US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62600" y="24384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$$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  <p:bldP spid="38" grpId="0"/>
      <p:bldP spid="22" grpId="0" animBg="1"/>
      <p:bldP spid="30" grpId="0" build="p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“What-if” scenario: A super-CP</a:t>
            </a:r>
          </a:p>
        </p:txBody>
      </p:sp>
      <p:sp>
        <p:nvSpPr>
          <p:cNvPr id="2150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What if a single CP sources a large fraction of the total traffic? </a:t>
            </a:r>
          </a:p>
          <a:p>
            <a:r>
              <a:rPr lang="en-US" smtClean="0">
                <a:latin typeface="Arial" charset="0"/>
              </a:rPr>
              <a:t>ITER sims: </a:t>
            </a:r>
            <a:r>
              <a:rPr lang="en-US" smtClean="0">
                <a:solidFill>
                  <a:srgbClr val="02AE23"/>
                </a:solidFill>
                <a:latin typeface="Arial" charset="0"/>
              </a:rPr>
              <a:t>STPs see higher fitness</a:t>
            </a:r>
            <a:r>
              <a:rPr lang="en-US" smtClean="0">
                <a:latin typeface="Arial" charset="0"/>
              </a:rPr>
              <a:t>, </a:t>
            </a:r>
            <a:r>
              <a:rPr lang="en-US" smtClean="0">
                <a:solidFill>
                  <a:srgbClr val="FF0000"/>
                </a:solidFill>
                <a:latin typeface="Arial" charset="0"/>
              </a:rPr>
              <a:t>LTPs see lower fitness</a:t>
            </a:r>
          </a:p>
          <a:p>
            <a:r>
              <a:rPr lang="en-US" smtClean="0">
                <a:latin typeface="Arial" charset="0"/>
              </a:rPr>
              <a:t>For STPs: lower peering costs, larger transit savings by peering with a single CP</a:t>
            </a:r>
          </a:p>
          <a:p>
            <a:r>
              <a:rPr lang="en-US" smtClean="0">
                <a:latin typeface="Arial" charset="0"/>
              </a:rPr>
              <a:t>For LTPs: lower peering costs, but more traffic bypasses them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D490C2-94ED-47A2-9A9A-8E67944D988B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83666-8099-4627-B342-7182AC8EF33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Peering Policies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peering policies do networks use? How does this depend on network type?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 they peer at IXPs? How many IXPs are they present at?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E03BF"/>
                </a:solidFill>
              </a:rPr>
              <a:t>PeeringDB: Public database where  ISPs volunteer information about business type, traffic volumes, peering policies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Collecting </a:t>
            </a:r>
            <a:r>
              <a:rPr lang="en-US" dirty="0" err="1" smtClean="0"/>
              <a:t>peeringDB</a:t>
            </a:r>
            <a:r>
              <a:rPr lang="en-US" dirty="0" smtClean="0"/>
              <a:t> snapshots periodically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Goal is to study how peering policies evolve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FE68B7-7037-4EB4-9D09-8520F9E3D9D6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8990D-DC5C-4B4F-B9A1-40CEE0C4148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peeringDB</a:t>
            </a:r>
          </a:p>
        </p:txBody>
      </p:sp>
      <p:pic>
        <p:nvPicPr>
          <p:cNvPr id="33795" name="Picture 6" descr="peeringDB_713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312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-152400" y="2514600"/>
            <a:ext cx="39624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0" y="4572000"/>
            <a:ext cx="3962400" cy="1219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1267D-8B37-4301-8F16-365C9977E772}" type="datetime1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B26B-1845-4655-94D3-37E25472E16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Recent Trends: Arbor Networks Study</a:t>
            </a:r>
            <a:endParaRPr lang="en-US" dirty="0"/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46021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The Old Internet (late 90s – 2007)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Top content </a:t>
            </a:r>
            <a:r>
              <a:rPr lang="en-US" dirty="0" smtClean="0">
                <a:latin typeface="Arial" charset="0"/>
              </a:rPr>
              <a:t>providers generated small fraction of total traffic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Content providers were mostly local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Peering was restrictive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724400" y="1524000"/>
            <a:ext cx="4267200" cy="4267200"/>
          </a:xfrm>
        </p:spPr>
        <p:txBody>
          <a:bodyPr rtlCol="0">
            <a:normAutofit fontScale="92500"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1E03BF"/>
                </a:solidFill>
                <a:latin typeface="Arial" charset="0"/>
              </a:rPr>
              <a:t>The New Internet (2007 onwards)</a:t>
            </a:r>
            <a:endParaRPr lang="en-US" sz="3200" dirty="0" smtClean="0">
              <a:solidFill>
                <a:srgbClr val="1E03BF"/>
              </a:solidFill>
              <a:latin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</a:rPr>
              <a:t>Top content </a:t>
            </a:r>
            <a:r>
              <a:rPr lang="en-US" dirty="0" smtClean="0">
                <a:latin typeface="Arial" pitchFamily="34" charset="0"/>
              </a:rPr>
              <a:t>providers generate large fraction of total traffic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</a:rPr>
              <a:t>Content providers are present everywhere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</a:rPr>
              <a:t>Peering is more open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828800" y="5954713"/>
            <a:ext cx="640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-108" charset="0"/>
              </a:rPr>
              <a:t>“Internet Interdomain Traffic”, Labovitz et al., Sigcomm 2010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2819400"/>
            <a:ext cx="7162800" cy="170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Calibri" pitchFamily="-108" charset="0"/>
              </a:rPr>
              <a:t>How do the “old” and “new” Internet differ in terms of topology, traffic flow, and economics?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DBF872-277D-4E7A-8426-6C1FF1E08193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F1257-94E5-4887-9111-EB85F99264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5" grpId="0" build="p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Previous Work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2672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“Descriptive”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Match graph properties e.g. degree distribution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Homogeneity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Nodes and links all the same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Game theoretic, analytical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Restrictive assumptions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Little relation to real-world data</a:t>
            </a:r>
            <a:endParaRPr lang="en-US" sz="32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876800" y="1524000"/>
            <a:ext cx="42672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0000CC"/>
                </a:solidFill>
                <a:latin typeface="Arial" pitchFamily="34" charset="0"/>
              </a:rPr>
              <a:t>“Bottom-up”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latin typeface="Arial" pitchFamily="34" charset="0"/>
              </a:rPr>
              <a:t>Model the actions of individual networks</a:t>
            </a:r>
            <a:endParaRPr lang="en-US" sz="2200" dirty="0" smtClean="0">
              <a:solidFill>
                <a:srgbClr val="0000CC"/>
              </a:solidFill>
              <a:latin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0000CC"/>
                </a:solidFill>
                <a:latin typeface="Arial" pitchFamily="34" charset="0"/>
              </a:rPr>
              <a:t>Heterogeneity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latin typeface="Arial" pitchFamily="34" charset="0"/>
              </a:rPr>
              <a:t>Networks with different incentives, link types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0000CC"/>
                </a:solidFill>
                <a:latin typeface="Arial" pitchFamily="34" charset="0"/>
              </a:rPr>
              <a:t>Computational</a:t>
            </a:r>
            <a:endParaRPr lang="en-US" sz="30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latin typeface="Arial" pitchFamily="34" charset="0"/>
              </a:rPr>
              <a:t>As much realism as possible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0000CC"/>
                </a:solidFill>
                <a:latin typeface="Arial" pitchFamily="34" charset="0"/>
              </a:rPr>
              <a:t>Parameterize/validate using real data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609600" y="1600200"/>
            <a:ext cx="3810000" cy="396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noFill/>
          <a:ln w="158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F998FD-E38E-4469-BDD0-334C6A9C37F4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727B-B87A-4391-B3AD-C60B5EDFD2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98"/>
          <a:lstStyle/>
          <a:p>
            <a:pPr eaLnBrk="1" hangingPunct="1"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r>
              <a:rPr lang="en-US" smtClean="0">
                <a:latin typeface="Arial" charset="0"/>
              </a:rPr>
              <a:t>The ITER Model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 rtlCol="0">
            <a:normAutofit/>
          </a:bodyPr>
          <a:lstStyle/>
          <a:p>
            <a:pPr marL="391645" indent="-293733" defTabSz="914021" eaLnBrk="1" fontAlgn="auto" hangingPunct="1">
              <a:spcAft>
                <a:spcPts val="0"/>
              </a:spcAft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Agent-based computational model to answer “what-if” questions about Internet evolution</a:t>
            </a:r>
          </a:p>
          <a:p>
            <a:pPr marL="354609" indent="-293733" defTabSz="914021" eaLnBrk="1" fontAlgn="auto" hangingPunct="1">
              <a:spcAft>
                <a:spcPts val="0"/>
              </a:spcAft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/>
              <a:t>Inputs</a:t>
            </a:r>
          </a:p>
          <a:p>
            <a:pPr marL="754493" lvl="1" indent="-293733" defTabSz="914021" eaLnBrk="1" fontAlgn="auto" hangingPunct="1">
              <a:spcAft>
                <a:spcPts val="0"/>
              </a:spcAft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/>
              <a:t>Network types based on business function</a:t>
            </a:r>
          </a:p>
          <a:p>
            <a:pPr marL="754493" lvl="1" indent="-293733" defTabSz="914021" eaLnBrk="1" fontAlgn="auto" hangingPunct="1">
              <a:spcAft>
                <a:spcPts val="0"/>
              </a:spcAft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/>
              <a:t>Pricing/cost </a:t>
            </a:r>
            <a:r>
              <a:rPr lang="en-US" dirty="0" smtClean="0"/>
              <a:t>parameters</a:t>
            </a:r>
          </a:p>
          <a:p>
            <a:pPr marL="754493" lvl="1" indent="-293733" defTabSz="914021" eaLnBrk="1" fontAlgn="auto" hangingPunct="1">
              <a:spcAft>
                <a:spcPts val="0"/>
              </a:spcAft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err="1" smtClean="0"/>
              <a:t>Interdomain</a:t>
            </a:r>
            <a:r>
              <a:rPr lang="en-US" dirty="0" smtClean="0"/>
              <a:t> traffic </a:t>
            </a:r>
            <a:r>
              <a:rPr lang="en-US" dirty="0" smtClean="0"/>
              <a:t>matrix</a:t>
            </a:r>
          </a:p>
          <a:p>
            <a:pPr marL="754493" lvl="1" indent="-293733" defTabSz="914021" eaLnBrk="1" fontAlgn="auto" hangingPunct="1">
              <a:spcAft>
                <a:spcPts val="0"/>
              </a:spcAft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/>
              <a:t>Geographical constraints</a:t>
            </a:r>
          </a:p>
          <a:p>
            <a:pPr marL="754493" lvl="1" indent="-293733" defTabSz="914021" eaLnBrk="1" fontAlgn="auto" hangingPunct="1">
              <a:spcAft>
                <a:spcPts val="0"/>
              </a:spcAft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/>
              <a:t>Peer/provider </a:t>
            </a:r>
            <a:r>
              <a:rPr lang="en-US" dirty="0" smtClean="0"/>
              <a:t>selection methods</a:t>
            </a:r>
          </a:p>
          <a:p>
            <a:pPr marL="391645" indent="-293733" defTabSz="914021" eaLnBrk="1" fontAlgn="auto" hangingPunct="1">
              <a:spcAft>
                <a:spcPts val="0"/>
              </a:spcAft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/>
              <a:t>Output</a:t>
            </a:r>
            <a:r>
              <a:rPr lang="en-US" dirty="0" smtClean="0"/>
              <a:t>: Equilibrium internetwork topology, traffic flow, per-network fitness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ADFE26-ED76-45E2-B670-6622D97C7CA1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2CC87-4224-4D1C-B24D-289A308A8C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ITER</a:t>
            </a:r>
            <a:r>
              <a:rPr lang="en-US" dirty="0" smtClean="0">
                <a:latin typeface="Arial" charset="0"/>
              </a:rPr>
              <a:t>: Model Components</a:t>
            </a:r>
            <a:endParaRPr lang="en-US" dirty="0" smtClean="0">
              <a:latin typeface="Arial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E03BF"/>
                </a:solidFill>
              </a:rPr>
              <a:t>Enterprise Customers </a:t>
            </a:r>
            <a:r>
              <a:rPr lang="en-US" dirty="0" smtClean="0"/>
              <a:t>(EC) e.g., Georgia Tech </a:t>
            </a:r>
            <a:r>
              <a:rPr lang="en-US" dirty="0" smtClean="0">
                <a:solidFill>
                  <a:srgbClr val="1E03BF"/>
                </a:solidFill>
              </a:rPr>
              <a:t>Small (regional) Transit Providers </a:t>
            </a:r>
            <a:r>
              <a:rPr lang="en-US" dirty="0" smtClean="0"/>
              <a:t>(STP) e.g., France </a:t>
            </a:r>
            <a:r>
              <a:rPr lang="en-US" dirty="0" smtClean="0"/>
              <a:t>Telecom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1E03BF"/>
                </a:solidFill>
              </a:rPr>
              <a:t>    Large (tier-1) Transit Providers </a:t>
            </a:r>
            <a:r>
              <a:rPr lang="en-US" dirty="0" smtClean="0"/>
              <a:t>(LTP) e.g., AT&amp;T </a:t>
            </a:r>
            <a:r>
              <a:rPr lang="en-US" dirty="0" smtClean="0">
                <a:solidFill>
                  <a:srgbClr val="1E03BF"/>
                </a:solidFill>
              </a:rPr>
              <a:t>Content Providers</a:t>
            </a:r>
            <a:r>
              <a:rPr lang="en-US" dirty="0" smtClean="0"/>
              <a:t> (CP) e.g., Google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Transit, peering and operational </a:t>
            </a:r>
            <a:r>
              <a:rPr lang="en-US" dirty="0" smtClean="0"/>
              <a:t>costs based on data </a:t>
            </a:r>
            <a:r>
              <a:rPr lang="en-US" dirty="0" smtClean="0"/>
              <a:t>from NANOG and network operators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Traffic </a:t>
            </a:r>
            <a:r>
              <a:rPr lang="en-US" dirty="0" smtClean="0"/>
              <a:t>matrix based on studies of content popularity, Arbor study, measurements at GT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Geographical presence modeled as presence </a:t>
            </a:r>
            <a:r>
              <a:rPr lang="en-US" dirty="0" smtClean="0"/>
              <a:t>at IXPs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A5ADFF-6D1A-4A44-A2C2-95839F50BB59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DD793-03AA-47DE-9107-73F2C0A4EB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ITER: Provider and Peer Selection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Provider selection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1E03BF"/>
                </a:solidFill>
                <a:latin typeface="Arial" charset="0"/>
              </a:rPr>
              <a:t>Choose providers based on customer cone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Measure of the “size” of a provider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Used by commercial products, e.g., </a:t>
            </a:r>
            <a:r>
              <a:rPr lang="en-US" dirty="0" err="1" smtClean="0">
                <a:latin typeface="Arial" charset="0"/>
              </a:rPr>
              <a:t>Renesys</a:t>
            </a: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Peer selection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1E03BF"/>
                </a:solidFill>
                <a:latin typeface="Arial" charset="0"/>
              </a:rPr>
              <a:t>Peer if ratio of total traffic handled is less than </a:t>
            </a:r>
            <a:r>
              <a:rPr lang="el-GR" dirty="0" smtClean="0">
                <a:solidFill>
                  <a:srgbClr val="1E03BF"/>
                </a:solidFill>
                <a:latin typeface="Arial"/>
                <a:cs typeface="Arial"/>
              </a:rPr>
              <a:t>α</a:t>
            </a:r>
            <a:endParaRPr lang="en-US" dirty="0" smtClean="0">
              <a:solidFill>
                <a:srgbClr val="1E03BF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Approximates the “equality” of two ISPs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D067B5-C31F-49C5-A3A7-CB4BAF669D3B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4A35C-7C4D-4207-A55E-2ABC22A6D5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ITER approach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611188" y="5181600"/>
            <a:ext cx="82280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pPr marL="390525" indent="-293688" defTabSz="912813">
              <a:spcBef>
                <a:spcPct val="200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en-US" sz="2700" dirty="0" smtClean="0"/>
              <a:t>E</a:t>
            </a:r>
            <a:r>
              <a:rPr lang="en-US" sz="2700" dirty="0" smtClean="0"/>
              <a:t>quilibrium</a:t>
            </a:r>
            <a:r>
              <a:rPr lang="en-US" sz="2700" dirty="0"/>
              <a:t>: </a:t>
            </a:r>
            <a:r>
              <a:rPr lang="en-US" sz="2700" dirty="0">
                <a:solidFill>
                  <a:srgbClr val="1E03BF"/>
                </a:solidFill>
              </a:rPr>
              <a:t>no network has the incentive to change its providers/peers</a:t>
            </a:r>
          </a:p>
          <a:p>
            <a:pPr marL="754063" lvl="1" indent="-293688" defTabSz="912813">
              <a:spcBef>
                <a:spcPct val="200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en-US" sz="2800" dirty="0">
              <a:latin typeface="Calibri" pitchFamily="-108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533400" y="5149850"/>
            <a:ext cx="8228013" cy="1174750"/>
          </a:xfrm>
          <a:prstGeom prst="rect">
            <a:avLst/>
          </a:prstGeom>
          <a:ln/>
        </p:spPr>
        <p:txBody>
          <a:bodyPr lIns="82945" tIns="41473" rIns="82945" bIns="41473">
            <a:normAutofit/>
          </a:bodyPr>
          <a:lstStyle/>
          <a:p>
            <a:pPr marL="391645" indent="-293733" defTabSz="914021" fontAlgn="auto">
              <a:spcBef>
                <a:spcPct val="20000"/>
              </a:spcBef>
              <a:spcAft>
                <a:spcPts val="0"/>
              </a:spcAft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Analytically intractable! Find equilibrium computationally, using agent-based simulations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54493" lvl="1" indent="-293733" defTabSz="914021" fontAlgn="auto">
              <a:spcBef>
                <a:spcPct val="20000"/>
              </a:spcBef>
              <a:spcAft>
                <a:spcPts val="0"/>
              </a:spcAft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B0E026-D2EC-461D-A835-064E2D3EF0D6}" type="datetime1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AB06E-7D66-4F27-9338-A368ADC8D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is Flat – CoNEXT 2010</a:t>
            </a:r>
          </a:p>
        </p:txBody>
      </p:sp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2649175" y="1620012"/>
            <a:ext cx="1401995" cy="5516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1313" indent="-341313" algn="ctr"/>
            <a:r>
              <a:rPr lang="en-US" sz="1400" b="1" dirty="0" err="1">
                <a:latin typeface="Arial" pitchFamily="34" charset="0"/>
                <a:cs typeface="Arial" pitchFamily="34" charset="0"/>
              </a:rPr>
              <a:t>Interdomain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341313" indent="-341313" algn="ctr"/>
            <a:r>
              <a:rPr lang="en-US" sz="1400" b="1" dirty="0">
                <a:latin typeface="Arial" pitchFamily="34" charset="0"/>
                <a:cs typeface="Arial" pitchFamily="34" charset="0"/>
              </a:rPr>
              <a:t>TM</a:t>
            </a:r>
          </a:p>
        </p:txBody>
      </p:sp>
      <p:sp>
        <p:nvSpPr>
          <p:cNvPr id="9227" name="Rounded Rectangle 8"/>
          <p:cNvSpPr>
            <a:spLocks noChangeArrowheads="1"/>
          </p:cNvSpPr>
          <p:nvPr/>
        </p:nvSpPr>
        <p:spPr bwMode="auto">
          <a:xfrm>
            <a:off x="3801249" y="2720340"/>
            <a:ext cx="1024066" cy="59436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1313" indent="-341313" algn="ctr"/>
            <a:r>
              <a:rPr lang="en-US" sz="1400" b="1" dirty="0">
                <a:latin typeface="Arial" pitchFamily="34" charset="0"/>
                <a:cs typeface="Arial" pitchFamily="34" charset="0"/>
              </a:rPr>
              <a:t>Traffic</a:t>
            </a:r>
          </a:p>
          <a:p>
            <a:pPr marL="341313" indent="-341313" algn="ctr"/>
            <a:r>
              <a:rPr lang="en-US" sz="1400" b="1" dirty="0">
                <a:latin typeface="Arial" pitchFamily="34" charset="0"/>
                <a:cs typeface="Arial" pitchFamily="34" charset="0"/>
              </a:rPr>
              <a:t> flow</a:t>
            </a:r>
          </a:p>
        </p:txBody>
      </p:sp>
      <p:sp>
        <p:nvSpPr>
          <p:cNvPr id="9228" name="Rounded Rectangle 10"/>
          <p:cNvSpPr>
            <a:spLocks noChangeArrowheads="1"/>
          </p:cNvSpPr>
          <p:nvPr/>
        </p:nvSpPr>
        <p:spPr bwMode="auto">
          <a:xfrm>
            <a:off x="1433513" y="2699627"/>
            <a:ext cx="1447712" cy="59436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1313" indent="-341313" algn="ctr"/>
            <a:r>
              <a:rPr lang="en-US" sz="1400" b="1" dirty="0" err="1">
                <a:latin typeface="Arial" pitchFamily="34" charset="0"/>
                <a:cs typeface="Arial" pitchFamily="34" charset="0"/>
              </a:rPr>
              <a:t>Interdomain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1313" indent="-341313" algn="ctr"/>
            <a:r>
              <a:rPr lang="en-US" sz="1400" b="1" dirty="0">
                <a:latin typeface="Arial" pitchFamily="34" charset="0"/>
                <a:cs typeface="Arial" pitchFamily="34" charset="0"/>
              </a:rPr>
              <a:t>topology</a:t>
            </a:r>
          </a:p>
        </p:txBody>
      </p:sp>
      <p:sp>
        <p:nvSpPr>
          <p:cNvPr id="9229" name="Rounded Rectangle 11"/>
          <p:cNvSpPr>
            <a:spLocks noChangeArrowheads="1"/>
          </p:cNvSpPr>
          <p:nvPr/>
        </p:nvSpPr>
        <p:spPr bwMode="auto">
          <a:xfrm>
            <a:off x="5721372" y="2720340"/>
            <a:ext cx="1746228" cy="63246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1313" indent="-341313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Per-AS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conomic fitness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Rounded Rectangle 12"/>
          <p:cNvSpPr>
            <a:spLocks noChangeArrowheads="1"/>
          </p:cNvSpPr>
          <p:nvPr/>
        </p:nvSpPr>
        <p:spPr bwMode="auto">
          <a:xfrm>
            <a:off x="5721373" y="1562100"/>
            <a:ext cx="1408090" cy="52120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1313" indent="-341313" algn="ctr"/>
            <a:r>
              <a:rPr lang="en-US" sz="1400" b="1" dirty="0">
                <a:latin typeface="Arial" pitchFamily="34" charset="0"/>
                <a:cs typeface="Arial" pitchFamily="34" charset="0"/>
              </a:rPr>
              <a:t>Cost/price</a:t>
            </a:r>
          </a:p>
          <a:p>
            <a:pPr marL="341313" indent="-341313" algn="ctr"/>
            <a:r>
              <a:rPr lang="en-US" sz="1400" b="1" dirty="0">
                <a:latin typeface="Arial" pitchFamily="34" charset="0"/>
                <a:cs typeface="Arial" pitchFamily="34" charset="0"/>
              </a:rPr>
              <a:t>parameters</a:t>
            </a:r>
          </a:p>
        </p:txBody>
      </p:sp>
      <p:sp>
        <p:nvSpPr>
          <p:cNvPr id="9231" name="Rounded Rectangle 13"/>
          <p:cNvSpPr>
            <a:spLocks noChangeArrowheads="1"/>
          </p:cNvSpPr>
          <p:nvPr/>
        </p:nvSpPr>
        <p:spPr bwMode="auto">
          <a:xfrm>
            <a:off x="4267200" y="1562100"/>
            <a:ext cx="1262160" cy="52120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1313" indent="-341313" algn="ctr"/>
            <a:r>
              <a:rPr lang="en-US" sz="1400" b="1" dirty="0">
                <a:latin typeface="Arial" pitchFamily="34" charset="0"/>
                <a:cs typeface="Arial" pitchFamily="34" charset="0"/>
              </a:rPr>
              <a:t>Routing</a:t>
            </a:r>
          </a:p>
        </p:txBody>
      </p:sp>
      <p:sp>
        <p:nvSpPr>
          <p:cNvPr id="9232" name="Rounded Rectangle 14"/>
          <p:cNvSpPr>
            <a:spLocks noChangeArrowheads="1"/>
          </p:cNvSpPr>
          <p:nvPr/>
        </p:nvSpPr>
        <p:spPr bwMode="auto">
          <a:xfrm>
            <a:off x="2679654" y="1562100"/>
            <a:ext cx="1377612" cy="52120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1313" indent="-341313"/>
            <a:endParaRPr lang="en-US">
              <a:latin typeface="Calibri" pitchFamily="-108" charset="0"/>
            </a:endParaRPr>
          </a:p>
        </p:txBody>
      </p:sp>
      <p:cxnSp>
        <p:nvCxnSpPr>
          <p:cNvPr id="9234" name="Straight Connector 26"/>
          <p:cNvCxnSpPr>
            <a:cxnSpLocks noChangeShapeType="1"/>
            <a:stCxn id="9227" idx="3"/>
            <a:endCxn id="9229" idx="1"/>
          </p:cNvCxnSpPr>
          <p:nvPr/>
        </p:nvCxnSpPr>
        <p:spPr bwMode="auto">
          <a:xfrm>
            <a:off x="4825315" y="3017520"/>
            <a:ext cx="896057" cy="1905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35" name="Straight Connector 28"/>
          <p:cNvCxnSpPr>
            <a:cxnSpLocks noChangeShapeType="1"/>
          </p:cNvCxnSpPr>
          <p:nvPr/>
        </p:nvCxnSpPr>
        <p:spPr bwMode="auto">
          <a:xfrm>
            <a:off x="2905192" y="2951988"/>
            <a:ext cx="896058" cy="1207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37" name="Straight Connector 32"/>
          <p:cNvCxnSpPr>
            <a:cxnSpLocks noChangeShapeType="1"/>
            <a:stCxn id="9229" idx="2"/>
            <a:endCxn id="54" idx="3"/>
          </p:cNvCxnSpPr>
          <p:nvPr/>
        </p:nvCxnSpPr>
        <p:spPr bwMode="auto">
          <a:xfrm rot="5400000">
            <a:off x="5564193" y="3275007"/>
            <a:ext cx="952500" cy="1108086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39" name="Straight Connector 34"/>
          <p:cNvCxnSpPr>
            <a:cxnSpLocks noChangeShapeType="1"/>
            <a:stCxn id="54" idx="1"/>
            <a:endCxn id="9228" idx="2"/>
          </p:cNvCxnSpPr>
          <p:nvPr/>
        </p:nvCxnSpPr>
        <p:spPr bwMode="auto">
          <a:xfrm rot="10800000">
            <a:off x="2157370" y="3293988"/>
            <a:ext cx="1119231" cy="1011313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40" name="Straight Arrow Connector 40"/>
          <p:cNvCxnSpPr>
            <a:cxnSpLocks noChangeShapeType="1"/>
            <a:stCxn id="9232" idx="2"/>
            <a:endCxn id="9227" idx="0"/>
          </p:cNvCxnSpPr>
          <p:nvPr/>
        </p:nvCxnSpPr>
        <p:spPr bwMode="auto">
          <a:xfrm rot="16200000" flipH="1">
            <a:off x="3522354" y="1929413"/>
            <a:ext cx="637032" cy="94482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41" name="Straight Arrow Connector 42"/>
          <p:cNvCxnSpPr>
            <a:cxnSpLocks noChangeShapeType="1"/>
            <a:stCxn id="9231" idx="2"/>
            <a:endCxn id="9227" idx="0"/>
          </p:cNvCxnSpPr>
          <p:nvPr/>
        </p:nvCxnSpPr>
        <p:spPr bwMode="auto">
          <a:xfrm rot="5400000">
            <a:off x="4287265" y="2109325"/>
            <a:ext cx="637032" cy="58499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42" name="Straight Arrow Connector 43"/>
          <p:cNvCxnSpPr>
            <a:cxnSpLocks noChangeShapeType="1"/>
            <a:stCxn id="9230" idx="2"/>
            <a:endCxn id="9229" idx="0"/>
          </p:cNvCxnSpPr>
          <p:nvPr/>
        </p:nvCxnSpPr>
        <p:spPr bwMode="auto">
          <a:xfrm rot="16200000" flipH="1">
            <a:off x="6191436" y="2317290"/>
            <a:ext cx="637032" cy="16906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" name="Rounded Rectangle 15"/>
          <p:cNvSpPr>
            <a:spLocks noChangeArrowheads="1"/>
          </p:cNvSpPr>
          <p:nvPr/>
        </p:nvSpPr>
        <p:spPr bwMode="auto">
          <a:xfrm>
            <a:off x="3276600" y="3581400"/>
            <a:ext cx="2209800" cy="14478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1313" indent="-341313" algn="ctr"/>
            <a:endParaRPr lang="en-US" dirty="0" smtClean="0">
              <a:latin typeface="Calibri" pitchFamily="-108" charset="0"/>
            </a:endParaRPr>
          </a:p>
          <a:p>
            <a:pPr marL="341313" indent="-341313"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AS Optimizations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276600" y="3581400"/>
            <a:ext cx="2209800" cy="1447800"/>
            <a:chOff x="3279228" y="3581400"/>
            <a:chExt cx="2133600" cy="1447800"/>
          </a:xfrm>
        </p:grpSpPr>
        <p:sp>
          <p:nvSpPr>
            <p:cNvPr id="9233" name="Rounded Rectangle 15"/>
            <p:cNvSpPr>
              <a:spLocks noChangeArrowheads="1"/>
            </p:cNvSpPr>
            <p:nvPr/>
          </p:nvSpPr>
          <p:spPr bwMode="auto">
            <a:xfrm>
              <a:off x="3886200" y="3733800"/>
              <a:ext cx="1024066" cy="545592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Provider</a:t>
              </a:r>
            </a:p>
            <a:p>
              <a:pPr marL="341313" indent="-341313"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selection</a:t>
              </a:r>
            </a:p>
          </p:txBody>
        </p:sp>
        <p:sp>
          <p:nvSpPr>
            <p:cNvPr id="9244" name="Rounded Rectangle 9"/>
            <p:cNvSpPr>
              <a:spLocks noChangeArrowheads="1"/>
            </p:cNvSpPr>
            <p:nvPr/>
          </p:nvSpPr>
          <p:spPr bwMode="auto">
            <a:xfrm>
              <a:off x="3886200" y="4343400"/>
              <a:ext cx="1024066" cy="5334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Peer </a:t>
              </a:r>
            </a:p>
            <a:p>
              <a:pPr marL="341313" indent="-341313"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selection</a:t>
              </a:r>
            </a:p>
          </p:txBody>
        </p:sp>
        <p:sp>
          <p:nvSpPr>
            <p:cNvPr id="64" name="Rounded Rectangle 15"/>
            <p:cNvSpPr>
              <a:spLocks noChangeArrowheads="1"/>
            </p:cNvSpPr>
            <p:nvPr/>
          </p:nvSpPr>
          <p:spPr bwMode="auto">
            <a:xfrm>
              <a:off x="3279228" y="3581400"/>
              <a:ext cx="2133600" cy="14478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 algn="ctr"/>
              <a:endParaRPr lang="en-US" dirty="0" smtClean="0">
                <a:latin typeface="Calibri" pitchFamily="-108" charset="0"/>
              </a:endParaRPr>
            </a:p>
            <a:p>
              <a:pPr marL="341313" indent="-341313" algn="ctr"/>
              <a:endParaRPr lang="en-US" dirty="0" smtClean="0">
                <a:latin typeface="Calibri" pitchFamily="-10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/>
      <p:bldP spid="31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9113</TotalTime>
  <Words>1826</Words>
  <Application>Microsoft Office PowerPoint</Application>
  <PresentationFormat>On-screen Show (4:3)</PresentationFormat>
  <Paragraphs>346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The Internet is Flat: Modeling the Transition from a Transit Hierarchy to a Peering Mesh</vt:lpstr>
      <vt:lpstr>The Internet Ecosystem</vt:lpstr>
      <vt:lpstr>Economics of the Internet Ecosystem</vt:lpstr>
      <vt:lpstr>Recent Trends: Arbor Networks Study</vt:lpstr>
      <vt:lpstr>Previous Work</vt:lpstr>
      <vt:lpstr>The ITER Model</vt:lpstr>
      <vt:lpstr>ITER: Model Components</vt:lpstr>
      <vt:lpstr>ITER: Provider and Peer Selection</vt:lpstr>
      <vt:lpstr>The ITER approach</vt:lpstr>
      <vt:lpstr>Properties of the equilibrium</vt:lpstr>
      <vt:lpstr>ITER: Simulating the “old” and “new” Internet</vt:lpstr>
      <vt:lpstr>ITER Sims: End-to-end Paths</vt:lpstr>
      <vt:lpstr>ITER Sims: Traffic Transiting Transit Providers</vt:lpstr>
      <vt:lpstr>ITER Sims: Traffic Over Unprofitable Providers</vt:lpstr>
      <vt:lpstr>ITER Sims: Peering in the New Internet</vt:lpstr>
      <vt:lpstr>Three Factors</vt:lpstr>
      <vt:lpstr>Summary</vt:lpstr>
      <vt:lpstr>Thanks! Questions? amogh@caida.org www.caida.org/~amogh</vt:lpstr>
      <vt:lpstr>Backup slides</vt:lpstr>
      <vt:lpstr>Dependence on Initial Conditions</vt:lpstr>
      <vt:lpstr>Economics of the Internet Ecosystem</vt:lpstr>
      <vt:lpstr>Economically-principled models</vt:lpstr>
      <vt:lpstr>High Level Questions</vt:lpstr>
      <vt:lpstr>Why Study Equilibria?</vt:lpstr>
      <vt:lpstr>ITER: Network Types</vt:lpstr>
      <vt:lpstr>Network actions</vt:lpstr>
      <vt:lpstr>Computing Equilibrium</vt:lpstr>
      <vt:lpstr>Validation</vt:lpstr>
      <vt:lpstr>Validation</vt:lpstr>
      <vt:lpstr>Validation</vt:lpstr>
      <vt:lpstr>Validation</vt:lpstr>
      <vt:lpstr>STPs Peering with CPs</vt:lpstr>
      <vt:lpstr>LTPs Peering with CPs</vt:lpstr>
      <vt:lpstr>“What-if” scenario: A super-CP</vt:lpstr>
      <vt:lpstr>Peering Policies</vt:lpstr>
      <vt:lpstr>peeringDB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Transit and Peering Interconnections in the Internet</dc:title>
  <dc:creator>amogh</dc:creator>
  <cp:lastModifiedBy>Amogh Dhamdhere</cp:lastModifiedBy>
  <cp:revision>428</cp:revision>
  <dcterms:created xsi:type="dcterms:W3CDTF">2006-08-16T00:00:00Z</dcterms:created>
  <dcterms:modified xsi:type="dcterms:W3CDTF">2010-12-02T20:40:23Z</dcterms:modified>
</cp:coreProperties>
</file>