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1" r:id="rId3"/>
    <p:sldId id="359" r:id="rId4"/>
    <p:sldId id="353" r:id="rId5"/>
    <p:sldId id="351" r:id="rId6"/>
    <p:sldId id="350" r:id="rId7"/>
    <p:sldId id="324" r:id="rId8"/>
    <p:sldId id="297" r:id="rId9"/>
    <p:sldId id="276" r:id="rId10"/>
    <p:sldId id="338" r:id="rId11"/>
    <p:sldId id="307" r:id="rId12"/>
    <p:sldId id="354" r:id="rId13"/>
    <p:sldId id="357" r:id="rId14"/>
    <p:sldId id="356" r:id="rId15"/>
    <p:sldId id="269" r:id="rId16"/>
    <p:sldId id="332" r:id="rId17"/>
    <p:sldId id="347" r:id="rId18"/>
    <p:sldId id="344" r:id="rId19"/>
    <p:sldId id="315" r:id="rId20"/>
    <p:sldId id="334" r:id="rId21"/>
    <p:sldId id="333" r:id="rId22"/>
    <p:sldId id="345" r:id="rId23"/>
    <p:sldId id="348" r:id="rId24"/>
    <p:sldId id="336" r:id="rId25"/>
    <p:sldId id="360" r:id="rId26"/>
    <p:sldId id="311" r:id="rId27"/>
    <p:sldId id="349" r:id="rId28"/>
    <p:sldId id="321" r:id="rId29"/>
    <p:sldId id="322" r:id="rId30"/>
    <p:sldId id="323" r:id="rId31"/>
    <p:sldId id="341" r:id="rId32"/>
    <p:sldId id="358" r:id="rId33"/>
    <p:sldId id="340" r:id="rId34"/>
    <p:sldId id="343" r:id="rId35"/>
    <p:sldId id="290" r:id="rId36"/>
    <p:sldId id="335" r:id="rId37"/>
    <p:sldId id="299" r:id="rId38"/>
    <p:sldId id="300" r:id="rId39"/>
    <p:sldId id="301" r:id="rId40"/>
    <p:sldId id="302" r:id="rId41"/>
    <p:sldId id="303" r:id="rId42"/>
    <p:sldId id="34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626D9-01B8-490D-ADC5-A091E8A626A5}">
          <p14:sldIdLst>
            <p14:sldId id="256"/>
            <p14:sldId id="291"/>
            <p14:sldId id="359"/>
            <p14:sldId id="353"/>
            <p14:sldId id="351"/>
            <p14:sldId id="350"/>
            <p14:sldId id="324"/>
            <p14:sldId id="297"/>
            <p14:sldId id="276"/>
            <p14:sldId id="338"/>
            <p14:sldId id="307"/>
            <p14:sldId id="354"/>
            <p14:sldId id="357"/>
            <p14:sldId id="356"/>
            <p14:sldId id="269"/>
            <p14:sldId id="332"/>
            <p14:sldId id="347"/>
            <p14:sldId id="344"/>
            <p14:sldId id="315"/>
            <p14:sldId id="334"/>
            <p14:sldId id="333"/>
            <p14:sldId id="345"/>
            <p14:sldId id="348"/>
            <p14:sldId id="336"/>
            <p14:sldId id="360"/>
            <p14:sldId id="311"/>
            <p14:sldId id="349"/>
            <p14:sldId id="321"/>
            <p14:sldId id="322"/>
            <p14:sldId id="323"/>
            <p14:sldId id="341"/>
            <p14:sldId id="358"/>
            <p14:sldId id="340"/>
            <p14:sldId id="343"/>
            <p14:sldId id="290"/>
            <p14:sldId id="335"/>
            <p14:sldId id="299"/>
            <p14:sldId id="300"/>
            <p14:sldId id="301"/>
            <p14:sldId id="302"/>
            <p14:sldId id="303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AA8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0" autoAdjust="0"/>
    <p:restoredTop sz="89740" autoAdjust="0"/>
  </p:normalViewPr>
  <p:slideViewPr>
    <p:cSldViewPr>
      <p:cViewPr varScale="1">
        <p:scale>
          <a:sx n="82" d="100"/>
          <a:sy n="82" d="100"/>
        </p:scale>
        <p:origin x="-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men\Documents\research\evoNetsProject\sigcomm12\results\processedDataFinal\finalResult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38695851092"/>
          <c:y val="0.0355931758530184"/>
          <c:w val="0.670257606688053"/>
          <c:h val="0.7526744961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Restrictive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Sheet3!$B$2:$B$3</c:f>
              <c:numCache>
                <c:formatCode>General</c:formatCode>
                <c:ptCount val="2"/>
                <c:pt idx="0">
                  <c:v>10.0</c:v>
                </c:pt>
                <c:pt idx="1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Selective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Sheet3!$C$2:$C$3</c:f>
              <c:numCache>
                <c:formatCode>General</c:formatCode>
                <c:ptCount val="2"/>
                <c:pt idx="0">
                  <c:v>90.0</c:v>
                </c:pt>
                <c:pt idx="1">
                  <c:v>28.0</c:v>
                </c:pt>
              </c:numCache>
            </c:numRef>
          </c:val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Open</c:v>
                </c:pt>
              </c:strCache>
            </c:strRef>
          </c:tx>
          <c:invertIfNegative val="0"/>
          <c:cat>
            <c:strRef>
              <c:f>Sheet3!$A$2:$A$3</c:f>
              <c:strCache>
                <c:ptCount val="2"/>
                <c:pt idx="0">
                  <c:v>Conservative</c:v>
                </c:pt>
                <c:pt idx="1">
                  <c:v>Non-conservative</c:v>
                </c:pt>
              </c:strCache>
            </c:strRef>
          </c:cat>
          <c:val>
            <c:numRef>
              <c:f>Sheet3!$D$2:$D$3</c:f>
              <c:numCache>
                <c:formatCode>General</c:formatCode>
                <c:ptCount val="2"/>
                <c:pt idx="0">
                  <c:v>0.0</c:v>
                </c:pt>
                <c:pt idx="1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990056"/>
        <c:axId val="2115986456"/>
      </c:barChart>
      <c:catAx>
        <c:axId val="2115990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>
                    <a:latin typeface="Comic Sans MS" pitchFamily="66" charset="0"/>
                  </a:defRPr>
                </a:pPr>
                <a:r>
                  <a:rPr lang="en-US" sz="2000" b="1">
                    <a:latin typeface="Comic Sans MS" pitchFamily="66" charset="0"/>
                  </a:rPr>
                  <a:t>Scenarios</a:t>
                </a:r>
              </a:p>
            </c:rich>
          </c:tx>
          <c:layout>
            <c:manualLayout>
              <c:xMode val="edge"/>
              <c:yMode val="edge"/>
              <c:x val="0.38642358351995"/>
              <c:y val="0.915915573053368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omic Sans MS" pitchFamily="66" charset="0"/>
              </a:defRPr>
            </a:pPr>
            <a:endParaRPr lang="en-US"/>
          </a:p>
        </c:txPr>
        <c:crossAx val="2115986456"/>
        <c:crosses val="autoZero"/>
        <c:auto val="1"/>
        <c:lblAlgn val="ctr"/>
        <c:lblOffset val="100"/>
        <c:noMultiLvlLbl val="0"/>
      </c:catAx>
      <c:valAx>
        <c:axId val="2115986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Comic Sans MS" pitchFamily="66" charset="0"/>
                  </a:defRPr>
                </a:pPr>
                <a:r>
                  <a:rPr lang="en-US" sz="1600">
                    <a:latin typeface="Comic Sans MS" pitchFamily="66" charset="0"/>
                  </a:rPr>
                  <a:t>Percentage of transit providers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omic Sans MS" pitchFamily="66" charset="0"/>
              </a:defRPr>
            </a:pPr>
            <a:endParaRPr lang="en-US"/>
          </a:p>
        </c:txPr>
        <c:crossAx val="21159900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Comic Sans MS" pitchFamily="66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0.12963</cdr:x>
      <cdr:y>0.79661</cdr:y>
    </cdr:from>
    <cdr:to>
      <cdr:x>0.24074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3657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0.12963</cdr:x>
      <cdr:y>0.79661</cdr:y>
    </cdr:from>
    <cdr:to>
      <cdr:x>0.80556</cdr:x>
      <cdr:y>0.9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6681" y="3642101"/>
          <a:ext cx="5614139" cy="4726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Comic Sans MS" pitchFamily="66" charset="0"/>
            </a:rPr>
            <a:t>  Without-open			 With -open</a:t>
          </a:r>
          <a:endParaRPr lang="en-US" sz="1800" b="1" dirty="0">
            <a:latin typeface="Comic Sans MS" pitchFamily="66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A7538-0EC8-40D1-B304-B42E0E39FFEB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EB95-8A41-4A45-853E-89DD2077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3F03-6C9A-4D77-83D3-9E015FFBF4AF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6267-12DD-4464-B11D-B7017C51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6267-12DD-4464-B11D-B7017C511AC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5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17C2-8365-48B2-850D-E7402695236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3E05-5580-4211-A7DE-57C3EC3B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3.xml"/><Relationship Id="rId3" Type="http://schemas.openxmlformats.org/officeDocument/2006/relationships/slide" Target="slide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eringdb.com/" TargetMode="Externa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eringdb.com/" TargetMode="Externa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4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19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Analysis of peering strategy adoption by transit providers in the Internet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629401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Aemen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Lodhi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(Georgia Tech)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Amogh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Dhamdhere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(CAIDA)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Constantine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Dovrolis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(Georgia Tech)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890516"/>
            <a:ext cx="8077200" cy="2438400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0600" y="5715000"/>
            <a:ext cx="6943299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DANCES, April </a:t>
            </a: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19, </a:t>
            </a:r>
            <a:r>
              <a:rPr lang="en-US" sz="1400" b="1" dirty="0" smtClean="0">
                <a:solidFill>
                  <a:schemeClr val="tx2"/>
                </a:solidFill>
                <a:latin typeface="Comic Sans MS" pitchFamily="66" charset="0"/>
              </a:rPr>
              <a:t>2012</a:t>
            </a:r>
            <a:endParaRPr lang="en-US" sz="1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mic Sans MS" pitchFamily="66" charset="0"/>
              </a:rPr>
              <a:t>The model: </a:t>
            </a:r>
            <a:r>
              <a:rPr lang="en-US" sz="3600" b="1" dirty="0">
                <a:latin typeface="Comic Sans MS" pitchFamily="66" charset="0"/>
                <a:hlinkClick r:id="rId2" action="ppaction://hlinksldjump"/>
              </a:rPr>
              <a:t>GENESIS</a:t>
            </a:r>
            <a:r>
              <a:rPr lang="en-US" sz="3600" b="1" dirty="0">
                <a:latin typeface="Comic Sans MS" pitchFamily="66" charset="0"/>
                <a:hlinkClick r:id="rId3" action="ppaction://hlinksldjump"/>
              </a:rPr>
              <a:t>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Fitness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= Transit Revenue – Transit Cost – Peering cost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Objective</a:t>
            </a:r>
            <a:r>
              <a:rPr lang="en-US" dirty="0">
                <a:latin typeface="Comic Sans MS" pitchFamily="66" charset="0"/>
              </a:rPr>
              <a:t>: Maximize economic </a:t>
            </a:r>
            <a:r>
              <a:rPr lang="en-US" dirty="0" smtClean="0">
                <a:latin typeface="Comic Sans MS" pitchFamily="66" charset="0"/>
              </a:rPr>
              <a:t>fitness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Optimize connectivity through peer and transit provider selection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Choose the peering strategy that maximizes fitness</a:t>
            </a:r>
            <a:endParaRPr lang="en-US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1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Peering strategies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Networks must be co-located in order to establish a peering link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Restrictive</a:t>
            </a:r>
            <a:r>
              <a:rPr lang="en-US" dirty="0" smtClean="0">
                <a:latin typeface="Comic Sans MS" pitchFamily="66" charset="0"/>
              </a:rPr>
              <a:t>: Peer only if the internetwork would otherwise be partitioned</a:t>
            </a:r>
          </a:p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Selective</a:t>
            </a:r>
            <a:r>
              <a:rPr lang="en-US" dirty="0" smtClean="0">
                <a:latin typeface="Comic Sans MS" pitchFamily="66" charset="0"/>
              </a:rPr>
              <a:t>: Peer only with networks of “similar size”</a:t>
            </a:r>
          </a:p>
          <a:p>
            <a:pPr lvl="1"/>
            <a:r>
              <a:rPr lang="en-US" sz="2600" dirty="0" smtClean="0">
                <a:latin typeface="Comic Sans MS" pitchFamily="66" charset="0"/>
              </a:rPr>
              <a:t>Use total traffic volume of potential peers as proxy for size</a:t>
            </a:r>
            <a:endParaRPr lang="en-US" sz="2600" dirty="0" smtClean="0"/>
          </a:p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Open</a:t>
            </a:r>
            <a:r>
              <a:rPr lang="en-US" dirty="0" smtClean="0">
                <a:latin typeface="Comic Sans MS" pitchFamily="66" charset="0"/>
              </a:rPr>
              <a:t>: Agree to peer with any co-located network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1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Peering </a:t>
            </a:r>
            <a:r>
              <a:rPr lang="en-US" sz="3600" b="1" dirty="0">
                <a:latin typeface="Comic Sans MS" pitchFamily="66" charset="0"/>
              </a:rPr>
              <a:t>s</a:t>
            </a:r>
            <a:r>
              <a:rPr lang="en-US" sz="3600" b="1" dirty="0" smtClean="0">
                <a:latin typeface="Comic Sans MS" pitchFamily="66" charset="0"/>
              </a:rPr>
              <a:t>trategy adoption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Strategy update in each round</a:t>
            </a:r>
          </a:p>
          <a:p>
            <a:r>
              <a:rPr lang="en-US" dirty="0" smtClean="0">
                <a:latin typeface="Comic Sans MS" pitchFamily="66" charset="0"/>
              </a:rPr>
              <a:t>Enumerate all available strategies</a:t>
            </a:r>
          </a:p>
          <a:p>
            <a:r>
              <a:rPr lang="en-US" dirty="0" smtClean="0">
                <a:latin typeface="Comic Sans MS" pitchFamily="66" charset="0"/>
              </a:rPr>
              <a:t>Estimate fitness with the connectivity that results from each strategy</a:t>
            </a:r>
          </a:p>
          <a:p>
            <a:r>
              <a:rPr lang="en-US" dirty="0" smtClean="0">
                <a:latin typeface="Comic Sans MS" pitchFamily="66" charset="0"/>
              </a:rPr>
              <a:t>Choose the one which gives maximum fitness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7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Execution of a sample path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7288" y="5867400"/>
            <a:ext cx="7696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2608" y="4486204"/>
            <a:ext cx="736976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96784" y="4486204"/>
            <a:ext cx="736976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96984" y="4486204"/>
            <a:ext cx="736976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N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3" name="Straight Connector 12"/>
          <p:cNvCxnSpPr>
            <a:stCxn id="11" idx="6"/>
            <a:endCxn id="12" idx="2"/>
          </p:cNvCxnSpPr>
          <p:nvPr/>
        </p:nvCxnSpPr>
        <p:spPr>
          <a:xfrm>
            <a:off x="2233760" y="4867204"/>
            <a:ext cx="86322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1828580" y="2350635"/>
            <a:ext cx="479411" cy="3531352"/>
          </a:xfrm>
          <a:prstGeom prst="leftBrace">
            <a:avLst>
              <a:gd name="adj1" fmla="val 77392"/>
              <a:gd name="adj2" fmla="val 49261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62625" y="3478435"/>
            <a:ext cx="145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Iteration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0" y="2340063"/>
            <a:ext cx="3727671" cy="1776248"/>
          </a:xfrm>
          <a:prstGeom prst="wedgeRoundRectCallout">
            <a:avLst>
              <a:gd name="adj1" fmla="val -32252"/>
              <a:gd name="adj2" fmla="val 669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Depeering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Transit provider 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 strategy update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1167897" y="2344268"/>
            <a:ext cx="3727671" cy="1776248"/>
          </a:xfrm>
          <a:prstGeom prst="wedgeRoundRectCallout">
            <a:avLst>
              <a:gd name="adj1" fmla="val -32252"/>
              <a:gd name="adj2" fmla="val 669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Depeering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Transit provider 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 strategy update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2733690" y="2317411"/>
            <a:ext cx="3727671" cy="1776248"/>
          </a:xfrm>
          <a:prstGeom prst="wedgeRoundRectCallout">
            <a:avLst>
              <a:gd name="adj1" fmla="val -32252"/>
              <a:gd name="adj2" fmla="val 669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Depeering</a:t>
            </a:r>
            <a:endParaRPr lang="en-US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Transit provider 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Peering strategy update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092528" y="4457366"/>
            <a:ext cx="736976" cy="76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69489" y="4457366"/>
            <a:ext cx="736976" cy="76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835166" y="4457366"/>
            <a:ext cx="736976" cy="76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N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>
          <a:xfrm>
            <a:off x="5806465" y="4838366"/>
            <a:ext cx="102870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 rot="5400000">
            <a:off x="5566760" y="2354840"/>
            <a:ext cx="479411" cy="3531352"/>
          </a:xfrm>
          <a:prstGeom prst="leftBrace">
            <a:avLst>
              <a:gd name="adj1" fmla="val 77392"/>
              <a:gd name="adj2" fmla="val 49261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257800" y="3511478"/>
            <a:ext cx="145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Iteration</a:t>
            </a: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825140" y="4838366"/>
            <a:ext cx="119085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47820" y="5958289"/>
            <a:ext cx="120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Time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3" name="Content Placeholder 4"/>
          <p:cNvSpPr>
            <a:spLocks noGrp="1"/>
          </p:cNvSpPr>
          <p:nvPr>
            <p:ph idx="1"/>
          </p:nvPr>
        </p:nvSpPr>
        <p:spPr>
          <a:xfrm>
            <a:off x="193816" y="1584785"/>
            <a:ext cx="85344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No exogenous changes</a:t>
            </a:r>
          </a:p>
          <a:p>
            <a:r>
              <a:rPr lang="en-US" sz="3000" dirty="0" smtClean="0">
                <a:latin typeface="Comic Sans MS" pitchFamily="66" charset="0"/>
              </a:rPr>
              <a:t>Networks have no foresight</a:t>
            </a:r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Networks do not co-ordinate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381000" y="1676400"/>
            <a:ext cx="83058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Comic Sans MS" pitchFamily="66" charset="0"/>
              </a:rPr>
              <a:t>Continues until every network has played, but none has changed its peering strategy</a:t>
            </a:r>
            <a:endParaRPr lang="en-US" sz="3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4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  <p:bldP spid="35" grpId="0"/>
      <p:bldP spid="43" grpId="0" build="p"/>
      <p:bldP spid="43" grpId="1" build="p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Scenarios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	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Comic Sans MS" pitchFamily="66" charset="0"/>
              </a:rPr>
              <a:t>*Stubs always use Open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33400" y="1371600"/>
            <a:ext cx="3505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smtClean="0">
                <a:latin typeface="Comic Sans MS" pitchFamily="66" charset="0"/>
              </a:rPr>
              <a:t>Without-open</a:t>
            </a:r>
          </a:p>
          <a:p>
            <a:r>
              <a:rPr lang="en-US" sz="3000" dirty="0" smtClean="0">
                <a:latin typeface="Comic Sans MS" pitchFamily="66" charset="0"/>
              </a:rPr>
              <a:t>Selective </a:t>
            </a:r>
          </a:p>
          <a:p>
            <a:r>
              <a:rPr lang="en-US" sz="3000" dirty="0" smtClean="0">
                <a:latin typeface="Comic Sans MS" pitchFamily="66" charset="0"/>
              </a:rPr>
              <a:t>Restrictive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181600" y="1447800"/>
            <a:ext cx="4038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latin typeface="Comic Sans MS" pitchFamily="66" charset="0"/>
              </a:rPr>
              <a:t>With-open</a:t>
            </a:r>
          </a:p>
          <a:p>
            <a:r>
              <a:rPr lang="en-US" sz="3000" dirty="0" smtClean="0">
                <a:latin typeface="Comic Sans MS" pitchFamily="66" charset="0"/>
              </a:rPr>
              <a:t>Selective</a:t>
            </a:r>
          </a:p>
          <a:p>
            <a:r>
              <a:rPr lang="en-US" sz="3000" dirty="0" smtClean="0">
                <a:latin typeface="Comic Sans MS" pitchFamily="66" charset="0"/>
              </a:rPr>
              <a:t>Restrictive</a:t>
            </a:r>
          </a:p>
          <a:p>
            <a:r>
              <a:rPr lang="en-US" sz="3000" b="1" dirty="0" smtClean="0">
                <a:solidFill>
                  <a:srgbClr val="00B050"/>
                </a:solidFill>
                <a:latin typeface="Comic Sans MS" pitchFamily="66" charset="0"/>
              </a:rPr>
              <a:t>Open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1981200"/>
            <a:ext cx="7970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3400" b="1" dirty="0" smtClean="0">
                <a:solidFill>
                  <a:srgbClr val="FF0000"/>
                </a:solidFill>
                <a:latin typeface="Comic Sans MS" pitchFamily="66" charset="0"/>
              </a:rPr>
              <a:t>s.</a:t>
            </a:r>
            <a:endParaRPr lang="en-US" sz="3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5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results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9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Strategy adoption by transit providers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613122"/>
              </p:ext>
            </p:extLst>
          </p:nvPr>
        </p:nvGraphicFramePr>
        <p:xfrm>
          <a:off x="533400" y="1600200"/>
          <a:ext cx="830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562600" y="1981200"/>
            <a:ext cx="1219200" cy="3886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Strategy adoption by transit providers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410200"/>
            <a:ext cx="8686800" cy="121919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 pitchFamily="66" charset="0"/>
              </a:rPr>
              <a:t>Attraction towards Open peering not uniform</a:t>
            </a:r>
          </a:p>
          <a:p>
            <a:r>
              <a:rPr lang="en-US" dirty="0" smtClean="0">
                <a:latin typeface="Comic Sans MS" pitchFamily="66" charset="0"/>
              </a:rPr>
              <a:t>Less attractive for large transit providers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0630" y="104970"/>
            <a:ext cx="3581400" cy="67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I</a:t>
            </a:r>
            <a:r>
              <a:rPr lang="en-US" sz="3600" b="1" dirty="0" smtClean="0">
                <a:latin typeface="Comic Sans MS" pitchFamily="66" charset="0"/>
              </a:rPr>
              <a:t>mpact </a:t>
            </a:r>
            <a:r>
              <a:rPr lang="en-US" sz="3600" b="1" dirty="0" smtClean="0">
                <a:latin typeface="Comic Sans MS" pitchFamily="66" charset="0"/>
              </a:rPr>
              <a:t>of Open peering on </a:t>
            </a:r>
            <a:r>
              <a:rPr lang="en-US" sz="3600" b="1" dirty="0" smtClean="0">
                <a:latin typeface="Comic Sans MS" pitchFamily="66" charset="0"/>
              </a:rPr>
              <a:t>cumulative fitness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0010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Cumulative fitness reduced in all simulations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5050" y="590550"/>
            <a:ext cx="40004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Impact </a:t>
            </a:r>
            <a:r>
              <a:rPr lang="en-US" sz="3200" b="1" dirty="0" smtClean="0">
                <a:latin typeface="Comic Sans MS" pitchFamily="66" charset="0"/>
              </a:rPr>
              <a:t>of Open peering on individual fitness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943600"/>
            <a:ext cx="83820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70% providers have lower fitness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Outline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Background</a:t>
            </a:r>
          </a:p>
          <a:p>
            <a:r>
              <a:rPr lang="en-US" sz="3000" dirty="0" smtClean="0">
                <a:latin typeface="Comic Sans MS" pitchFamily="66" charset="0"/>
              </a:rPr>
              <a:t>Motivation &amp; Objective</a:t>
            </a:r>
          </a:p>
          <a:p>
            <a:r>
              <a:rPr lang="en-US" sz="3000" dirty="0" smtClean="0">
                <a:latin typeface="Comic Sans MS" pitchFamily="66" charset="0"/>
              </a:rPr>
              <a:t>Approach: the GENESIS model</a:t>
            </a:r>
          </a:p>
          <a:p>
            <a:r>
              <a:rPr lang="en-US" sz="3000" dirty="0" smtClean="0">
                <a:latin typeface="Comic Sans MS" pitchFamily="66" charset="0"/>
              </a:rPr>
              <a:t>Results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Adoption of peering strategies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Impact on economic fitness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Who loses? Who gains?</a:t>
            </a:r>
          </a:p>
          <a:p>
            <a:r>
              <a:rPr lang="en-US" sz="3000" dirty="0" smtClean="0">
                <a:latin typeface="Comic Sans MS" pitchFamily="66" charset="0"/>
              </a:rPr>
              <a:t>Alternative peering strategies</a:t>
            </a:r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Conclusion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Effects of Open peering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248177" y="33528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72377" y="33528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48177" y="57912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72377" y="57912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>
            <a:stCxn id="8" idx="0"/>
            <a:endCxn id="5" idx="4"/>
          </p:cNvCxnSpPr>
          <p:nvPr/>
        </p:nvCxnSpPr>
        <p:spPr>
          <a:xfrm flipV="1">
            <a:off x="2705377" y="42672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  <a:endCxn id="7" idx="4"/>
          </p:cNvCxnSpPr>
          <p:nvPr/>
        </p:nvCxnSpPr>
        <p:spPr>
          <a:xfrm flipV="1">
            <a:off x="5829577" y="42672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3"/>
            <a:endCxn id="8" idx="7"/>
          </p:cNvCxnSpPr>
          <p:nvPr/>
        </p:nvCxnSpPr>
        <p:spPr>
          <a:xfrm flipH="1">
            <a:off x="3028666" y="4133289"/>
            <a:ext cx="2477622" cy="1791822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" idx="5"/>
            <a:endCxn id="9" idx="1"/>
          </p:cNvCxnSpPr>
          <p:nvPr/>
        </p:nvCxnSpPr>
        <p:spPr>
          <a:xfrm>
            <a:off x="3028666" y="4133289"/>
            <a:ext cx="2477622" cy="1791822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810277" y="18288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</a:t>
            </a:r>
          </a:p>
        </p:txBody>
      </p:sp>
      <p:cxnSp>
        <p:nvCxnSpPr>
          <p:cNvPr id="15" name="Straight Arrow Connector 14"/>
          <p:cNvCxnSpPr>
            <a:stCxn id="5" idx="0"/>
            <a:endCxn id="37" idx="2"/>
          </p:cNvCxnSpPr>
          <p:nvPr/>
        </p:nvCxnSpPr>
        <p:spPr>
          <a:xfrm flipV="1">
            <a:off x="2705377" y="2286000"/>
            <a:ext cx="11049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  <a:endCxn id="37" idx="6"/>
          </p:cNvCxnSpPr>
          <p:nvPr/>
        </p:nvCxnSpPr>
        <p:spPr>
          <a:xfrm flipH="1" flipV="1">
            <a:off x="4724677" y="2286000"/>
            <a:ext cx="11049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6"/>
            <a:endCxn id="7" idx="2"/>
          </p:cNvCxnSpPr>
          <p:nvPr/>
        </p:nvCxnSpPr>
        <p:spPr>
          <a:xfrm>
            <a:off x="3162577" y="3810000"/>
            <a:ext cx="220980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9" idx="2"/>
          </p:cNvCxnSpPr>
          <p:nvPr/>
        </p:nvCxnSpPr>
        <p:spPr>
          <a:xfrm>
            <a:off x="3162577" y="6248400"/>
            <a:ext cx="220980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ular Callout 45"/>
          <p:cNvSpPr/>
          <p:nvPr/>
        </p:nvSpPr>
        <p:spPr>
          <a:xfrm>
            <a:off x="6474157" y="2067543"/>
            <a:ext cx="2182504" cy="135131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Save transit costs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6626557" y="4267200"/>
            <a:ext cx="2182504" cy="135131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But your customers are doing the same!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286777" y="1287729"/>
            <a:ext cx="2781577" cy="2341913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Affects: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Transit Cost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Transit Revenue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Peering Cost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0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  <p:bldP spid="46" grpId="2" animBg="1"/>
      <p:bldP spid="50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Why gravitate towards Open peering?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286000" y="21336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10200" y="21336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45720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10200" y="45720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Aemen\AppData\Local\Microsoft\Windows\Temporary Internet Files\Content.IE5\OTIK41M1\MC900432591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31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6296167" y="2133600"/>
            <a:ext cx="1066800" cy="304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96167" y="2438400"/>
            <a:ext cx="914400" cy="1524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</p:cNvCxnSpPr>
          <p:nvPr/>
        </p:nvCxnSpPr>
        <p:spPr>
          <a:xfrm flipV="1">
            <a:off x="5867400" y="1676400"/>
            <a:ext cx="1676400" cy="457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5" idx="4"/>
          </p:cNvCxnSpPr>
          <p:nvPr/>
        </p:nvCxnSpPr>
        <p:spPr>
          <a:xfrm flipV="1">
            <a:off x="2743200" y="30480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  <a:endCxn id="7" idx="4"/>
          </p:cNvCxnSpPr>
          <p:nvPr/>
        </p:nvCxnSpPr>
        <p:spPr>
          <a:xfrm flipV="1">
            <a:off x="5867400" y="30480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7" idx="2"/>
          </p:cNvCxnSpPr>
          <p:nvPr/>
        </p:nvCxnSpPr>
        <p:spPr>
          <a:xfrm>
            <a:off x="3200400" y="2590800"/>
            <a:ext cx="2209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3"/>
            <a:endCxn id="8" idx="7"/>
          </p:cNvCxnSpPr>
          <p:nvPr/>
        </p:nvCxnSpPr>
        <p:spPr>
          <a:xfrm flipH="1">
            <a:off x="3066489" y="2914089"/>
            <a:ext cx="2477622" cy="1791822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244901" y="3192439"/>
            <a:ext cx="2343711" cy="167640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88612" y="3276600"/>
            <a:ext cx="0" cy="121920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352800" y="5257800"/>
            <a:ext cx="2286000" cy="1371600"/>
            <a:chOff x="3578557" y="4705911"/>
            <a:chExt cx="1600200" cy="1200329"/>
          </a:xfrm>
        </p:grpSpPr>
        <p:sp>
          <p:nvSpPr>
            <p:cNvPr id="27" name="TextBox 26"/>
            <p:cNvSpPr txBox="1"/>
            <p:nvPr/>
          </p:nvSpPr>
          <p:spPr>
            <a:xfrm>
              <a:off x="3578557" y="4705911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z</a:t>
              </a:r>
              <a:r>
                <a:rPr lang="en-US" b="1" dirty="0" smtClean="0">
                  <a:latin typeface="Comic Sans MS" pitchFamily="66" charset="0"/>
                </a:rPr>
                <a:t>       w,</a:t>
              </a:r>
            </a:p>
            <a:p>
              <a:r>
                <a:rPr lang="en-US" b="1" dirty="0">
                  <a:latin typeface="Comic Sans MS" pitchFamily="66" charset="0"/>
                </a:rPr>
                <a:t>z       </a:t>
              </a:r>
              <a:r>
                <a:rPr lang="en-US" b="1" dirty="0" smtClean="0">
                  <a:latin typeface="Comic Sans MS" pitchFamily="66" charset="0"/>
                </a:rPr>
                <a:t>y,</a:t>
              </a:r>
              <a:endParaRPr lang="en-US" b="1" dirty="0">
                <a:latin typeface="Comic Sans MS" pitchFamily="66" charset="0"/>
              </a:endParaRPr>
            </a:p>
            <a:p>
              <a:r>
                <a:rPr lang="en-US" b="1" dirty="0" smtClean="0">
                  <a:latin typeface="Comic Sans MS" pitchFamily="66" charset="0"/>
                </a:rPr>
                <a:t>traffic bypasses x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746197" y="4905966"/>
              <a:ext cx="4191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746197" y="5106021"/>
              <a:ext cx="4191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ular Callout 51"/>
          <p:cNvSpPr/>
          <p:nvPr/>
        </p:nvSpPr>
        <p:spPr>
          <a:xfrm>
            <a:off x="865496" y="1245357"/>
            <a:ext cx="1572904" cy="90132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Options for x?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4" name="Straight Connector 53"/>
          <p:cNvCxnSpPr>
            <a:stCxn id="5" idx="5"/>
            <a:endCxn id="9" idx="1"/>
          </p:cNvCxnSpPr>
          <p:nvPr/>
        </p:nvCxnSpPr>
        <p:spPr>
          <a:xfrm>
            <a:off x="3066489" y="2914089"/>
            <a:ext cx="2477622" cy="1791822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6452548" y="2926600"/>
            <a:ext cx="2182504" cy="135131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Y peering openly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6200" y="2057400"/>
            <a:ext cx="2133600" cy="1219199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x adopts Open peering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" name="Picture 2" descr="C:\Users\Aemen\AppData\Local\Microsoft\Windows\Temporary Internet Files\Content.IE5\OTIK41M1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2290"/>
            <a:ext cx="1752372" cy="17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endCxn id="5" idx="1"/>
          </p:cNvCxnSpPr>
          <p:nvPr/>
        </p:nvCxnSpPr>
        <p:spPr>
          <a:xfrm>
            <a:off x="1651948" y="1676400"/>
            <a:ext cx="767963" cy="5911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51948" y="2133600"/>
            <a:ext cx="767963" cy="1339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99636" y="2148661"/>
            <a:ext cx="7334750" cy="36576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Not isolated 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decisions!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" y="3581400"/>
            <a:ext cx="1371600" cy="1200329"/>
            <a:chOff x="829102" y="3375297"/>
            <a:chExt cx="1371600" cy="1200329"/>
          </a:xfrm>
        </p:grpSpPr>
        <p:sp>
          <p:nvSpPr>
            <p:cNvPr id="62" name="TextBox 61"/>
            <p:cNvSpPr txBox="1"/>
            <p:nvPr/>
          </p:nvSpPr>
          <p:spPr>
            <a:xfrm>
              <a:off x="829102" y="3375297"/>
              <a:ext cx="1371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mic Sans MS" pitchFamily="66" charset="0"/>
                </a:rPr>
                <a:t>z       w,</a:t>
              </a:r>
            </a:p>
            <a:p>
              <a:r>
                <a:rPr lang="en-US" b="1" dirty="0" smtClean="0">
                  <a:latin typeface="Comic Sans MS" pitchFamily="66" charset="0"/>
                </a:rPr>
                <a:t>traffic passes through x</a:t>
              </a:r>
              <a:endParaRPr lang="en-US" b="1" dirty="0">
                <a:latin typeface="Comic Sans MS" pitchFamily="66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1161197" y="3602256"/>
              <a:ext cx="371902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2875842" y="3048000"/>
            <a:ext cx="2534359" cy="182084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75842" y="3276600"/>
            <a:ext cx="0" cy="1219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76200" y="1981200"/>
            <a:ext cx="2057400" cy="1295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Y stole transit traffic and revenue from X!!</a:t>
            </a:r>
          </a:p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30747" y="2362200"/>
            <a:ext cx="2133600" cy="1219200"/>
          </a:xfrm>
          <a:prstGeom prst="round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X recovers some of its transit traffic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52" grpId="0" animBg="1"/>
      <p:bldP spid="52" grpId="1" animBg="1"/>
      <p:bldP spid="31" grpId="0" animBg="1"/>
      <p:bldP spid="31" grpId="1" animBg="1"/>
      <p:bldP spid="32" grpId="0" animBg="1"/>
      <p:bldP spid="32" grpId="1" animBg="1"/>
      <p:bldP spid="18" grpId="0" animBg="1"/>
      <p:bldP spid="3" grpId="0" animBg="1"/>
      <p:bldP spid="3" grpId="1" animBg="1"/>
      <p:bldP spid="37" grpId="0" animBg="1"/>
      <p:bldP spid="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Quantifying traffic stealing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Contention metric: Quantify traffic stealing effect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1087"/>
            <a:ext cx="6221837" cy="13765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68606" y="3581400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97019" y="3581400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87119" y="5694115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77000" y="5791200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11" idx="0"/>
            <a:endCxn id="9" idx="4"/>
          </p:cNvCxnSpPr>
          <p:nvPr/>
        </p:nvCxnSpPr>
        <p:spPr>
          <a:xfrm flipV="1">
            <a:off x="2827863" y="4371109"/>
            <a:ext cx="681487" cy="1323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5867401" y="4343401"/>
            <a:ext cx="950343" cy="14477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6"/>
            <a:endCxn id="10" idx="2"/>
          </p:cNvCxnSpPr>
          <p:nvPr/>
        </p:nvCxnSpPr>
        <p:spPr>
          <a:xfrm>
            <a:off x="3850093" y="3976255"/>
            <a:ext cx="164692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  <a:endCxn id="11" idx="7"/>
          </p:cNvCxnSpPr>
          <p:nvPr/>
        </p:nvCxnSpPr>
        <p:spPr>
          <a:xfrm flipH="1">
            <a:off x="3068805" y="4255459"/>
            <a:ext cx="2528015" cy="1554306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2" idx="1"/>
          </p:cNvCxnSpPr>
          <p:nvPr/>
        </p:nvCxnSpPr>
        <p:spPr>
          <a:xfrm>
            <a:off x="3750292" y="4255459"/>
            <a:ext cx="2826509" cy="1651391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594814" y="3356782"/>
            <a:ext cx="2218263" cy="1215218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No contention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94814" y="3356782"/>
            <a:ext cx="2203477" cy="1329053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Maximum Contention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3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Contention and fitness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9906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Cumulative fitness of transit providers decreases as traffic stealing becomes more prevalent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2355" y="587046"/>
            <a:ext cx="391729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Avoid fitness loss?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69993" y="3667319"/>
            <a:ext cx="3009900" cy="2895600"/>
            <a:chOff x="5029200" y="2438400"/>
            <a:chExt cx="3009900" cy="2895600"/>
          </a:xfrm>
        </p:grpSpPr>
        <p:sp>
          <p:nvSpPr>
            <p:cNvPr id="5" name="Oval 4"/>
            <p:cNvSpPr/>
            <p:nvPr/>
          </p:nvSpPr>
          <p:spPr>
            <a:xfrm>
              <a:off x="5029200" y="2438400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x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357613" y="2438400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y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029200" y="4544291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z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57613" y="4544291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w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cxnSp>
          <p:nvCxnSpPr>
            <p:cNvPr id="20" name="Straight Arrow Connector 19"/>
            <p:cNvCxnSpPr>
              <a:stCxn id="8" idx="0"/>
              <a:endCxn id="5" idx="4"/>
            </p:cNvCxnSpPr>
            <p:nvPr/>
          </p:nvCxnSpPr>
          <p:spPr>
            <a:xfrm flipV="1">
              <a:off x="5369943" y="3228109"/>
              <a:ext cx="0" cy="131618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0"/>
              <a:endCxn id="7" idx="4"/>
            </p:cNvCxnSpPr>
            <p:nvPr/>
          </p:nvCxnSpPr>
          <p:spPr>
            <a:xfrm flipV="1">
              <a:off x="7698357" y="3228109"/>
              <a:ext cx="0" cy="131618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6"/>
              <a:endCxn id="7" idx="2"/>
            </p:cNvCxnSpPr>
            <p:nvPr/>
          </p:nvCxnSpPr>
          <p:spPr>
            <a:xfrm>
              <a:off x="5710687" y="2833255"/>
              <a:ext cx="1646926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2000" y="3667319"/>
            <a:ext cx="3009900" cy="2895600"/>
            <a:chOff x="266700" y="2286000"/>
            <a:chExt cx="4038600" cy="3352800"/>
          </a:xfrm>
        </p:grpSpPr>
        <p:sp>
          <p:nvSpPr>
            <p:cNvPr id="33" name="Oval 32"/>
            <p:cNvSpPr/>
            <p:nvPr/>
          </p:nvSpPr>
          <p:spPr>
            <a:xfrm>
              <a:off x="266700" y="2286000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x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90900" y="2286000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y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66700" y="4724400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z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90900" y="4724400"/>
              <a:ext cx="914400" cy="914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w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cxnSp>
          <p:nvCxnSpPr>
            <p:cNvPr id="37" name="Straight Arrow Connector 36"/>
            <p:cNvCxnSpPr>
              <a:stCxn id="35" idx="0"/>
              <a:endCxn id="33" idx="4"/>
            </p:cNvCxnSpPr>
            <p:nvPr/>
          </p:nvCxnSpPr>
          <p:spPr>
            <a:xfrm flipV="1">
              <a:off x="723900" y="3200400"/>
              <a:ext cx="0" cy="1524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0"/>
              <a:endCxn id="34" idx="4"/>
            </p:cNvCxnSpPr>
            <p:nvPr/>
          </p:nvCxnSpPr>
          <p:spPr>
            <a:xfrm flipV="1">
              <a:off x="3848100" y="3200400"/>
              <a:ext cx="0" cy="1524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3" idx="6"/>
              <a:endCxn id="34" idx="2"/>
            </p:cNvCxnSpPr>
            <p:nvPr/>
          </p:nvCxnSpPr>
          <p:spPr>
            <a:xfrm>
              <a:off x="1181100" y="2743200"/>
              <a:ext cx="2209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4" idx="3"/>
              <a:endCxn id="35" idx="7"/>
            </p:cNvCxnSpPr>
            <p:nvPr/>
          </p:nvCxnSpPr>
          <p:spPr>
            <a:xfrm flipH="1">
              <a:off x="1047189" y="3066489"/>
              <a:ext cx="2477622" cy="1791822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5"/>
              <a:endCxn id="36" idx="1"/>
            </p:cNvCxnSpPr>
            <p:nvPr/>
          </p:nvCxnSpPr>
          <p:spPr>
            <a:xfrm>
              <a:off x="1047189" y="3066489"/>
              <a:ext cx="2477622" cy="1791822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538510" y="3800563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s.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14478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 pitchFamily="66" charset="0"/>
              </a:rPr>
              <a:t>Lack of coordination</a:t>
            </a:r>
          </a:p>
          <a:p>
            <a:r>
              <a:rPr lang="en-US" sz="2800" dirty="0" smtClean="0">
                <a:latin typeface="Comic Sans MS" pitchFamily="66" charset="0"/>
              </a:rPr>
              <a:t>No incentive to unilaterally withdraw from peering with peer’s customer</a:t>
            </a:r>
          </a:p>
          <a:p>
            <a:r>
              <a:rPr lang="en-US" sz="2800" dirty="0" smtClean="0">
                <a:latin typeface="Comic Sans MS" pitchFamily="66" charset="0"/>
              </a:rPr>
              <a:t>Sub-optimal equilibrium</a:t>
            </a:r>
          </a:p>
          <a:p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3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Traffic volume and customer cone size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Traffic stealing seems to be the root cause of fitness loss</a:t>
            </a:r>
          </a:p>
          <a:p>
            <a:r>
              <a:rPr lang="en-US" dirty="0" smtClean="0">
                <a:latin typeface="Comic Sans MS"/>
                <a:cs typeface="Comic Sans MS"/>
              </a:rPr>
              <a:t>Let’s classify providers based on how likely they are to steal traffic and have their traffic stolen by peers</a:t>
            </a:r>
          </a:p>
          <a:p>
            <a:r>
              <a:rPr lang="en-US" dirty="0" smtClean="0">
                <a:latin typeface="Comic Sans MS"/>
                <a:cs typeface="Comic Sans MS"/>
              </a:rPr>
              <a:t>See what happens to different classes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2062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Classification of transit providers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Classification of transit providers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Traffic volume, Customer cone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4972" y="881594"/>
            <a:ext cx="4485542" cy="75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6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Who loses? Who gains?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5960" y="472441"/>
            <a:ext cx="4907279" cy="7010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62200" y="2057400"/>
            <a:ext cx="1219200" cy="403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2133600"/>
            <a:ext cx="1219200" cy="403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5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Who loses? Who gains?</a:t>
            </a:r>
            <a:endParaRPr lang="en-US" sz="3600" dirty="0"/>
          </a:p>
        </p:txBody>
      </p:sp>
      <p:pic>
        <p:nvPicPr>
          <p:cNvPr id="13315" name="Picture 3" descr="C:\Users\Aemen\Documents\research\evoNetsProject\netEcon12\figurestemp\fitnessComparisonGainers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4267200"/>
            <a:ext cx="686117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1371600"/>
            <a:ext cx="88392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</a:rPr>
              <a:t>Who gains: Small customer cone small traffic volume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Cannot peer with large providers using Selective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Little transit revenue loss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Who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loses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Large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customer cone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large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traffic volume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Can peer with large transit providers with Selective</a:t>
            </a:r>
            <a:endParaRPr lang="en-US" sz="2400" dirty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Customers peer extensively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9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Alternatives: Open peering variants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1425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Do not peer with immediate customers of peer (Direct Customer Forbiddance DCF)</a:t>
            </a:r>
          </a:p>
          <a:p>
            <a:r>
              <a:rPr lang="en-US" sz="2800" dirty="0" smtClean="0">
                <a:latin typeface="Comic Sans MS" pitchFamily="66" charset="0"/>
              </a:rPr>
              <a:t>Do not peer with any AS in the customer tree of peer (All Customer Forbiddance ACF)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38200" y="3480621"/>
            <a:ext cx="3009900" cy="2895600"/>
            <a:chOff x="838200" y="3480621"/>
            <a:chExt cx="3009900" cy="2895600"/>
          </a:xfrm>
        </p:grpSpPr>
        <p:sp>
          <p:nvSpPr>
            <p:cNvPr id="7" name="Oval 6"/>
            <p:cNvSpPr/>
            <p:nvPr/>
          </p:nvSpPr>
          <p:spPr>
            <a:xfrm>
              <a:off x="838200" y="3480621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x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66613" y="3480621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y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5586512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z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66613" y="5586512"/>
              <a:ext cx="681487" cy="7897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w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  <p:cxnSp>
          <p:nvCxnSpPr>
            <p:cNvPr id="12" name="Straight Arrow Connector 11"/>
            <p:cNvCxnSpPr>
              <a:stCxn id="10" idx="0"/>
              <a:endCxn id="7" idx="4"/>
            </p:cNvCxnSpPr>
            <p:nvPr/>
          </p:nvCxnSpPr>
          <p:spPr>
            <a:xfrm flipV="1">
              <a:off x="1178943" y="4270330"/>
              <a:ext cx="0" cy="131618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0"/>
              <a:endCxn id="9" idx="4"/>
            </p:cNvCxnSpPr>
            <p:nvPr/>
          </p:nvCxnSpPr>
          <p:spPr>
            <a:xfrm flipV="1">
              <a:off x="3507357" y="4270330"/>
              <a:ext cx="0" cy="131618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6"/>
              <a:endCxn id="9" idx="2"/>
            </p:cNvCxnSpPr>
            <p:nvPr/>
          </p:nvCxnSpPr>
          <p:spPr>
            <a:xfrm>
              <a:off x="1519687" y="3875476"/>
              <a:ext cx="1646926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3"/>
              <a:endCxn id="10" idx="7"/>
            </p:cNvCxnSpPr>
            <p:nvPr/>
          </p:nvCxnSpPr>
          <p:spPr>
            <a:xfrm flipH="1">
              <a:off x="1419885" y="4154680"/>
              <a:ext cx="1846530" cy="1547483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ultiply 4"/>
          <p:cNvSpPr/>
          <p:nvPr/>
        </p:nvSpPr>
        <p:spPr>
          <a:xfrm>
            <a:off x="1885950" y="447122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85950" y="610492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DCF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05483" y="3085766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x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33896" y="3085766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05482" y="5981366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33895" y="4533566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>
            <a:stCxn id="22" idx="0"/>
            <a:endCxn id="20" idx="4"/>
          </p:cNvCxnSpPr>
          <p:nvPr/>
        </p:nvCxnSpPr>
        <p:spPr>
          <a:xfrm flipV="1">
            <a:off x="5546226" y="3875475"/>
            <a:ext cx="1" cy="21058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4"/>
          </p:cNvCxnSpPr>
          <p:nvPr/>
        </p:nvCxnSpPr>
        <p:spPr>
          <a:xfrm flipV="1">
            <a:off x="7874640" y="3875475"/>
            <a:ext cx="0" cy="658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6"/>
            <a:endCxn id="21" idx="2"/>
          </p:cNvCxnSpPr>
          <p:nvPr/>
        </p:nvCxnSpPr>
        <p:spPr>
          <a:xfrm>
            <a:off x="5886970" y="3480621"/>
            <a:ext cx="1646926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587917" y="5925511"/>
            <a:ext cx="681487" cy="7897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889873" y="5267419"/>
            <a:ext cx="0" cy="6580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5"/>
            <a:endCxn id="30" idx="1"/>
          </p:cNvCxnSpPr>
          <p:nvPr/>
        </p:nvCxnSpPr>
        <p:spPr>
          <a:xfrm>
            <a:off x="5787169" y="3759825"/>
            <a:ext cx="1900549" cy="2281336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ultiply 35"/>
          <p:cNvSpPr/>
          <p:nvPr/>
        </p:nvSpPr>
        <p:spPr>
          <a:xfrm>
            <a:off x="6280243" y="4425112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310097" y="6304915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ACF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229600" y="3474720"/>
            <a:ext cx="562845" cy="2883877"/>
          </a:xfrm>
          <a:custGeom>
            <a:avLst/>
            <a:gdLst>
              <a:gd name="connsiteX0" fmla="*/ 0 w 562845"/>
              <a:gd name="connsiteY0" fmla="*/ 0 h 2883877"/>
              <a:gd name="connsiteX1" fmla="*/ 562708 w 562845"/>
              <a:gd name="connsiteY1" fmla="*/ 1491175 h 2883877"/>
              <a:gd name="connsiteX2" fmla="*/ 42203 w 562845"/>
              <a:gd name="connsiteY2" fmla="*/ 2883877 h 288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845" h="2883877">
                <a:moveTo>
                  <a:pt x="0" y="0"/>
                </a:moveTo>
                <a:cubicBezTo>
                  <a:pt x="277837" y="505264"/>
                  <a:pt x="555674" y="1010529"/>
                  <a:pt x="562708" y="1491175"/>
                </a:cubicBezTo>
                <a:cubicBezTo>
                  <a:pt x="569742" y="1971821"/>
                  <a:pt x="305972" y="2427849"/>
                  <a:pt x="42203" y="2883877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Pretty picture of the Internet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24" r="224"/>
          <a:stretch>
            <a:fillRect/>
          </a:stretch>
        </p:blipFill>
        <p:spPr>
          <a:xfrm>
            <a:off x="0" y="1066800"/>
            <a:ext cx="9144000" cy="5055527"/>
          </a:xfrm>
        </p:spPr>
      </p:pic>
    </p:spTree>
    <p:extLst>
      <p:ext uri="{BB962C8B-B14F-4D97-AF65-F5344CB8AC3E}">
        <p14:creationId xmlns:p14="http://schemas.microsoft.com/office/powerpoint/2010/main" val="265379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Open </a:t>
            </a:r>
            <a:r>
              <a:rPr lang="en-US" sz="3600" b="1" dirty="0" smtClean="0">
                <a:latin typeface="Comic Sans MS" pitchFamily="66" charset="0"/>
              </a:rPr>
              <a:t>peering </a:t>
            </a:r>
            <a:r>
              <a:rPr lang="en-US" sz="3600" b="1" dirty="0" smtClean="0">
                <a:latin typeface="Comic Sans MS" pitchFamily="66" charset="0"/>
              </a:rPr>
              <a:t>variants: Fitness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143000"/>
            <a:ext cx="6426200" cy="481965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943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000"/>
                </a:solidFill>
                <a:latin typeface="Comic Sans MS" pitchFamily="66" charset="0"/>
              </a:rPr>
              <a:t>Collective fitness with DCF approaches Selective</a:t>
            </a:r>
            <a:endParaRPr lang="en-US" sz="28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524000"/>
            <a:ext cx="685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Selective</a:t>
            </a:r>
          </a:p>
          <a:p>
            <a:r>
              <a:rPr lang="en-US" sz="1000" dirty="0" smtClean="0"/>
              <a:t>Open</a:t>
            </a:r>
          </a:p>
          <a:p>
            <a:r>
              <a:rPr lang="en-US" sz="1000" dirty="0" smtClean="0"/>
              <a:t>DCF</a:t>
            </a:r>
          </a:p>
          <a:p>
            <a:r>
              <a:rPr lang="en-US" sz="1000" dirty="0" smtClean="0"/>
              <a:t>ACF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83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Why the improvement with DCF?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No traffic “stealing” by peers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Aggregation of peering traffic over fewer links (economies of scale !!)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Less pressure to adopt Open peering</a:t>
            </a:r>
          </a:p>
          <a:p>
            <a:r>
              <a:rPr lang="en-US" sz="3000" dirty="0" smtClean="0">
                <a:latin typeface="Comic Sans MS" pitchFamily="66" charset="0"/>
              </a:rPr>
              <a:t>Why did collective fitness not increase with ACF?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Non-peer transit providers peer openly with stub customers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omic Sans MS" pitchFamily="66" charset="0"/>
              </a:rPr>
              <a:t>Open </a:t>
            </a:r>
            <a:r>
              <a:rPr lang="en-US" sz="3200" b="1" dirty="0" smtClean="0">
                <a:latin typeface="Comic Sans MS" pitchFamily="66" charset="0"/>
              </a:rPr>
              <a:t>peering </a:t>
            </a:r>
            <a:r>
              <a:rPr lang="en-US" sz="3200" b="1" dirty="0" smtClean="0">
                <a:latin typeface="Comic Sans MS" pitchFamily="66" charset="0"/>
              </a:rPr>
              <a:t>variants: Fitness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624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Comic Sans MS" pitchFamily="66" charset="0"/>
              </a:rPr>
              <a:t>These rules cannot be enforced!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What happens if some networks decide to cheat at the </a:t>
            </a:r>
            <a:r>
              <a:rPr lang="en-US" sz="3000" dirty="0" err="1" smtClean="0">
                <a:latin typeface="Comic Sans MS" pitchFamily="66" charset="0"/>
              </a:rPr>
              <a:t>eqilibrium</a:t>
            </a:r>
            <a:r>
              <a:rPr lang="en-US" sz="3000" dirty="0" smtClean="0">
                <a:latin typeface="Comic Sans MS" pitchFamily="66" charset="0"/>
              </a:rPr>
              <a:t>? i.e., is the DCF equilibrium stable?</a:t>
            </a:r>
          </a:p>
          <a:p>
            <a:endParaRPr lang="en-US" sz="3000" dirty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What if some networks never agree to DCF? Can these networks cause the system to gravitate towards Open peering?</a:t>
            </a:r>
          </a:p>
          <a:p>
            <a:pPr marL="0" indent="0">
              <a:buNone/>
            </a:pPr>
            <a:endParaRPr lang="en-US" sz="3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Open peering variants: Open questions</a:t>
            </a:r>
            <a:endParaRPr lang="en-US" sz="3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7135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Gravitation towards Open peering is a network effect for transit providers (79% adopt Open peering)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Comic Sans MS" pitchFamily="66" charset="0"/>
              </a:rPr>
              <a:t>Economically motivated strategy selection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Comic Sans MS" pitchFamily="66" charset="0"/>
              </a:rPr>
              <a:t>Myopic decisions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  <a:latin typeface="Comic Sans MS" pitchFamily="66" charset="0"/>
              </a:rPr>
              <a:t>Lack of coordination</a:t>
            </a:r>
          </a:p>
          <a:p>
            <a:r>
              <a:rPr lang="en-US" sz="3000" dirty="0" smtClean="0">
                <a:latin typeface="Comic Sans MS" pitchFamily="66" charset="0"/>
              </a:rPr>
              <a:t>Extensive Open peering by transit providers in the network results in collective loss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omic Sans MS" pitchFamily="66" charset="0"/>
              </a:rPr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977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Effect on the fitness of transit providers is not uniform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Small transit providers gain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Large transit providers lose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Coordination is required to mitigate losses</a:t>
            </a:r>
          </a:p>
          <a:p>
            <a:r>
              <a:rPr lang="en-US" sz="3000" dirty="0" smtClean="0">
                <a:latin typeface="Comic Sans MS" pitchFamily="66" charset="0"/>
              </a:rPr>
              <a:t>Not peering with customers of peers can </a:t>
            </a:r>
            <a:r>
              <a:rPr lang="en-US" sz="3000" dirty="0" smtClean="0">
                <a:latin typeface="Comic Sans MS" pitchFamily="66" charset="0"/>
              </a:rPr>
              <a:t>avoid fitness loss</a:t>
            </a:r>
            <a:endParaRPr lang="en-US" sz="3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omic Sans MS" pitchFamily="66" charset="0"/>
              </a:rPr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596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Thank you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Traffic ratio requirement for peering?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itchFamily="66" charset="0"/>
              </a:rPr>
              <a:t>   (source: </a:t>
            </a:r>
            <a:r>
              <a:rPr lang="en-US" sz="2000" dirty="0" err="1" smtClean="0">
                <a:latin typeface="Comic Sans MS" pitchFamily="66" charset="0"/>
              </a:rPr>
              <a:t>PeeringDB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hlinkClick r:id="rId2"/>
              </a:rPr>
              <a:t>www.peeringdb.com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438400"/>
            <a:ext cx="2286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4384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Traffic components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6" name="Content Placeholder 35"/>
          <p:cNvSpPr>
            <a:spLocks noGrp="1"/>
          </p:cNvSpPr>
          <p:nvPr>
            <p:ph sz="half" idx="2"/>
          </p:nvPr>
        </p:nvSpPr>
        <p:spPr>
          <a:xfrm>
            <a:off x="3474492" y="1241946"/>
            <a:ext cx="2340591" cy="117792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Traffic consumed in the AS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5064457"/>
            <a:ext cx="8382000" cy="16764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omic Sans MS" pitchFamily="66" charset="0"/>
              </a:rPr>
              <a:t>Transit traffic = Inbound traffic – Consumed traffic</a:t>
            </a:r>
          </a:p>
          <a:p>
            <a:pPr marL="0" indent="0" algn="ctr">
              <a:buNone/>
            </a:pPr>
            <a:r>
              <a:rPr lang="en-US" b="1" dirty="0" smtClean="0">
                <a:latin typeface="Comic Sans MS" pitchFamily="66" charset="0"/>
              </a:rPr>
              <a:t>same as</a:t>
            </a:r>
          </a:p>
          <a:p>
            <a:r>
              <a:rPr lang="en-US" b="1" dirty="0" smtClean="0">
                <a:latin typeface="Comic Sans MS" pitchFamily="66" charset="0"/>
              </a:rPr>
              <a:t>Transit traffic = Outbound traffic – Generated traffic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1988" y="2201839"/>
            <a:ext cx="6705600" cy="26670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Comic Sans MS" pitchFamily="66" charset="0"/>
              </a:rPr>
              <a:t>Autonomous system</a:t>
            </a:r>
            <a:endParaRPr lang="en-US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859809" y="2201839"/>
            <a:ext cx="2416791" cy="1371600"/>
          </a:xfrm>
          <a:prstGeom prst="curvedConnector3">
            <a:avLst>
              <a:gd name="adj1" fmla="val 50000"/>
            </a:avLst>
          </a:prstGeom>
          <a:ln w="508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3573439"/>
            <a:ext cx="3048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276600" y="2735239"/>
            <a:ext cx="1219200" cy="800100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276600" y="3573439"/>
            <a:ext cx="1066800" cy="838200"/>
          </a:xfrm>
          <a:prstGeom prst="curvedConnector3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5257800" y="2735239"/>
            <a:ext cx="1371600" cy="800100"/>
          </a:xfrm>
          <a:prstGeom prst="curvedConnector3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5257800" y="3573439"/>
            <a:ext cx="1371600" cy="838200"/>
          </a:xfrm>
          <a:prstGeom prst="curvedConnector3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6629400" y="3535339"/>
            <a:ext cx="1752600" cy="1562100"/>
          </a:xfrm>
          <a:prstGeom prst="curvedConnector3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609600" y="609600"/>
            <a:ext cx="2340591" cy="12192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Inbound traffic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Content Placeholder 35"/>
          <p:cNvSpPr txBox="1">
            <a:spLocks/>
          </p:cNvSpPr>
          <p:nvPr/>
        </p:nvSpPr>
        <p:spPr>
          <a:xfrm>
            <a:off x="4644788" y="2049440"/>
            <a:ext cx="2594212" cy="127476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Traffic transiting through the AS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Content Placeholder 35"/>
          <p:cNvSpPr txBox="1">
            <a:spLocks/>
          </p:cNvSpPr>
          <p:nvPr/>
        </p:nvSpPr>
        <p:spPr>
          <a:xfrm>
            <a:off x="5848066" y="1890097"/>
            <a:ext cx="2594212" cy="1274762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Traffic generated within the AS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Content Placeholder 35"/>
          <p:cNvSpPr txBox="1">
            <a:spLocks/>
          </p:cNvSpPr>
          <p:nvPr/>
        </p:nvSpPr>
        <p:spPr>
          <a:xfrm>
            <a:off x="5181600" y="4880212"/>
            <a:ext cx="2594212" cy="1274762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Outbound traffic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5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nimBg="1"/>
      <p:bldP spid="36" grpId="1" build="p" animBg="1"/>
      <p:bldP spid="40" grpId="0" build="p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atin typeface="Comic Sans MS" pitchFamily="66" charset="0"/>
              </a:rPr>
              <a:t>Customer-Provider traffic comparison – PeeringDB.com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8227"/>
            <a:ext cx="8124449" cy="519497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3200400"/>
            <a:ext cx="29718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037161" y="2438400"/>
            <a:ext cx="2895600" cy="11430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Traffic carried by the AS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8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Customer-Provider traffic comparison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2500 customer-provider pairs</a:t>
            </a:r>
          </a:p>
          <a:p>
            <a:r>
              <a:rPr lang="en-US" dirty="0" smtClean="0">
                <a:latin typeface="Comic Sans MS" pitchFamily="66" charset="0"/>
              </a:rPr>
              <a:t>90% pairs: Customer traffic significantly less than provider traffic</a:t>
            </a:r>
          </a:p>
          <a:p>
            <a:r>
              <a:rPr lang="en-US" dirty="0" smtClean="0">
                <a:latin typeface="Comic Sans MS" pitchFamily="66" charset="0"/>
              </a:rPr>
              <a:t>9.5% pairs: Customer traffic larger than provider traffic (difference less than 20%)</a:t>
            </a:r>
          </a:p>
          <a:p>
            <a:r>
              <a:rPr lang="en-US" dirty="0" smtClean="0">
                <a:latin typeface="Comic Sans MS" pitchFamily="66" charset="0"/>
              </a:rPr>
              <a:t>0.05% pairs: Customer traffic significantly larger than provider traffic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Background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The Internet consists of ~40,000 networks</a:t>
            </a:r>
          </a:p>
          <a:p>
            <a:r>
              <a:rPr lang="en-US" sz="3000" dirty="0" smtClean="0">
                <a:latin typeface="Comic Sans MS" pitchFamily="66" charset="0"/>
              </a:rPr>
              <a:t>Each independently operated and managed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Called “Autonomous Systems” (</a:t>
            </a:r>
            <a:r>
              <a:rPr lang="en-US" sz="2400" dirty="0" err="1" smtClean="0">
                <a:latin typeface="Comic Sans MS" pitchFamily="66" charset="0"/>
              </a:rPr>
              <a:t>ASes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Various types: 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transit, content, access, enterprise</a:t>
            </a:r>
            <a:endParaRPr lang="en-US" sz="2400" dirty="0" smtClean="0">
              <a:solidFill>
                <a:srgbClr val="3366FF"/>
              </a:solidFill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Distributed, decentralized interactions between </a:t>
            </a:r>
            <a:r>
              <a:rPr lang="en-US" sz="3000" dirty="0" err="1" smtClean="0">
                <a:latin typeface="Comic Sans MS" pitchFamily="66" charset="0"/>
              </a:rPr>
              <a:t>ASes</a:t>
            </a:r>
            <a:endParaRPr lang="en-US" sz="3000" dirty="0" smtClean="0">
              <a:latin typeface="Comic Sans MS" pitchFamily="66" charset="0"/>
            </a:endParaRPr>
          </a:p>
          <a:p>
            <a:r>
              <a:rPr lang="en-US" sz="3000" dirty="0" smtClean="0">
                <a:latin typeface="Comic Sans MS" pitchFamily="66" charset="0"/>
              </a:rPr>
              <a:t>Transit link: 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Customer pays provider</a:t>
            </a:r>
          </a:p>
          <a:p>
            <a:r>
              <a:rPr lang="en-US" sz="3000" dirty="0" smtClean="0">
                <a:latin typeface="Comic Sans MS" pitchFamily="66" charset="0"/>
              </a:rPr>
              <a:t>Settlement-free peering link: </a:t>
            </a:r>
            <a:r>
              <a:rPr lang="en-US" sz="3000" dirty="0" smtClean="0">
                <a:solidFill>
                  <a:srgbClr val="008000"/>
                </a:solidFill>
                <a:latin typeface="Comic Sans MS" pitchFamily="66" charset="0"/>
              </a:rPr>
              <a:t>Exchange </a:t>
            </a:r>
            <a:r>
              <a:rPr lang="en-US" sz="3000" dirty="0" smtClean="0">
                <a:solidFill>
                  <a:srgbClr val="008000"/>
                </a:solidFill>
                <a:latin typeface="Comic Sans MS" pitchFamily="66" charset="0"/>
              </a:rPr>
              <a:t>traffic </a:t>
            </a:r>
            <a:r>
              <a:rPr lang="en-US" sz="3000" dirty="0" smtClean="0">
                <a:solidFill>
                  <a:srgbClr val="008000"/>
                </a:solidFill>
                <a:latin typeface="Comic Sans MS" pitchFamily="66" charset="0"/>
              </a:rPr>
              <a:t>for free</a:t>
            </a:r>
          </a:p>
          <a:p>
            <a:endParaRPr lang="en-US" sz="3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3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Geographic presence &amp; constraints</a:t>
            </a:r>
            <a:endParaRPr lang="en-US" sz="3600" b="1" dirty="0">
              <a:latin typeface="Comic Sans MS" pitchFamily="66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289496"/>
              </p:ext>
            </p:extLst>
          </p:nvPr>
        </p:nvGraphicFramePr>
        <p:xfrm>
          <a:off x="761998" y="1447798"/>
          <a:ext cx="7772404" cy="4554539"/>
        </p:xfrm>
        <a:graphic>
          <a:graphicData uri="http://schemas.openxmlformats.org/drawingml/2006/table">
            <a:tbl>
              <a:tblPr firstRow="1" firstCol="1" bandRow="1"/>
              <a:tblGrid>
                <a:gridCol w="1943101"/>
                <a:gridCol w="1943101"/>
                <a:gridCol w="1943101"/>
                <a:gridCol w="1943101"/>
              </a:tblGrid>
              <a:tr h="112299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40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7848600" y="1613347"/>
            <a:ext cx="476250" cy="3940175"/>
          </a:xfrm>
          <a:prstGeom prst="ellipse">
            <a:avLst/>
          </a:prstGeom>
          <a:solidFill>
            <a:srgbClr val="002060">
              <a:alpha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61515" y="3338982"/>
            <a:ext cx="1390609" cy="733425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77962" y="4673512"/>
            <a:ext cx="2667000" cy="323850"/>
          </a:xfrm>
          <a:prstGeom prst="ellipse">
            <a:avLst/>
          </a:prstGeom>
          <a:solidFill>
            <a:srgbClr val="92D050">
              <a:alpha val="40000"/>
            </a:srgbClr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4463178"/>
            <a:ext cx="847725" cy="771525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2101403"/>
            <a:ext cx="3133725" cy="266700"/>
          </a:xfrm>
          <a:prstGeom prst="ellipse">
            <a:avLst/>
          </a:prstGeom>
          <a:solidFill>
            <a:srgbClr val="00B050">
              <a:alpha val="4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1825" y="1635080"/>
            <a:ext cx="5281612" cy="346120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79893" y="3033712"/>
            <a:ext cx="2200275" cy="219075"/>
          </a:xfrm>
          <a:prstGeom prst="ellipse">
            <a:avLst/>
          </a:prstGeom>
          <a:solidFill>
            <a:srgbClr val="FFC000">
              <a:alpha val="40000"/>
            </a:srgbClr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21161" y="5215384"/>
            <a:ext cx="847725" cy="676275"/>
          </a:xfrm>
          <a:prstGeom prst="ellipse">
            <a:avLst/>
          </a:prstGeom>
          <a:solidFill>
            <a:srgbClr val="C00000">
              <a:alpha val="40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2179681"/>
            <a:ext cx="723900" cy="794197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20762" y="1808140"/>
            <a:ext cx="914400" cy="2359047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11012" y="3393985"/>
            <a:ext cx="938035" cy="623418"/>
          </a:xfrm>
          <a:prstGeom prst="ellipse">
            <a:avLst/>
          </a:prstGeom>
          <a:solidFill>
            <a:srgbClr val="7030A0">
              <a:alpha val="40000"/>
            </a:srgbClr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5864" y="5426186"/>
            <a:ext cx="2651988" cy="424242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76400" y="5324921"/>
            <a:ext cx="457200" cy="457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72614" y="4076432"/>
            <a:ext cx="457200" cy="457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04315" y="2881782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57600" y="4125934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24462" y="4100982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34217" y="265318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52104" y="5279285"/>
            <a:ext cx="457200" cy="4572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83437" y="2667000"/>
            <a:ext cx="665163" cy="36671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1"/>
            <a:endCxn id="11" idx="5"/>
          </p:cNvCxnSpPr>
          <p:nvPr/>
        </p:nvCxnSpPr>
        <p:spPr>
          <a:xfrm flipH="1" flipV="1">
            <a:off x="5048474" y="3964999"/>
            <a:ext cx="242943" cy="20293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</p:cNvCxnSpPr>
          <p:nvPr/>
        </p:nvCxnSpPr>
        <p:spPr>
          <a:xfrm flipV="1">
            <a:off x="3380704" y="4997362"/>
            <a:ext cx="0" cy="28192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0"/>
          </p:cNvCxnSpPr>
          <p:nvPr/>
        </p:nvCxnSpPr>
        <p:spPr>
          <a:xfrm flipV="1">
            <a:off x="1905000" y="4997362"/>
            <a:ext cx="296687" cy="32755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111012" y="2330003"/>
            <a:ext cx="0" cy="7037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002212" y="4997362"/>
            <a:ext cx="1169988" cy="32755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000509" y="1943100"/>
            <a:ext cx="190500" cy="38690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3" idx="0"/>
            <a:endCxn id="19" idx="5"/>
          </p:cNvCxnSpPr>
          <p:nvPr/>
        </p:nvCxnSpPr>
        <p:spPr>
          <a:xfrm flipH="1" flipV="1">
            <a:off x="1801251" y="3821713"/>
            <a:ext cx="399963" cy="25471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8" idx="6"/>
            <a:endCxn id="16" idx="1"/>
          </p:cNvCxnSpPr>
          <p:nvPr/>
        </p:nvCxnSpPr>
        <p:spPr>
          <a:xfrm>
            <a:off x="5291417" y="2881782"/>
            <a:ext cx="510699" cy="18401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4" idx="6"/>
            <a:endCxn id="10" idx="3"/>
          </p:cNvCxnSpPr>
          <p:nvPr/>
        </p:nvCxnSpPr>
        <p:spPr>
          <a:xfrm flipV="1">
            <a:off x="7019925" y="2190372"/>
            <a:ext cx="898420" cy="44381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" idx="6"/>
          </p:cNvCxnSpPr>
          <p:nvPr/>
        </p:nvCxnSpPr>
        <p:spPr>
          <a:xfrm flipV="1">
            <a:off x="7049047" y="3252787"/>
            <a:ext cx="799553" cy="452907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4" idx="1"/>
            <a:endCxn id="18" idx="5"/>
          </p:cNvCxnSpPr>
          <p:nvPr/>
        </p:nvCxnSpPr>
        <p:spPr>
          <a:xfrm flipH="1" flipV="1">
            <a:off x="2980087" y="2857571"/>
            <a:ext cx="491183" cy="9116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6" idx="7"/>
            <a:endCxn id="11" idx="3"/>
          </p:cNvCxnSpPr>
          <p:nvPr/>
        </p:nvCxnSpPr>
        <p:spPr>
          <a:xfrm flipV="1">
            <a:off x="4047845" y="3964999"/>
            <a:ext cx="17320" cy="22789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1" idx="7"/>
            <a:endCxn id="10" idx="1"/>
          </p:cNvCxnSpPr>
          <p:nvPr/>
        </p:nvCxnSpPr>
        <p:spPr>
          <a:xfrm flipV="1">
            <a:off x="7599477" y="4976497"/>
            <a:ext cx="318868" cy="51181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858000" y="4463178"/>
            <a:ext cx="990600" cy="70454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2" idx="1"/>
            <a:endCxn id="19" idx="4"/>
          </p:cNvCxnSpPr>
          <p:nvPr/>
        </p:nvCxnSpPr>
        <p:spPr>
          <a:xfrm flipH="1" flipV="1">
            <a:off x="1477962" y="4167187"/>
            <a:ext cx="390573" cy="55375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ular Callout 78"/>
          <p:cNvSpPr/>
          <p:nvPr/>
        </p:nvSpPr>
        <p:spPr>
          <a:xfrm>
            <a:off x="5252124" y="648370"/>
            <a:ext cx="2155324" cy="152676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Link formation across geography not possible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Rounded Rectangular Callout 79"/>
          <p:cNvSpPr/>
          <p:nvPr/>
        </p:nvSpPr>
        <p:spPr>
          <a:xfrm>
            <a:off x="400747" y="1248272"/>
            <a:ext cx="2223148" cy="146585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Regions corresponding to unique IXPs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85" name="Straight Arrow Connector 84"/>
          <p:cNvCxnSpPr>
            <a:stCxn id="15" idx="3"/>
            <a:endCxn id="19" idx="7"/>
          </p:cNvCxnSpPr>
          <p:nvPr/>
        </p:nvCxnSpPr>
        <p:spPr>
          <a:xfrm flipH="1">
            <a:off x="1801251" y="1930512"/>
            <a:ext cx="874048" cy="22310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19" idx="0"/>
            <a:endCxn id="10" idx="4"/>
          </p:cNvCxnSpPr>
          <p:nvPr/>
        </p:nvCxnSpPr>
        <p:spPr>
          <a:xfrm rot="5400000" flipH="1" flipV="1">
            <a:off x="4684947" y="-1593637"/>
            <a:ext cx="194793" cy="6608763"/>
          </a:xfrm>
          <a:prstGeom prst="curvedConnector3">
            <a:avLst>
              <a:gd name="adj1" fmla="val 279944"/>
            </a:avLst>
          </a:prstGeom>
          <a:ln w="508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ular Callout 88"/>
          <p:cNvSpPr/>
          <p:nvPr/>
        </p:nvSpPr>
        <p:spPr>
          <a:xfrm>
            <a:off x="6111013" y="94247"/>
            <a:ext cx="2590176" cy="115402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Peering link at top tier possible across regions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91" name="Straight Arrow Connector 90"/>
          <p:cNvCxnSpPr>
            <a:stCxn id="11" idx="7"/>
            <a:endCxn id="16" idx="3"/>
          </p:cNvCxnSpPr>
          <p:nvPr/>
        </p:nvCxnSpPr>
        <p:spPr>
          <a:xfrm flipV="1">
            <a:off x="5048474" y="3220704"/>
            <a:ext cx="753642" cy="225686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6354451" y="298389"/>
            <a:ext cx="2624137" cy="142714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Geographic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verlap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2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1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1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1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1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1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1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1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1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7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79" grpId="0" animBg="1"/>
      <p:bldP spid="79" grpId="1" animBg="1"/>
      <p:bldP spid="80" grpId="0" animBg="1"/>
      <p:bldP spid="80" grpId="1" animBg="1"/>
      <p:bldP spid="89" grpId="0" animBg="1"/>
      <p:bldP spid="3" grpId="0" animBg="1"/>
      <p:bldP spid="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Logical Connectivity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41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1689463"/>
            <a:ext cx="914400" cy="914400"/>
          </a:xfrm>
          <a:prstGeom prst="ellipse">
            <a:avLst/>
          </a:prstGeom>
          <a:solidFill>
            <a:srgbClr val="00206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1555552"/>
            <a:ext cx="914400" cy="914400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4" idx="0"/>
            <a:endCxn id="5" idx="0"/>
          </p:cNvCxnSpPr>
          <p:nvPr/>
        </p:nvCxnSpPr>
        <p:spPr>
          <a:xfrm rot="16200000" flipV="1">
            <a:off x="4466945" y="-320592"/>
            <a:ext cx="133911" cy="3886200"/>
          </a:xfrm>
          <a:prstGeom prst="curvedConnector3">
            <a:avLst>
              <a:gd name="adj1" fmla="val 270710"/>
            </a:avLst>
          </a:prstGeom>
          <a:ln w="508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934200" y="297180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2600" y="2971800"/>
            <a:ext cx="914400" cy="9144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29743" y="3019697"/>
            <a:ext cx="914400" cy="914400"/>
          </a:xfrm>
          <a:prstGeom prst="ellipse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20743" y="3004457"/>
            <a:ext cx="914400" cy="914400"/>
          </a:xfrm>
          <a:prstGeom prst="ellipse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2" idx="7"/>
            <a:endCxn id="4" idx="2"/>
          </p:cNvCxnSpPr>
          <p:nvPr/>
        </p:nvCxnSpPr>
        <p:spPr>
          <a:xfrm flipV="1">
            <a:off x="4710232" y="2146663"/>
            <a:ext cx="1309568" cy="100694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>
            <a:stCxn id="19" idx="0"/>
            <a:endCxn id="4" idx="3"/>
          </p:cNvCxnSpPr>
          <p:nvPr/>
        </p:nvCxnSpPr>
        <p:spPr>
          <a:xfrm flipV="1">
            <a:off x="6019800" y="2469952"/>
            <a:ext cx="133911" cy="50184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Arrow Connector 2051"/>
          <p:cNvCxnSpPr>
            <a:stCxn id="8" idx="0"/>
            <a:endCxn id="4" idx="5"/>
          </p:cNvCxnSpPr>
          <p:nvPr/>
        </p:nvCxnSpPr>
        <p:spPr>
          <a:xfrm flipH="1" flipV="1">
            <a:off x="6800289" y="2469952"/>
            <a:ext cx="591111" cy="50184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>
            <a:stCxn id="29" idx="0"/>
            <a:endCxn id="4" idx="6"/>
          </p:cNvCxnSpPr>
          <p:nvPr/>
        </p:nvCxnSpPr>
        <p:spPr>
          <a:xfrm flipH="1" flipV="1">
            <a:off x="6934200" y="2146663"/>
            <a:ext cx="1643743" cy="85779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Oval 2054"/>
          <p:cNvSpPr/>
          <p:nvPr/>
        </p:nvSpPr>
        <p:spPr>
          <a:xfrm>
            <a:off x="5562600" y="4428309"/>
            <a:ext cx="914400" cy="914400"/>
          </a:xfrm>
          <a:prstGeom prst="ellipse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Arrow Connector 2056"/>
          <p:cNvCxnSpPr>
            <a:stCxn id="2055" idx="0"/>
            <a:endCxn id="19" idx="4"/>
          </p:cNvCxnSpPr>
          <p:nvPr/>
        </p:nvCxnSpPr>
        <p:spPr>
          <a:xfrm flipV="1">
            <a:off x="6019800" y="3886200"/>
            <a:ext cx="0" cy="54210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Oval 2058"/>
          <p:cNvSpPr/>
          <p:nvPr/>
        </p:nvSpPr>
        <p:spPr>
          <a:xfrm>
            <a:off x="4386943" y="4157254"/>
            <a:ext cx="914400" cy="914400"/>
          </a:xfrm>
          <a:prstGeom prst="ellipse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1" name="Straight Arrow Connector 2060"/>
          <p:cNvCxnSpPr>
            <a:stCxn id="2059" idx="0"/>
          </p:cNvCxnSpPr>
          <p:nvPr/>
        </p:nvCxnSpPr>
        <p:spPr>
          <a:xfrm flipV="1">
            <a:off x="4844143" y="2286000"/>
            <a:ext cx="1175657" cy="187125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Oval 2062"/>
          <p:cNvSpPr/>
          <p:nvPr/>
        </p:nvSpPr>
        <p:spPr>
          <a:xfrm>
            <a:off x="3352800" y="4885509"/>
            <a:ext cx="914400" cy="914400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5" name="Straight Arrow Connector 2064"/>
          <p:cNvCxnSpPr>
            <a:stCxn id="2063" idx="7"/>
            <a:endCxn id="2059" idx="2"/>
          </p:cNvCxnSpPr>
          <p:nvPr/>
        </p:nvCxnSpPr>
        <p:spPr>
          <a:xfrm flipV="1">
            <a:off x="4133289" y="4614454"/>
            <a:ext cx="253654" cy="40496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Oval 2066"/>
          <p:cNvSpPr/>
          <p:nvPr/>
        </p:nvSpPr>
        <p:spPr>
          <a:xfrm>
            <a:off x="5105400" y="583474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9" name="Straight Arrow Connector 2068"/>
          <p:cNvCxnSpPr>
            <a:stCxn id="2067" idx="1"/>
            <a:endCxn id="2063" idx="6"/>
          </p:cNvCxnSpPr>
          <p:nvPr/>
        </p:nvCxnSpPr>
        <p:spPr>
          <a:xfrm flipH="1" flipV="1">
            <a:off x="4267200" y="5342709"/>
            <a:ext cx="972111" cy="62594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Oval 2069"/>
          <p:cNvSpPr/>
          <p:nvPr/>
        </p:nvSpPr>
        <p:spPr>
          <a:xfrm>
            <a:off x="2267511" y="5860869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Oval 2072"/>
          <p:cNvSpPr/>
          <p:nvPr/>
        </p:nvSpPr>
        <p:spPr>
          <a:xfrm>
            <a:off x="727166" y="2547257"/>
            <a:ext cx="914400" cy="914400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5" name="Straight Arrow Connector 2074"/>
          <p:cNvCxnSpPr>
            <a:stCxn id="2073" idx="7"/>
            <a:endCxn id="5" idx="2"/>
          </p:cNvCxnSpPr>
          <p:nvPr/>
        </p:nvCxnSpPr>
        <p:spPr>
          <a:xfrm flipV="1">
            <a:off x="1507655" y="2012752"/>
            <a:ext cx="625945" cy="66841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Oval 2076"/>
          <p:cNvSpPr/>
          <p:nvPr/>
        </p:nvSpPr>
        <p:spPr>
          <a:xfrm>
            <a:off x="2133600" y="3221627"/>
            <a:ext cx="914400" cy="914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9" name="Straight Arrow Connector 2078"/>
          <p:cNvCxnSpPr>
            <a:stCxn id="2077" idx="0"/>
            <a:endCxn id="5" idx="4"/>
          </p:cNvCxnSpPr>
          <p:nvPr/>
        </p:nvCxnSpPr>
        <p:spPr>
          <a:xfrm flipV="1">
            <a:off x="2590800" y="2469952"/>
            <a:ext cx="0" cy="75167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Oval 2079"/>
          <p:cNvSpPr/>
          <p:nvPr/>
        </p:nvSpPr>
        <p:spPr>
          <a:xfrm>
            <a:off x="6576042" y="576996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2" name="Straight Arrow Connector 2081"/>
          <p:cNvCxnSpPr>
            <a:stCxn id="2080" idx="2"/>
            <a:endCxn id="2059" idx="5"/>
          </p:cNvCxnSpPr>
          <p:nvPr/>
        </p:nvCxnSpPr>
        <p:spPr>
          <a:xfrm flipH="1" flipV="1">
            <a:off x="5167432" y="4937743"/>
            <a:ext cx="1408610" cy="128942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Oval 2082"/>
          <p:cNvSpPr/>
          <p:nvPr/>
        </p:nvSpPr>
        <p:spPr>
          <a:xfrm>
            <a:off x="1184366" y="3700054"/>
            <a:ext cx="914400" cy="914400"/>
          </a:xfrm>
          <a:prstGeom prst="ellipse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5" name="Straight Arrow Connector 2084"/>
          <p:cNvCxnSpPr>
            <a:stCxn id="2083" idx="0"/>
            <a:endCxn id="5" idx="3"/>
          </p:cNvCxnSpPr>
          <p:nvPr/>
        </p:nvCxnSpPr>
        <p:spPr>
          <a:xfrm flipV="1">
            <a:off x="1641566" y="2336041"/>
            <a:ext cx="625945" cy="1364013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9" name="Oval 2088"/>
          <p:cNvSpPr/>
          <p:nvPr/>
        </p:nvSpPr>
        <p:spPr>
          <a:xfrm>
            <a:off x="745655" y="5208798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1" name="Straight Arrow Connector 2090"/>
          <p:cNvCxnSpPr>
            <a:stCxn id="2089" idx="0"/>
            <a:endCxn id="2083" idx="4"/>
          </p:cNvCxnSpPr>
          <p:nvPr/>
        </p:nvCxnSpPr>
        <p:spPr>
          <a:xfrm flipV="1">
            <a:off x="1202855" y="4614454"/>
            <a:ext cx="438711" cy="59434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4" name="Straight Arrow Connector 2093"/>
          <p:cNvCxnSpPr>
            <a:stCxn id="2070" idx="0"/>
            <a:endCxn id="2063" idx="2"/>
          </p:cNvCxnSpPr>
          <p:nvPr/>
        </p:nvCxnSpPr>
        <p:spPr>
          <a:xfrm flipV="1">
            <a:off x="2724711" y="5342709"/>
            <a:ext cx="628089" cy="51816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077" idx="6"/>
            <a:endCxn id="22" idx="2"/>
          </p:cNvCxnSpPr>
          <p:nvPr/>
        </p:nvCxnSpPr>
        <p:spPr>
          <a:xfrm flipV="1">
            <a:off x="3048000" y="3476897"/>
            <a:ext cx="881743" cy="20193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77" idx="6"/>
            <a:endCxn id="2063" idx="0"/>
          </p:cNvCxnSpPr>
          <p:nvPr/>
        </p:nvCxnSpPr>
        <p:spPr>
          <a:xfrm>
            <a:off x="3048000" y="3678827"/>
            <a:ext cx="762000" cy="120668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6"/>
            <a:endCxn id="8" idx="2"/>
          </p:cNvCxnSpPr>
          <p:nvPr/>
        </p:nvCxnSpPr>
        <p:spPr>
          <a:xfrm>
            <a:off x="6477000" y="342900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22" idx="1"/>
          </p:cNvCxnSpPr>
          <p:nvPr/>
        </p:nvCxnSpPr>
        <p:spPr>
          <a:xfrm>
            <a:off x="3048000" y="2012752"/>
            <a:ext cx="1015654" cy="11408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9" idx="4"/>
            <a:endCxn id="2080" idx="7"/>
          </p:cNvCxnSpPr>
          <p:nvPr/>
        </p:nvCxnSpPr>
        <p:spPr>
          <a:xfrm flipH="1">
            <a:off x="7356531" y="3918857"/>
            <a:ext cx="1221412" cy="19850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70" idx="6"/>
          </p:cNvCxnSpPr>
          <p:nvPr/>
        </p:nvCxnSpPr>
        <p:spPr>
          <a:xfrm>
            <a:off x="3181911" y="6318069"/>
            <a:ext cx="192348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5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9" grpId="0" animBg="1"/>
      <p:bldP spid="22" grpId="0" animBg="1"/>
      <p:bldP spid="29" grpId="0" animBg="1"/>
      <p:bldP spid="2055" grpId="0" animBg="1"/>
      <p:bldP spid="2059" grpId="0" animBg="1"/>
      <p:bldP spid="2063" grpId="0" animBg="1"/>
      <p:bldP spid="2067" grpId="0" animBg="1"/>
      <p:bldP spid="2070" grpId="0" animBg="1"/>
      <p:bldP spid="2073" grpId="0" animBg="1"/>
      <p:bldP spid="2077" grpId="0" animBg="1"/>
      <p:bldP spid="2080" grpId="0" animBg="1"/>
      <p:bldP spid="2083" grpId="0" animBg="1"/>
      <p:bldP spid="20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Traffic Matrix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534400" cy="17526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Traffic for ‘</a:t>
            </a:r>
            <a:r>
              <a:rPr lang="en-US" sz="2600" i="1" dirty="0" smtClean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sz="2600" dirty="0" smtClean="0">
                <a:solidFill>
                  <a:srgbClr val="0070C0"/>
                </a:solidFill>
                <a:latin typeface="Comic Sans MS" pitchFamily="66" charset="0"/>
              </a:rPr>
              <a:t>’</a:t>
            </a:r>
            <a:r>
              <a:rPr lang="en-US" sz="2600" dirty="0" smtClean="0">
                <a:latin typeface="Comic Sans MS" pitchFamily="66" charset="0"/>
              </a:rPr>
              <a:t>’ size network represented through an </a:t>
            </a:r>
            <a:r>
              <a:rPr lang="en-US" sz="2600" dirty="0" smtClean="0">
                <a:solidFill>
                  <a:srgbClr val="0070C0"/>
                </a:solidFill>
                <a:latin typeface="Comic Sans MS" pitchFamily="66" charset="0"/>
              </a:rPr>
              <a:t>N * N  </a:t>
            </a:r>
            <a:r>
              <a:rPr lang="en-US" sz="2600" dirty="0" smtClean="0">
                <a:latin typeface="Comic Sans MS" pitchFamily="66" charset="0"/>
              </a:rPr>
              <a:t>matrix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Illustration of traffic matrix for a 4 AS network</a:t>
            </a:r>
            <a:endParaRPr lang="en-US" sz="2600" dirty="0">
              <a:latin typeface="Comic Sans MS" pitchFamily="66" charset="0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496363"/>
              </p:ext>
            </p:extLst>
          </p:nvPr>
        </p:nvGraphicFramePr>
        <p:xfrm>
          <a:off x="4833938" y="3200400"/>
          <a:ext cx="370046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" name="Equation" r:id="rId3" imgW="1168200" imgH="914400" progId="Equation.3">
                  <p:embed/>
                </p:oleObj>
              </mc:Choice>
              <mc:Fallback>
                <p:oleObj name="Equation" r:id="rId3" imgW="116820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200400"/>
                        <a:ext cx="3700462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5715000" y="3124200"/>
            <a:ext cx="27432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148048" y="1524000"/>
            <a:ext cx="3310152" cy="145084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Traffic sent by AS 0 to other </a:t>
            </a:r>
            <a:r>
              <a:rPr lang="en-US" sz="2200" b="1" dirty="0" err="1" smtClean="0">
                <a:solidFill>
                  <a:srgbClr val="0070C0"/>
                </a:solidFill>
                <a:latin typeface="Comic Sans MS" pitchFamily="66" charset="0"/>
              </a:rPr>
              <a:t>ASes</a:t>
            </a:r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 in the network</a:t>
            </a:r>
            <a:endParaRPr lang="en-US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3810000"/>
            <a:ext cx="990600" cy="2362200"/>
          </a:xfrm>
          <a:prstGeom prst="ellipse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752600" y="3249637"/>
            <a:ext cx="2971800" cy="17526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Traffic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received by 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AS 0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from 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other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ASes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in the network</a:t>
            </a:r>
          </a:p>
        </p:txBody>
      </p:sp>
      <p:sp>
        <p:nvSpPr>
          <p:cNvPr id="14" name="Oval 13"/>
          <p:cNvSpPr/>
          <p:nvPr/>
        </p:nvSpPr>
        <p:spPr>
          <a:xfrm rot="2044466">
            <a:off x="4468338" y="4116034"/>
            <a:ext cx="4456593" cy="104696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886200" y="1371600"/>
            <a:ext cx="2971800" cy="17526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Intra-domain traffic not captured in the model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idx="1"/>
          </p:nvPr>
        </p:nvSpPr>
        <p:spPr>
          <a:xfrm>
            <a:off x="457200" y="3036863"/>
            <a:ext cx="4000500" cy="1001737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6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Generated traffic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65382"/>
              </p:ext>
            </p:extLst>
          </p:nvPr>
        </p:nvGraphicFramePr>
        <p:xfrm>
          <a:off x="671146" y="3391557"/>
          <a:ext cx="2590800" cy="129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9" name="Equation" r:id="rId5" imgW="888840" imgH="444240" progId="Equation.3">
                  <p:embed/>
                </p:oleObj>
              </mc:Choice>
              <mc:Fallback>
                <p:oleObj name="Equation" r:id="rId5" imgW="888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46" y="3391557"/>
                        <a:ext cx="2590800" cy="1294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45632"/>
              </p:ext>
            </p:extLst>
          </p:nvPr>
        </p:nvGraphicFramePr>
        <p:xfrm>
          <a:off x="651217" y="5181600"/>
          <a:ext cx="2590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0" name="Equation" r:id="rId7" imgW="888840" imgH="444240" progId="Equation.3">
                  <p:embed/>
                </p:oleObj>
              </mc:Choice>
              <mc:Fallback>
                <p:oleObj name="Equation" r:id="rId7" imgW="8888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217" y="5181600"/>
                        <a:ext cx="25908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8686800" y="860707"/>
            <a:ext cx="3505200" cy="2986136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  <a:p>
            <a:pPr lvl="1"/>
            <a:endParaRPr lang="en-US" sz="2400" dirty="0">
              <a:latin typeface="Comic Sans MS" pitchFamily="66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idx="1"/>
          </p:nvPr>
        </p:nvSpPr>
        <p:spPr>
          <a:xfrm>
            <a:off x="519608" y="4721100"/>
            <a:ext cx="4000500" cy="8763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Consumed traffic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600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72800" y="-1905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" y="5334000"/>
            <a:ext cx="2209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Enterprise customer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34290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3429000"/>
            <a:ext cx="2057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809750" y="2362200"/>
            <a:ext cx="108585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24" idx="4"/>
          </p:cNvCxnSpPr>
          <p:nvPr/>
        </p:nvCxnSpPr>
        <p:spPr>
          <a:xfrm flipH="1" flipV="1">
            <a:off x="6153150" y="2362200"/>
            <a:ext cx="120015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0"/>
          </p:cNvCxnSpPr>
          <p:nvPr/>
        </p:nvCxnSpPr>
        <p:spPr>
          <a:xfrm flipV="1">
            <a:off x="1257300" y="4278868"/>
            <a:ext cx="352852" cy="1055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908610" y="5284210"/>
            <a:ext cx="22098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Enterprise customer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5" name="Straight Arrow Connector 24"/>
          <p:cNvCxnSpPr>
            <a:stCxn id="23" idx="0"/>
            <a:endCxn id="8" idx="4"/>
          </p:cNvCxnSpPr>
          <p:nvPr/>
        </p:nvCxnSpPr>
        <p:spPr>
          <a:xfrm flipH="1" flipV="1">
            <a:off x="7353300" y="4343400"/>
            <a:ext cx="660210" cy="940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90800" y="5337960"/>
            <a:ext cx="203039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Content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67049" y="5337960"/>
            <a:ext cx="2052851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Content Provider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>
            <a:stCxn id="16" idx="0"/>
          </p:cNvCxnSpPr>
          <p:nvPr/>
        </p:nvCxnSpPr>
        <p:spPr>
          <a:xfrm flipH="1" flipV="1">
            <a:off x="1676400" y="4343400"/>
            <a:ext cx="1929595" cy="99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0"/>
            <a:endCxn id="8" idx="4"/>
          </p:cNvCxnSpPr>
          <p:nvPr/>
        </p:nvCxnSpPr>
        <p:spPr>
          <a:xfrm flipV="1">
            <a:off x="5793475" y="4343400"/>
            <a:ext cx="1559825" cy="994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6"/>
            <a:endCxn id="8" idx="2"/>
          </p:cNvCxnSpPr>
          <p:nvPr/>
        </p:nvCxnSpPr>
        <p:spPr>
          <a:xfrm>
            <a:off x="2857500" y="3886200"/>
            <a:ext cx="34671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9" name="Straight Connector 12288"/>
          <p:cNvCxnSpPr/>
          <p:nvPr/>
        </p:nvCxnSpPr>
        <p:spPr>
          <a:xfrm>
            <a:off x="2895600" y="3886200"/>
            <a:ext cx="2935975" cy="14517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2" name="Straight Connector 12291"/>
          <p:cNvCxnSpPr>
            <a:stCxn id="8" idx="2"/>
            <a:endCxn id="16" idx="0"/>
          </p:cNvCxnSpPr>
          <p:nvPr/>
        </p:nvCxnSpPr>
        <p:spPr>
          <a:xfrm flipH="1">
            <a:off x="3605995" y="3886200"/>
            <a:ext cx="2718605" cy="145176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81200" y="14478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Tier-1 network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05400" y="14478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Tier-1 network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429000" y="2514600"/>
            <a:ext cx="20955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Tier-1 network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>
            <a:stCxn id="22" idx="6"/>
            <a:endCxn id="24" idx="2"/>
          </p:cNvCxnSpPr>
          <p:nvPr/>
        </p:nvCxnSpPr>
        <p:spPr>
          <a:xfrm>
            <a:off x="4076700" y="1905000"/>
            <a:ext cx="10287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34000" y="2362200"/>
            <a:ext cx="457200" cy="381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2" idx="1"/>
          </p:cNvCxnSpPr>
          <p:nvPr/>
        </p:nvCxnSpPr>
        <p:spPr>
          <a:xfrm>
            <a:off x="3429000" y="2362200"/>
            <a:ext cx="306879" cy="2863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2057400" y="4343401"/>
            <a:ext cx="1752600" cy="914399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543800" y="4343400"/>
            <a:ext cx="685800" cy="9144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057400" y="2438400"/>
            <a:ext cx="990600" cy="9906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477000" y="2362200"/>
            <a:ext cx="1143000" cy="1066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114800" y="1752600"/>
            <a:ext cx="9906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971800" y="3733800"/>
            <a:ext cx="32766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038600" y="4114800"/>
            <a:ext cx="2286000" cy="12192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457200" y="3048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omic Sans MS" pitchFamily="66" charset="0"/>
              </a:rPr>
              <a:t>The Internet </a:t>
            </a:r>
            <a:r>
              <a:rPr lang="en-US" sz="3600" b="1" dirty="0" err="1" smtClean="0">
                <a:latin typeface="Comic Sans MS" pitchFamily="66" charset="0"/>
              </a:rPr>
              <a:t>again..less</a:t>
            </a:r>
            <a:r>
              <a:rPr lang="en-US" sz="3600" b="1" dirty="0" smtClean="0">
                <a:latin typeface="Comic Sans MS" pitchFamily="66" charset="0"/>
              </a:rPr>
              <a:t> pretty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5146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43200" y="41910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7432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86600" y="46482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0200" y="4572000"/>
            <a:ext cx="6096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$$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38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5" grpId="0"/>
      <p:bldP spid="35" grpId="1"/>
      <p:bldP spid="36" grpId="0"/>
      <p:bldP spid="36" grpId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Motivation: Existing peering environment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Increasing fraction of </a:t>
            </a:r>
            <a:r>
              <a:rPr lang="en-US" sz="2800" dirty="0" err="1" smtClean="0">
                <a:latin typeface="Comic Sans MS" pitchFamily="66" charset="0"/>
              </a:rPr>
              <a:t>interdomain</a:t>
            </a:r>
            <a:r>
              <a:rPr lang="en-US" sz="2800" dirty="0" smtClean="0">
                <a:latin typeface="Comic Sans MS" pitchFamily="66" charset="0"/>
              </a:rPr>
              <a:t> traffic flows over peering links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Comic Sans MS" pitchFamily="66" charset="0"/>
              </a:rPr>
              <a:t>How are transit providers responding?</a:t>
            </a:r>
            <a:endParaRPr lang="en-US" sz="2800" dirty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94714" y="2971800"/>
            <a:ext cx="26670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Transit Provider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0114" y="4876800"/>
            <a:ext cx="25146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Content Provider/CDN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1714" y="4865427"/>
            <a:ext cx="25146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Access ISP/Eyeballs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8" idx="0"/>
            <a:endCxn id="6" idx="2"/>
          </p:cNvCxnSpPr>
          <p:nvPr/>
        </p:nvCxnSpPr>
        <p:spPr>
          <a:xfrm flipV="1">
            <a:off x="1937414" y="3429000"/>
            <a:ext cx="12573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6" idx="6"/>
          </p:cNvCxnSpPr>
          <p:nvPr/>
        </p:nvCxnSpPr>
        <p:spPr>
          <a:xfrm flipH="1" flipV="1">
            <a:off x="5861714" y="3429000"/>
            <a:ext cx="1257300" cy="1436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0400" y="5334000"/>
            <a:ext cx="2667000" cy="113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052" y="5918517"/>
            <a:ext cx="7924800" cy="939483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*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C.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Labovitz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, S.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Iekel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Johnson, D. McPherson, J.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Oberheide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and F.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Jahanian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, “Internet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Interdomain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Traffic,” in ACM SIGCOMM, 2010</a:t>
            </a:r>
            <a:endParaRPr lang="en-US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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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3124200"/>
            <a:ext cx="5090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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276600" y="51054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58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478E-6 2.1721E-6 L 0.22492 2.172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Motivation: Existing peering environment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Peering strategies of </a:t>
            </a:r>
            <a:r>
              <a:rPr lang="en-US" sz="2800" dirty="0" err="1" smtClean="0">
                <a:latin typeface="Comic Sans MS" pitchFamily="66" charset="0"/>
              </a:rPr>
              <a:t>ASes</a:t>
            </a:r>
            <a:r>
              <a:rPr lang="en-US" sz="2800" dirty="0" smtClean="0">
                <a:latin typeface="Comic Sans MS" pitchFamily="66" charset="0"/>
              </a:rPr>
              <a:t> in the Internet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   (source: </a:t>
            </a:r>
            <a:r>
              <a:rPr lang="en-US" sz="2800" dirty="0" err="1" smtClean="0">
                <a:latin typeface="Comic Sans MS" pitchFamily="66" charset="0"/>
              </a:rPr>
              <a:t>PeeringDB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  <a:hlinkClick r:id="rId2"/>
              </a:rPr>
              <a:t>www.peeringdb.com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r>
              <a:rPr lang="en-US" sz="2800" dirty="0" smtClean="0">
                <a:latin typeface="Comic Sans MS" pitchFamily="66" charset="0"/>
              </a:rPr>
              <a:t>Transit Providers peering openly ?</a:t>
            </a:r>
            <a:endParaRPr lang="en-US" sz="28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63738"/>
            <a:ext cx="5061045" cy="37957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76600" y="3048000"/>
            <a:ext cx="585716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5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Objective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267201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Why are so many transit providers peering </a:t>
            </a:r>
            <a:r>
              <a:rPr lang="en-US" sz="3000" dirty="0">
                <a:latin typeface="Comic Sans MS" pitchFamily="66" charset="0"/>
              </a:rPr>
              <a:t>o</a:t>
            </a:r>
            <a:r>
              <a:rPr lang="en-US" sz="3000" dirty="0" smtClean="0">
                <a:latin typeface="Comic Sans MS" pitchFamily="66" charset="0"/>
              </a:rPr>
              <a:t>penly?</a:t>
            </a:r>
          </a:p>
          <a:p>
            <a:r>
              <a:rPr lang="en-US" sz="3000" dirty="0" smtClean="0">
                <a:latin typeface="Comic Sans MS" pitchFamily="66" charset="0"/>
              </a:rPr>
              <a:t>What gives them the incentive to do so?</a:t>
            </a:r>
          </a:p>
          <a:p>
            <a:r>
              <a:rPr lang="en-US" sz="3000" dirty="0" smtClean="0">
                <a:latin typeface="Comic Sans MS" pitchFamily="66" charset="0"/>
              </a:rPr>
              <a:t>What is the impact on their economic fitness?</a:t>
            </a:r>
          </a:p>
          <a:p>
            <a:r>
              <a:rPr lang="en-US" sz="3000" dirty="0" smtClean="0">
                <a:latin typeface="Comic Sans MS" pitchFamily="66" charset="0"/>
              </a:rPr>
              <a:t>Which transit providers lose/gain? </a:t>
            </a:r>
          </a:p>
          <a:p>
            <a:r>
              <a:rPr lang="en-US" sz="3000" dirty="0" smtClean="0">
                <a:latin typeface="Comic Sans MS" pitchFamily="66" charset="0"/>
              </a:rPr>
              <a:t>Are their any alternative peering strategies?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The model: </a:t>
            </a:r>
            <a:r>
              <a:rPr lang="en-US" sz="3600" b="1" dirty="0" smtClean="0">
                <a:latin typeface="Comic Sans MS" pitchFamily="66" charset="0"/>
                <a:hlinkClick r:id="rId3" action="ppaction://hlinksldjump"/>
              </a:rPr>
              <a:t>GENESIS</a:t>
            </a:r>
            <a:r>
              <a:rPr lang="en-US" sz="3600" b="1" dirty="0" smtClean="0">
                <a:latin typeface="Comic Sans MS" pitchFamily="66" charset="0"/>
                <a:hlinkClick r:id="rId4" action="ppaction://hlinksldjump"/>
              </a:rPr>
              <a:t>*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Agent based </a:t>
            </a:r>
            <a:r>
              <a:rPr lang="en-US" sz="3000" dirty="0" err="1" smtClean="0">
                <a:latin typeface="Comic Sans MS" pitchFamily="66" charset="0"/>
              </a:rPr>
              <a:t>interdomain</a:t>
            </a:r>
            <a:r>
              <a:rPr lang="en-US" sz="3000" dirty="0" smtClean="0">
                <a:latin typeface="Comic Sans MS" pitchFamily="66" charset="0"/>
              </a:rPr>
              <a:t> network formation model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atin typeface="Comic Sans MS" pitchFamily="66" charset="0"/>
              </a:rPr>
              <a:t>Sorry, no game theory </a:t>
            </a:r>
            <a:r>
              <a:rPr lang="en-US" sz="2600" dirty="0" smtClean="0">
                <a:latin typeface="Comic Sans MS" pitchFamily="66" charset="0"/>
                <a:sym typeface="Wingdings"/>
              </a:rPr>
              <a:t></a:t>
            </a:r>
            <a:endParaRPr lang="en-US" sz="26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30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latin typeface="Comic Sans MS" pitchFamily="66" charset="0"/>
              </a:rPr>
              <a:t>Incorporates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Geographic constraints in provider/peer selection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Interdomain</a:t>
            </a:r>
            <a:r>
              <a:rPr lang="en-US" sz="2400" dirty="0" smtClean="0">
                <a:latin typeface="Comic Sans MS" pitchFamily="66" charset="0"/>
              </a:rPr>
              <a:t> traffic matrix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Public &amp; Private peering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Realistic </a:t>
            </a:r>
            <a:r>
              <a:rPr lang="en-US" sz="2400" dirty="0">
                <a:latin typeface="Comic Sans MS" pitchFamily="66" charset="0"/>
              </a:rPr>
              <a:t>p</a:t>
            </a:r>
            <a:r>
              <a:rPr lang="en-US" sz="2400" dirty="0" smtClean="0">
                <a:latin typeface="Comic Sans MS" pitchFamily="66" charset="0"/>
              </a:rPr>
              <a:t>eering costs, transit costs, transit revenue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B69D-FD75-46EB-A5DF-27A872A7F22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899183"/>
            <a:ext cx="7924800" cy="939483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*GENESIS: An agent-based model of </a:t>
            </a:r>
            <a:r>
              <a:rPr lang="en-US" sz="1400" b="1" dirty="0" err="1" smtClean="0">
                <a:solidFill>
                  <a:schemeClr val="tx1"/>
                </a:solidFill>
                <a:latin typeface="Comic Sans MS" pitchFamily="66" charset="0"/>
              </a:rPr>
              <a:t>interdomain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network formation, traffic flow and economics.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InfoCom'12</a:t>
            </a:r>
            <a:endParaRPr lang="en-US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13727</TotalTime>
  <Words>1372</Words>
  <Application>Microsoft Macintosh PowerPoint</Application>
  <PresentationFormat>On-screen Show (4:3)</PresentationFormat>
  <Paragraphs>362</Paragraphs>
  <Slides>42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Custom Design</vt:lpstr>
      <vt:lpstr>Equation</vt:lpstr>
      <vt:lpstr>Analysis of peering strategy adoption by transit providers in the Internet</vt:lpstr>
      <vt:lpstr>Outline</vt:lpstr>
      <vt:lpstr>Pretty picture of the Internet</vt:lpstr>
      <vt:lpstr>Background</vt:lpstr>
      <vt:lpstr>Background</vt:lpstr>
      <vt:lpstr>Motivation: Existing peering environment</vt:lpstr>
      <vt:lpstr>Motivation: Existing peering environment</vt:lpstr>
      <vt:lpstr>Objective</vt:lpstr>
      <vt:lpstr>The model: GENESIS*</vt:lpstr>
      <vt:lpstr>The model: GENESIS*</vt:lpstr>
      <vt:lpstr>Peering strategies</vt:lpstr>
      <vt:lpstr>Peering strategy adoption</vt:lpstr>
      <vt:lpstr>Execution of a sample path</vt:lpstr>
      <vt:lpstr>Scenarios</vt:lpstr>
      <vt:lpstr>results</vt:lpstr>
      <vt:lpstr>Strategy adoption by transit providers</vt:lpstr>
      <vt:lpstr>Strategy adoption by transit providers</vt:lpstr>
      <vt:lpstr>Impact of Open peering on cumulative fitness</vt:lpstr>
      <vt:lpstr>Impact of Open peering on individual fitness</vt:lpstr>
      <vt:lpstr>Effects of Open peering</vt:lpstr>
      <vt:lpstr>Why gravitate towards Open peering?</vt:lpstr>
      <vt:lpstr>Quantifying traffic stealing</vt:lpstr>
      <vt:lpstr>Contention and fitness</vt:lpstr>
      <vt:lpstr>Avoid fitness loss?</vt:lpstr>
      <vt:lpstr>Traffic volume and customer cone size</vt:lpstr>
      <vt:lpstr>Classification of transit providers</vt:lpstr>
      <vt:lpstr>Who loses? Who gains?</vt:lpstr>
      <vt:lpstr>Who loses? Who gains?</vt:lpstr>
      <vt:lpstr>Alternatives: Open peering variants</vt:lpstr>
      <vt:lpstr>Open peering variants: Fitness</vt:lpstr>
      <vt:lpstr>PowerPoint Presentation</vt:lpstr>
      <vt:lpstr>Open peering variants: Open questions</vt:lpstr>
      <vt:lpstr>PowerPoint Presentation</vt:lpstr>
      <vt:lpstr>PowerPoint Presentation</vt:lpstr>
      <vt:lpstr>Thank you</vt:lpstr>
      <vt:lpstr>Motivation</vt:lpstr>
      <vt:lpstr>Traffic components</vt:lpstr>
      <vt:lpstr>Customer-Provider traffic comparison – PeeringDB.com</vt:lpstr>
      <vt:lpstr>Customer-Provider traffic comparison</vt:lpstr>
      <vt:lpstr>Geographic presence &amp; constraints</vt:lpstr>
      <vt:lpstr>Logical Connectivity</vt:lpstr>
      <vt:lpstr>Traffic Matrix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Aemen</dc:creator>
  <cp:lastModifiedBy>Amogh Dhamdhere</cp:lastModifiedBy>
  <cp:revision>608</cp:revision>
  <cp:lastPrinted>2011-10-28T02:14:05Z</cp:lastPrinted>
  <dcterms:created xsi:type="dcterms:W3CDTF">2010-09-29T15:09:35Z</dcterms:created>
  <dcterms:modified xsi:type="dcterms:W3CDTF">2012-04-20T04:42:59Z</dcterms:modified>
</cp:coreProperties>
</file>