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302" r:id="rId3"/>
    <p:sldId id="334" r:id="rId4"/>
    <p:sldId id="335" r:id="rId5"/>
    <p:sldId id="283" r:id="rId6"/>
    <p:sldId id="333" r:id="rId7"/>
    <p:sldId id="305" r:id="rId8"/>
    <p:sldId id="296" r:id="rId9"/>
    <p:sldId id="331" r:id="rId10"/>
    <p:sldId id="332" r:id="rId11"/>
    <p:sldId id="338" r:id="rId12"/>
    <p:sldId id="336" r:id="rId13"/>
    <p:sldId id="339" r:id="rId14"/>
    <p:sldId id="340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FF"/>
    <a:srgbClr val="00FF00"/>
    <a:srgbClr val="006600"/>
    <a:srgbClr val="A50021"/>
    <a:srgbClr val="003399"/>
    <a:srgbClr val="800080"/>
    <a:srgbClr val="C0C0C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 autoAdjust="0"/>
    <p:restoredTop sz="94756" autoAdjust="0"/>
  </p:normalViewPr>
  <p:slideViewPr>
    <p:cSldViewPr>
      <p:cViewPr varScale="1">
        <p:scale>
          <a:sx n="61" d="100"/>
          <a:sy n="61" d="100"/>
        </p:scale>
        <p:origin x="-8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4E47D91-0D9D-4620-AB3C-4E5935A09F6C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4FB70976-134F-49D5-A59C-1E99F84BA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412E2C-8540-4F43-8915-A524B49A50A1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EACCD-5570-4793-B49B-0675AAE72050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16E7-D66A-4083-B36F-68292DFF5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108EF-81DF-4E2A-B249-BFE45ADD5081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DBA61-2D8D-45D9-96EB-B7667594F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5AEF4-CBC9-42FA-81CB-C34BFC8E31A4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B2D0-1338-4465-AF69-7878F5505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77245-1CF2-49D7-9EF2-DDC30ACA3EEE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63D1-1D2D-465C-BED6-3A34A8E55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0BF49-95EF-4123-B7BE-6CB5B57F8004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A5EA-4CBA-4DD0-8719-EDD7AC244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DB591-C536-41A9-BFB2-40CD70E8E5CB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A746-8842-442F-AA19-07A8EBD33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376DB-9C00-4ED8-87C7-7B39AE93E36E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CAD64-B87C-476E-A68C-67174EAC2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779C-FC4A-41CF-AA16-20B913AED39C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CB7F-0E5A-4556-A5EF-38B033DC0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5F542-3CFE-48BC-AE10-944F7346FF29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E38FA-B1A6-40B2-9236-3D31CDDB0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9FAE-BA1E-498A-8CC2-A14BD2E3A8C6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7A86D-C1CD-4134-ADD8-8270569E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803E6-4299-43F1-8188-31CC2CA8771E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2B4DD-40A6-4771-B8B1-432A12D6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755061-C40D-43A4-8706-69F61DE937B3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72471A-7C90-4C9F-AD01-00FF465B6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2296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CAIDA’s AS-rank: measuring the influence of ASes on Internet Routing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6400800" cy="25908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Matthew Luckie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Bradley </a:t>
            </a:r>
            <a:r>
              <a:rPr lang="en-US" b="1" dirty="0" err="1" smtClean="0">
                <a:solidFill>
                  <a:schemeClr val="tx1"/>
                </a:solidFill>
              </a:rPr>
              <a:t>Huffaker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Amogh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Dhamdhere</a:t>
            </a:r>
            <a:endParaRPr lang="en-US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b="1" dirty="0" err="1" smtClean="0">
                <a:solidFill>
                  <a:schemeClr val="tx1"/>
                </a:solidFill>
              </a:rPr>
              <a:t>Vasileios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Giotsas</a:t>
            </a:r>
            <a:endParaRPr lang="en-US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k </a:t>
            </a:r>
            <a:r>
              <a:rPr lang="en-US" b="1" dirty="0" err="1" smtClean="0">
                <a:solidFill>
                  <a:schemeClr val="tx1"/>
                </a:solidFill>
              </a:rPr>
              <a:t>claffy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1905000" y="5410200"/>
            <a:ext cx="554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alibri" pitchFamily="34" charset="0"/>
              </a:rPr>
              <a:t>http://as-rank.caida.org/</a:t>
            </a:r>
          </a:p>
        </p:txBody>
      </p:sp>
      <p:pic>
        <p:nvPicPr>
          <p:cNvPr id="14340" name="Picture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667000"/>
            <a:ext cx="21685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srank-ccone-201211-frac-ppd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036719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6858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10</a:t>
            </a:fld>
            <a:endParaRPr lang="en-US" sz="200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620000" y="1600200"/>
            <a:ext cx="1143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Level3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620000" y="2929116"/>
            <a:ext cx="147989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99"/>
                </a:solidFill>
              </a:rPr>
              <a:t>Cogent</a:t>
            </a:r>
          </a:p>
          <a:p>
            <a:r>
              <a:rPr lang="en-US" sz="2000" b="1" dirty="0" err="1" smtClean="0">
                <a:solidFill>
                  <a:srgbClr val="00CCFF"/>
                </a:solidFill>
              </a:rPr>
              <a:t>Inteliquent</a:t>
            </a:r>
            <a:endParaRPr lang="en-US" sz="2000" b="1" dirty="0" smtClean="0">
              <a:solidFill>
                <a:schemeClr val="hlin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620000" y="2133600"/>
            <a:ext cx="12442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CC00"/>
                </a:solidFill>
              </a:rPr>
              <a:t>Level3</a:t>
            </a:r>
            <a:br>
              <a:rPr lang="en-US" sz="2400" b="1" dirty="0">
                <a:solidFill>
                  <a:srgbClr val="00CC00"/>
                </a:solidFill>
              </a:rPr>
            </a:br>
            <a:r>
              <a:rPr lang="en-US" sz="2400" b="1" dirty="0">
                <a:solidFill>
                  <a:srgbClr val="00CC00"/>
                </a:solidFill>
              </a:rPr>
              <a:t>(GBLX)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711750" y="4419600"/>
            <a:ext cx="14494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Sprint</a:t>
            </a:r>
            <a:r>
              <a:rPr lang="en-US" sz="2400" b="1" dirty="0">
                <a:solidFill>
                  <a:schemeClr val="hlink"/>
                </a:solidFill>
              </a:rPr>
              <a:t/>
            </a:r>
            <a:br>
              <a:rPr lang="en-US" sz="2400" b="1" dirty="0">
                <a:solidFill>
                  <a:schemeClr val="hlink"/>
                </a:solidFill>
              </a:rPr>
            </a:br>
            <a:r>
              <a:rPr lang="en-US" sz="2400" b="1" dirty="0">
                <a:solidFill>
                  <a:srgbClr val="FF9900"/>
                </a:solidFill>
              </a:rPr>
              <a:t>Verizon</a:t>
            </a:r>
            <a:br>
              <a:rPr lang="en-US" sz="2400" b="1" dirty="0">
                <a:solidFill>
                  <a:srgbClr val="FF9900"/>
                </a:solidFill>
              </a:rPr>
            </a:br>
            <a:r>
              <a:rPr lang="en-US" sz="2400" b="1" dirty="0" smtClean="0">
                <a:solidFill>
                  <a:srgbClr val="CC66FF"/>
                </a:solidFill>
              </a:rPr>
              <a:t>AT&amp;T</a:t>
            </a:r>
          </a:p>
          <a:p>
            <a:r>
              <a:rPr lang="en-US" sz="2400" b="1" dirty="0" smtClean="0">
                <a:solidFill>
                  <a:srgbClr val="FF66FF"/>
                </a:solidFill>
              </a:rPr>
              <a:t>(MCI/CL)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cone as a metric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1295400"/>
          </a:xfrm>
        </p:spPr>
        <p:txBody>
          <a:bodyPr/>
          <a:lstStyle/>
          <a:p>
            <a:r>
              <a:rPr lang="en-US" dirty="0" smtClean="0"/>
              <a:t>What fraction of ASes in a customer cone are reached via the top provider?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11</a:t>
            </a:fld>
            <a:endParaRPr lang="en-US" sz="2000"/>
          </a:p>
        </p:txBody>
      </p:sp>
      <p:grpSp>
        <p:nvGrpSpPr>
          <p:cNvPr id="9" name="Group 8"/>
          <p:cNvGrpSpPr/>
          <p:nvPr/>
        </p:nvGrpSpPr>
        <p:grpSpPr>
          <a:xfrm>
            <a:off x="1905000" y="4267200"/>
            <a:ext cx="838200" cy="838200"/>
            <a:chOff x="2438400" y="4267200"/>
            <a:chExt cx="838200" cy="838200"/>
          </a:xfrm>
        </p:grpSpPr>
        <p:sp>
          <p:nvSpPr>
            <p:cNvPr id="5" name="Oval 4"/>
            <p:cNvSpPr/>
            <p:nvPr/>
          </p:nvSpPr>
          <p:spPr>
            <a:xfrm>
              <a:off x="24384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38039" y="4419600"/>
              <a:ext cx="6623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VP</a:t>
              </a:r>
              <a:endParaRPr lang="en-US" sz="2800" dirty="0"/>
            </a:p>
          </p:txBody>
        </p:sp>
      </p:grpSp>
      <p:sp>
        <p:nvSpPr>
          <p:cNvPr id="7" name="Oval 6"/>
          <p:cNvSpPr/>
          <p:nvPr/>
        </p:nvSpPr>
        <p:spPr>
          <a:xfrm>
            <a:off x="3962400" y="1600200"/>
            <a:ext cx="838200" cy="838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038600" y="1752600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TP</a:t>
            </a:r>
            <a:endParaRPr lang="en-US" sz="2800" baseline="-25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3276600" y="4267200"/>
            <a:ext cx="838200" cy="838200"/>
            <a:chOff x="3276600" y="4267200"/>
            <a:chExt cx="838200" cy="838200"/>
          </a:xfrm>
        </p:grpSpPr>
        <p:sp>
          <p:nvSpPr>
            <p:cNvPr id="11" name="Oval 10"/>
            <p:cNvSpPr/>
            <p:nvPr/>
          </p:nvSpPr>
          <p:spPr>
            <a:xfrm>
              <a:off x="32766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290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</a:t>
              </a:r>
              <a:endParaRPr lang="en-US" sz="28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48200" y="4267200"/>
            <a:ext cx="838200" cy="838200"/>
            <a:chOff x="4648200" y="4267200"/>
            <a:chExt cx="838200" cy="838200"/>
          </a:xfrm>
        </p:grpSpPr>
        <p:sp>
          <p:nvSpPr>
            <p:cNvPr id="14" name="Oval 13"/>
            <p:cNvSpPr/>
            <p:nvPr/>
          </p:nvSpPr>
          <p:spPr>
            <a:xfrm>
              <a:off x="46482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006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B</a:t>
              </a:r>
              <a:endParaRPr lang="en-US" sz="28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19800" y="4267200"/>
            <a:ext cx="838200" cy="838200"/>
            <a:chOff x="6019800" y="4267200"/>
            <a:chExt cx="838200" cy="838200"/>
          </a:xfrm>
        </p:grpSpPr>
        <p:sp>
          <p:nvSpPr>
            <p:cNvPr id="21" name="Oval 20"/>
            <p:cNvSpPr/>
            <p:nvPr/>
          </p:nvSpPr>
          <p:spPr>
            <a:xfrm>
              <a:off x="60198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722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C</a:t>
              </a:r>
              <a:endParaRPr lang="en-US" sz="28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124200" y="2895600"/>
            <a:ext cx="838200" cy="838200"/>
            <a:chOff x="3276600" y="4267200"/>
            <a:chExt cx="838200" cy="838200"/>
          </a:xfrm>
        </p:grpSpPr>
        <p:sp>
          <p:nvSpPr>
            <p:cNvPr id="27" name="Oval 26"/>
            <p:cNvSpPr/>
            <p:nvPr/>
          </p:nvSpPr>
          <p:spPr>
            <a:xfrm>
              <a:off x="32766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29000" y="4419600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00600" y="2895600"/>
            <a:ext cx="838200" cy="838200"/>
            <a:chOff x="4648200" y="4267200"/>
            <a:chExt cx="838200" cy="838200"/>
          </a:xfrm>
        </p:grpSpPr>
        <p:sp>
          <p:nvSpPr>
            <p:cNvPr id="30" name="Oval 29"/>
            <p:cNvSpPr/>
            <p:nvPr/>
          </p:nvSpPr>
          <p:spPr>
            <a:xfrm>
              <a:off x="46482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00600" y="44196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</p:grpSp>
      <p:cxnSp>
        <p:nvCxnSpPr>
          <p:cNvPr id="33" name="Straight Arrow Connector 32"/>
          <p:cNvCxnSpPr>
            <a:stCxn id="5" idx="7"/>
            <a:endCxn id="27" idx="3"/>
          </p:cNvCxnSpPr>
          <p:nvPr/>
        </p:nvCxnSpPr>
        <p:spPr>
          <a:xfrm flipV="1">
            <a:off x="2620448" y="3611049"/>
            <a:ext cx="626504" cy="77890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0"/>
            <a:endCxn id="7" idx="3"/>
          </p:cNvCxnSpPr>
          <p:nvPr/>
        </p:nvCxnSpPr>
        <p:spPr>
          <a:xfrm flipV="1">
            <a:off x="3543300" y="2315649"/>
            <a:ext cx="541852" cy="5799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0" idx="0"/>
            <a:endCxn id="7" idx="5"/>
          </p:cNvCxnSpPr>
          <p:nvPr/>
        </p:nvCxnSpPr>
        <p:spPr>
          <a:xfrm flipH="1" flipV="1">
            <a:off x="4677848" y="2315649"/>
            <a:ext cx="541852" cy="5799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1" idx="1"/>
            <a:endCxn id="30" idx="5"/>
          </p:cNvCxnSpPr>
          <p:nvPr/>
        </p:nvCxnSpPr>
        <p:spPr>
          <a:xfrm flipH="1" flipV="1">
            <a:off x="5516048" y="3611049"/>
            <a:ext cx="626504" cy="77890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0"/>
            <a:endCxn id="27" idx="4"/>
          </p:cNvCxnSpPr>
          <p:nvPr/>
        </p:nvCxnSpPr>
        <p:spPr>
          <a:xfrm flipH="1" flipV="1">
            <a:off x="3543300" y="3733800"/>
            <a:ext cx="1524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4" idx="0"/>
            <a:endCxn id="30" idx="4"/>
          </p:cNvCxnSpPr>
          <p:nvPr/>
        </p:nvCxnSpPr>
        <p:spPr>
          <a:xfrm flipV="1">
            <a:off x="5067300" y="3733800"/>
            <a:ext cx="1524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391400" y="4267200"/>
            <a:ext cx="838200" cy="838200"/>
            <a:chOff x="6019800" y="4267200"/>
            <a:chExt cx="838200" cy="838200"/>
          </a:xfrm>
        </p:grpSpPr>
        <p:sp>
          <p:nvSpPr>
            <p:cNvPr id="53" name="Oval 52"/>
            <p:cNvSpPr/>
            <p:nvPr/>
          </p:nvSpPr>
          <p:spPr>
            <a:xfrm>
              <a:off x="60198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1722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D</a:t>
              </a:r>
              <a:endParaRPr lang="en-US" sz="2800" dirty="0"/>
            </a:p>
          </p:txBody>
        </p:sp>
      </p:grpSp>
      <p:cxnSp>
        <p:nvCxnSpPr>
          <p:cNvPr id="56" name="Straight Arrow Connector 55"/>
          <p:cNvCxnSpPr>
            <a:stCxn id="53" idx="1"/>
            <a:endCxn id="7" idx="6"/>
          </p:cNvCxnSpPr>
          <p:nvPr/>
        </p:nvCxnSpPr>
        <p:spPr>
          <a:xfrm flipH="1" flipV="1">
            <a:off x="4800600" y="2019300"/>
            <a:ext cx="2713552" cy="23706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2057400" y="1244598"/>
            <a:ext cx="5486400" cy="3141665"/>
            <a:chOff x="2133600" y="1244598"/>
            <a:chExt cx="5486400" cy="3141665"/>
          </a:xfrm>
        </p:grpSpPr>
        <p:sp>
          <p:nvSpPr>
            <p:cNvPr id="51" name="Freeform 50"/>
            <p:cNvSpPr/>
            <p:nvPr/>
          </p:nvSpPr>
          <p:spPr>
            <a:xfrm>
              <a:off x="2819399" y="3769519"/>
              <a:ext cx="766763" cy="616744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1538" h="616744">
                  <a:moveTo>
                    <a:pt x="0" y="616744"/>
                  </a:moveTo>
                  <a:cubicBezTo>
                    <a:pt x="160734" y="396478"/>
                    <a:pt x="321469" y="176212"/>
                    <a:pt x="442913" y="88106"/>
                  </a:cubicBezTo>
                  <a:cubicBezTo>
                    <a:pt x="564357" y="0"/>
                    <a:pt x="657226" y="28575"/>
                    <a:pt x="728663" y="88106"/>
                  </a:cubicBezTo>
                  <a:cubicBezTo>
                    <a:pt x="800101" y="147637"/>
                    <a:pt x="835819" y="296465"/>
                    <a:pt x="871538" y="445294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2438401" y="2362199"/>
              <a:ext cx="2451100" cy="19049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21476 h 645678"/>
                <a:gd name="connsiteX1" fmla="*/ 383477 w 1115569"/>
                <a:gd name="connsiteY1" fmla="*/ 88650 h 645678"/>
                <a:gd name="connsiteX2" fmla="*/ 728663 w 1115569"/>
                <a:gd name="connsiteY2" fmla="*/ 92838 h 645678"/>
                <a:gd name="connsiteX3" fmla="*/ 1115569 w 1115569"/>
                <a:gd name="connsiteY3" fmla="*/ 645678 h 645678"/>
                <a:gd name="connsiteX0" fmla="*/ 0 w 1115569"/>
                <a:gd name="connsiteY0" fmla="*/ 680111 h 704313"/>
                <a:gd name="connsiteX1" fmla="*/ 383477 w 1115569"/>
                <a:gd name="connsiteY1" fmla="*/ 147285 h 704313"/>
                <a:gd name="connsiteX2" fmla="*/ 662369 w 1115569"/>
                <a:gd name="connsiteY2" fmla="*/ 698 h 704313"/>
                <a:gd name="connsiteX3" fmla="*/ 728663 w 1115569"/>
                <a:gd name="connsiteY3" fmla="*/ 151473 h 704313"/>
                <a:gd name="connsiteX4" fmla="*/ 1115569 w 1115569"/>
                <a:gd name="connsiteY4" fmla="*/ 704313 h 704313"/>
                <a:gd name="connsiteX0" fmla="*/ 0 w 1121379"/>
                <a:gd name="connsiteY0" fmla="*/ 708730 h 732932"/>
                <a:gd name="connsiteX1" fmla="*/ 383477 w 1121379"/>
                <a:gd name="connsiteY1" fmla="*/ 175904 h 732932"/>
                <a:gd name="connsiteX2" fmla="*/ 662369 w 1121379"/>
                <a:gd name="connsiteY2" fmla="*/ 29317 h 732932"/>
                <a:gd name="connsiteX3" fmla="*/ 1045846 w 1121379"/>
                <a:gd name="connsiteY3" fmla="*/ 117269 h 732932"/>
                <a:gd name="connsiteX4" fmla="*/ 1115569 w 1121379"/>
                <a:gd name="connsiteY4" fmla="*/ 732932 h 732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1379" h="732932">
                  <a:moveTo>
                    <a:pt x="0" y="708730"/>
                  </a:moveTo>
                  <a:cubicBezTo>
                    <a:pt x="160734" y="488464"/>
                    <a:pt x="262033" y="264010"/>
                    <a:pt x="383477" y="175904"/>
                  </a:cubicBezTo>
                  <a:cubicBezTo>
                    <a:pt x="473398" y="74768"/>
                    <a:pt x="551974" y="39089"/>
                    <a:pt x="662369" y="29317"/>
                  </a:cubicBezTo>
                  <a:cubicBezTo>
                    <a:pt x="772764" y="19545"/>
                    <a:pt x="970313" y="0"/>
                    <a:pt x="1045846" y="117269"/>
                  </a:cubicBezTo>
                  <a:cubicBezTo>
                    <a:pt x="1121379" y="234538"/>
                    <a:pt x="1079850" y="584103"/>
                    <a:pt x="1115569" y="732932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286000" y="2374900"/>
              <a:ext cx="4114800" cy="18922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38999 h 663201"/>
                <a:gd name="connsiteX1" fmla="*/ 123952 w 1115569"/>
                <a:gd name="connsiteY1" fmla="*/ 342728 h 663201"/>
                <a:gd name="connsiteX2" fmla="*/ 309880 w 1115569"/>
                <a:gd name="connsiteY2" fmla="*/ 48961 h 663201"/>
                <a:gd name="connsiteX3" fmla="*/ 867665 w 1115569"/>
                <a:gd name="connsiteY3" fmla="*/ 102373 h 663201"/>
                <a:gd name="connsiteX4" fmla="*/ 1115569 w 1115569"/>
                <a:gd name="connsiteY4" fmla="*/ 663201 h 6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63201">
                  <a:moveTo>
                    <a:pt x="0" y="638999"/>
                  </a:moveTo>
                  <a:cubicBezTo>
                    <a:pt x="22596" y="591568"/>
                    <a:pt x="72305" y="441068"/>
                    <a:pt x="123952" y="342728"/>
                  </a:cubicBezTo>
                  <a:cubicBezTo>
                    <a:pt x="175599" y="244388"/>
                    <a:pt x="185928" y="89020"/>
                    <a:pt x="309880" y="48961"/>
                  </a:cubicBezTo>
                  <a:cubicBezTo>
                    <a:pt x="433832" y="8902"/>
                    <a:pt x="733384" y="0"/>
                    <a:pt x="867665" y="102373"/>
                  </a:cubicBezTo>
                  <a:cubicBezTo>
                    <a:pt x="1001946" y="204746"/>
                    <a:pt x="1079850" y="514372"/>
                    <a:pt x="1115569" y="663201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2133600" y="1244598"/>
              <a:ext cx="5486400" cy="3022601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40825 h 665027"/>
                <a:gd name="connsiteX1" fmla="*/ 123952 w 1115569"/>
                <a:gd name="connsiteY1" fmla="*/ 344554 h 665027"/>
                <a:gd name="connsiteX2" fmla="*/ 309880 w 1115569"/>
                <a:gd name="connsiteY2" fmla="*/ 50787 h 665027"/>
                <a:gd name="connsiteX3" fmla="*/ 604267 w 1115569"/>
                <a:gd name="connsiteY3" fmla="*/ 102373 h 665027"/>
                <a:gd name="connsiteX4" fmla="*/ 1115569 w 1115569"/>
                <a:gd name="connsiteY4" fmla="*/ 665027 h 665027"/>
                <a:gd name="connsiteX0" fmla="*/ 0 w 1115569"/>
                <a:gd name="connsiteY0" fmla="*/ 632228 h 656430"/>
                <a:gd name="connsiteX1" fmla="*/ 123952 w 1115569"/>
                <a:gd name="connsiteY1" fmla="*/ 335957 h 656430"/>
                <a:gd name="connsiteX2" fmla="*/ 309880 w 1115569"/>
                <a:gd name="connsiteY2" fmla="*/ 93776 h 656430"/>
                <a:gd name="connsiteX3" fmla="*/ 604267 w 1115569"/>
                <a:gd name="connsiteY3" fmla="*/ 93776 h 656430"/>
                <a:gd name="connsiteX4" fmla="*/ 1115569 w 1115569"/>
                <a:gd name="connsiteY4" fmla="*/ 656430 h 656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56430">
                  <a:moveTo>
                    <a:pt x="0" y="632228"/>
                  </a:moveTo>
                  <a:cubicBezTo>
                    <a:pt x="22596" y="584797"/>
                    <a:pt x="72305" y="425699"/>
                    <a:pt x="123952" y="335957"/>
                  </a:cubicBezTo>
                  <a:cubicBezTo>
                    <a:pt x="175599" y="246215"/>
                    <a:pt x="229828" y="134139"/>
                    <a:pt x="309880" y="93776"/>
                  </a:cubicBezTo>
                  <a:cubicBezTo>
                    <a:pt x="389932" y="53413"/>
                    <a:pt x="469986" y="0"/>
                    <a:pt x="604267" y="93776"/>
                  </a:cubicBezTo>
                  <a:cubicBezTo>
                    <a:pt x="738548" y="187552"/>
                    <a:pt x="1079850" y="507601"/>
                    <a:pt x="1115569" y="656430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772609" y="1600200"/>
            <a:ext cx="2066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Fraction: 0.75</a:t>
            </a:r>
            <a:endParaRPr lang="en-US" sz="2400" dirty="0"/>
          </a:p>
        </p:txBody>
      </p:sp>
      <p:cxnSp>
        <p:nvCxnSpPr>
          <p:cNvPr id="71" name="Straight Connector 70"/>
          <p:cNvCxnSpPr>
            <a:stCxn id="27" idx="6"/>
            <a:endCxn id="30" idx="2"/>
          </p:cNvCxnSpPr>
          <p:nvPr/>
        </p:nvCxnSpPr>
        <p:spPr>
          <a:xfrm>
            <a:off x="3962400" y="3314700"/>
            <a:ext cx="838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2057400" y="1244598"/>
            <a:ext cx="5486400" cy="3141665"/>
            <a:chOff x="2133600" y="1244598"/>
            <a:chExt cx="5486400" cy="3141665"/>
          </a:xfrm>
        </p:grpSpPr>
        <p:sp>
          <p:nvSpPr>
            <p:cNvPr id="73" name="Freeform 72"/>
            <p:cNvSpPr/>
            <p:nvPr/>
          </p:nvSpPr>
          <p:spPr>
            <a:xfrm>
              <a:off x="2819399" y="3769519"/>
              <a:ext cx="766763" cy="616744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1538" h="616744">
                  <a:moveTo>
                    <a:pt x="0" y="616744"/>
                  </a:moveTo>
                  <a:cubicBezTo>
                    <a:pt x="160734" y="396478"/>
                    <a:pt x="321469" y="176212"/>
                    <a:pt x="442913" y="88106"/>
                  </a:cubicBezTo>
                  <a:cubicBezTo>
                    <a:pt x="564357" y="0"/>
                    <a:pt x="657226" y="28575"/>
                    <a:pt x="728663" y="88106"/>
                  </a:cubicBezTo>
                  <a:cubicBezTo>
                    <a:pt x="800101" y="147637"/>
                    <a:pt x="835819" y="296465"/>
                    <a:pt x="871538" y="445294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438400" y="2717800"/>
              <a:ext cx="2438401" cy="15493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21476 h 645678"/>
                <a:gd name="connsiteX1" fmla="*/ 383477 w 1115569"/>
                <a:gd name="connsiteY1" fmla="*/ 88650 h 645678"/>
                <a:gd name="connsiteX2" fmla="*/ 728663 w 1115569"/>
                <a:gd name="connsiteY2" fmla="*/ 92838 h 645678"/>
                <a:gd name="connsiteX3" fmla="*/ 1115569 w 1115569"/>
                <a:gd name="connsiteY3" fmla="*/ 645678 h 645678"/>
                <a:gd name="connsiteX0" fmla="*/ 0 w 1115569"/>
                <a:gd name="connsiteY0" fmla="*/ 620932 h 645134"/>
                <a:gd name="connsiteX1" fmla="*/ 383477 w 1115569"/>
                <a:gd name="connsiteY1" fmla="*/ 88106 h 645134"/>
                <a:gd name="connsiteX2" fmla="*/ 728663 w 1115569"/>
                <a:gd name="connsiteY2" fmla="*/ 92294 h 645134"/>
                <a:gd name="connsiteX3" fmla="*/ 1045846 w 1115569"/>
                <a:gd name="connsiteY3" fmla="*/ 146740 h 645134"/>
                <a:gd name="connsiteX4" fmla="*/ 1115569 w 1115569"/>
                <a:gd name="connsiteY4" fmla="*/ 645134 h 645134"/>
                <a:gd name="connsiteX0" fmla="*/ 0 w 1115569"/>
                <a:gd name="connsiteY0" fmla="*/ 626517 h 650719"/>
                <a:gd name="connsiteX1" fmla="*/ 383477 w 1115569"/>
                <a:gd name="connsiteY1" fmla="*/ 93691 h 650719"/>
                <a:gd name="connsiteX2" fmla="*/ 732092 w 1115569"/>
                <a:gd name="connsiteY2" fmla="*/ 64373 h 650719"/>
                <a:gd name="connsiteX3" fmla="*/ 1045846 w 1115569"/>
                <a:gd name="connsiteY3" fmla="*/ 152325 h 650719"/>
                <a:gd name="connsiteX4" fmla="*/ 1115569 w 1115569"/>
                <a:gd name="connsiteY4" fmla="*/ 650719 h 650719"/>
                <a:gd name="connsiteX0" fmla="*/ 0 w 1115569"/>
                <a:gd name="connsiteY0" fmla="*/ 571916 h 596118"/>
                <a:gd name="connsiteX1" fmla="*/ 348615 w 1115569"/>
                <a:gd name="connsiteY1" fmla="*/ 97724 h 596118"/>
                <a:gd name="connsiteX2" fmla="*/ 732092 w 1115569"/>
                <a:gd name="connsiteY2" fmla="*/ 9772 h 596118"/>
                <a:gd name="connsiteX3" fmla="*/ 1045846 w 1115569"/>
                <a:gd name="connsiteY3" fmla="*/ 97724 h 596118"/>
                <a:gd name="connsiteX4" fmla="*/ 1115569 w 1115569"/>
                <a:gd name="connsiteY4" fmla="*/ 596118 h 596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596118">
                  <a:moveTo>
                    <a:pt x="0" y="571916"/>
                  </a:moveTo>
                  <a:cubicBezTo>
                    <a:pt x="160734" y="351650"/>
                    <a:pt x="226600" y="191415"/>
                    <a:pt x="348615" y="97724"/>
                  </a:cubicBezTo>
                  <a:cubicBezTo>
                    <a:pt x="470630" y="4033"/>
                    <a:pt x="615887" y="9772"/>
                    <a:pt x="732092" y="9772"/>
                  </a:cubicBezTo>
                  <a:cubicBezTo>
                    <a:pt x="848297" y="9772"/>
                    <a:pt x="981933" y="0"/>
                    <a:pt x="1045846" y="97724"/>
                  </a:cubicBezTo>
                  <a:cubicBezTo>
                    <a:pt x="1109759" y="195448"/>
                    <a:pt x="1073398" y="525820"/>
                    <a:pt x="1115569" y="596118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286000" y="2565400"/>
              <a:ext cx="4114800" cy="17017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594489 h 618691"/>
                <a:gd name="connsiteX1" fmla="*/ 123952 w 1115569"/>
                <a:gd name="connsiteY1" fmla="*/ 298218 h 618691"/>
                <a:gd name="connsiteX2" fmla="*/ 351198 w 1115569"/>
                <a:gd name="connsiteY2" fmla="*/ 31157 h 618691"/>
                <a:gd name="connsiteX3" fmla="*/ 826347 w 1115569"/>
                <a:gd name="connsiteY3" fmla="*/ 111275 h 618691"/>
                <a:gd name="connsiteX4" fmla="*/ 1115569 w 1115569"/>
                <a:gd name="connsiteY4" fmla="*/ 618691 h 618691"/>
                <a:gd name="connsiteX0" fmla="*/ 0 w 1115569"/>
                <a:gd name="connsiteY0" fmla="*/ 594489 h 618691"/>
                <a:gd name="connsiteX1" fmla="*/ 123952 w 1115569"/>
                <a:gd name="connsiteY1" fmla="*/ 298218 h 618691"/>
                <a:gd name="connsiteX2" fmla="*/ 351198 w 1115569"/>
                <a:gd name="connsiteY2" fmla="*/ 31157 h 618691"/>
                <a:gd name="connsiteX3" fmla="*/ 826347 w 1115569"/>
                <a:gd name="connsiteY3" fmla="*/ 111275 h 618691"/>
                <a:gd name="connsiteX4" fmla="*/ 991617 w 1115569"/>
                <a:gd name="connsiteY4" fmla="*/ 244806 h 618691"/>
                <a:gd name="connsiteX5" fmla="*/ 1115569 w 1115569"/>
                <a:gd name="connsiteY5" fmla="*/ 618691 h 618691"/>
                <a:gd name="connsiteX0" fmla="*/ 0 w 1115569"/>
                <a:gd name="connsiteY0" fmla="*/ 598940 h 623142"/>
                <a:gd name="connsiteX1" fmla="*/ 123952 w 1115569"/>
                <a:gd name="connsiteY1" fmla="*/ 302669 h 623142"/>
                <a:gd name="connsiteX2" fmla="*/ 351198 w 1115569"/>
                <a:gd name="connsiteY2" fmla="*/ 35608 h 623142"/>
                <a:gd name="connsiteX3" fmla="*/ 826347 w 1115569"/>
                <a:gd name="connsiteY3" fmla="*/ 89020 h 623142"/>
                <a:gd name="connsiteX4" fmla="*/ 991617 w 1115569"/>
                <a:gd name="connsiteY4" fmla="*/ 249257 h 623142"/>
                <a:gd name="connsiteX5" fmla="*/ 1115569 w 1115569"/>
                <a:gd name="connsiteY5" fmla="*/ 623142 h 623142"/>
                <a:gd name="connsiteX0" fmla="*/ 0 w 1115569"/>
                <a:gd name="connsiteY0" fmla="*/ 572234 h 596436"/>
                <a:gd name="connsiteX1" fmla="*/ 123952 w 1115569"/>
                <a:gd name="connsiteY1" fmla="*/ 275963 h 596436"/>
                <a:gd name="connsiteX2" fmla="*/ 351198 w 1115569"/>
                <a:gd name="connsiteY2" fmla="*/ 35608 h 596436"/>
                <a:gd name="connsiteX3" fmla="*/ 826347 w 1115569"/>
                <a:gd name="connsiteY3" fmla="*/ 62314 h 596436"/>
                <a:gd name="connsiteX4" fmla="*/ 991617 w 1115569"/>
                <a:gd name="connsiteY4" fmla="*/ 222551 h 596436"/>
                <a:gd name="connsiteX5" fmla="*/ 1115569 w 1115569"/>
                <a:gd name="connsiteY5" fmla="*/ 596436 h 596436"/>
                <a:gd name="connsiteX0" fmla="*/ 0 w 1115569"/>
                <a:gd name="connsiteY0" fmla="*/ 572234 h 596436"/>
                <a:gd name="connsiteX1" fmla="*/ 123952 w 1115569"/>
                <a:gd name="connsiteY1" fmla="*/ 275963 h 596436"/>
                <a:gd name="connsiteX2" fmla="*/ 351198 w 1115569"/>
                <a:gd name="connsiteY2" fmla="*/ 35608 h 596436"/>
                <a:gd name="connsiteX3" fmla="*/ 826347 w 1115569"/>
                <a:gd name="connsiteY3" fmla="*/ 62314 h 596436"/>
                <a:gd name="connsiteX4" fmla="*/ 991617 w 1115569"/>
                <a:gd name="connsiteY4" fmla="*/ 302669 h 596436"/>
                <a:gd name="connsiteX5" fmla="*/ 1115569 w 1115569"/>
                <a:gd name="connsiteY5" fmla="*/ 596436 h 596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5569" h="596436">
                  <a:moveTo>
                    <a:pt x="0" y="572234"/>
                  </a:moveTo>
                  <a:cubicBezTo>
                    <a:pt x="22596" y="524803"/>
                    <a:pt x="65419" y="365401"/>
                    <a:pt x="123952" y="275963"/>
                  </a:cubicBezTo>
                  <a:cubicBezTo>
                    <a:pt x="182485" y="186525"/>
                    <a:pt x="234132" y="71216"/>
                    <a:pt x="351198" y="35608"/>
                  </a:cubicBezTo>
                  <a:cubicBezTo>
                    <a:pt x="468264" y="0"/>
                    <a:pt x="719611" y="17804"/>
                    <a:pt x="826347" y="62314"/>
                  </a:cubicBezTo>
                  <a:cubicBezTo>
                    <a:pt x="933083" y="106824"/>
                    <a:pt x="943413" y="213649"/>
                    <a:pt x="991617" y="302669"/>
                  </a:cubicBezTo>
                  <a:cubicBezTo>
                    <a:pt x="1039821" y="391689"/>
                    <a:pt x="1089024" y="535845"/>
                    <a:pt x="1115569" y="596436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2133600" y="1244598"/>
              <a:ext cx="5486400" cy="3022601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40825 h 665027"/>
                <a:gd name="connsiteX1" fmla="*/ 123952 w 1115569"/>
                <a:gd name="connsiteY1" fmla="*/ 344554 h 665027"/>
                <a:gd name="connsiteX2" fmla="*/ 309880 w 1115569"/>
                <a:gd name="connsiteY2" fmla="*/ 50787 h 665027"/>
                <a:gd name="connsiteX3" fmla="*/ 604267 w 1115569"/>
                <a:gd name="connsiteY3" fmla="*/ 102373 h 665027"/>
                <a:gd name="connsiteX4" fmla="*/ 1115569 w 1115569"/>
                <a:gd name="connsiteY4" fmla="*/ 665027 h 665027"/>
                <a:gd name="connsiteX0" fmla="*/ 0 w 1115569"/>
                <a:gd name="connsiteY0" fmla="*/ 632228 h 656430"/>
                <a:gd name="connsiteX1" fmla="*/ 123952 w 1115569"/>
                <a:gd name="connsiteY1" fmla="*/ 335957 h 656430"/>
                <a:gd name="connsiteX2" fmla="*/ 309880 w 1115569"/>
                <a:gd name="connsiteY2" fmla="*/ 93776 h 656430"/>
                <a:gd name="connsiteX3" fmla="*/ 604267 w 1115569"/>
                <a:gd name="connsiteY3" fmla="*/ 93776 h 656430"/>
                <a:gd name="connsiteX4" fmla="*/ 1115569 w 1115569"/>
                <a:gd name="connsiteY4" fmla="*/ 656430 h 656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56430">
                  <a:moveTo>
                    <a:pt x="0" y="632228"/>
                  </a:moveTo>
                  <a:cubicBezTo>
                    <a:pt x="22596" y="584797"/>
                    <a:pt x="72305" y="425699"/>
                    <a:pt x="123952" y="335957"/>
                  </a:cubicBezTo>
                  <a:cubicBezTo>
                    <a:pt x="175599" y="246215"/>
                    <a:pt x="229828" y="134139"/>
                    <a:pt x="309880" y="93776"/>
                  </a:cubicBezTo>
                  <a:cubicBezTo>
                    <a:pt x="389932" y="53413"/>
                    <a:pt x="469986" y="0"/>
                    <a:pt x="604267" y="93776"/>
                  </a:cubicBezTo>
                  <a:cubicBezTo>
                    <a:pt x="738548" y="187552"/>
                    <a:pt x="1079850" y="507601"/>
                    <a:pt x="1115569" y="656430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772609" y="2209800"/>
            <a:ext cx="2066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Fraction: 0.25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9" grpId="1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E38FA-B1A6-40B2-9236-3D31CDDB013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3" name="Picture 2" descr="asrank-flattening-win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E38FA-B1A6-40B2-9236-3D31CDDB013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4" name="Picture 3" descr="brad-fla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publication:</a:t>
            </a:r>
          </a:p>
          <a:p>
            <a:r>
              <a:rPr lang="en-US" dirty="0" smtClean="0"/>
              <a:t>97% of Validation Data (not directly reported)</a:t>
            </a:r>
          </a:p>
          <a:p>
            <a:r>
              <a:rPr lang="en-US" dirty="0" smtClean="0"/>
              <a:t>15 years of AS relationship inferences</a:t>
            </a:r>
          </a:p>
          <a:p>
            <a:r>
              <a:rPr lang="en-US" dirty="0" smtClean="0"/>
              <a:t>15 years of customer cone inferences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E38FA-B1A6-40B2-9236-3D31CDDB013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Inferring </a:t>
            </a:r>
            <a:r>
              <a:rPr lang="en-US" b="1" smtClean="0">
                <a:solidFill>
                  <a:srgbClr val="FF0000"/>
                </a:solidFill>
              </a:rPr>
              <a:t>AS relationships </a:t>
            </a:r>
            <a:r>
              <a:rPr lang="en-US" smtClean="0"/>
              <a:t>using publicly available BGP paths</a:t>
            </a:r>
          </a:p>
          <a:p>
            <a:pPr lvl="1" eaLnBrk="1" hangingPunct="1">
              <a:buFont typeface="Calibri" pitchFamily="34" charset="0"/>
              <a:buChar char="•"/>
            </a:pPr>
            <a:r>
              <a:rPr lang="en-US" smtClean="0"/>
              <a:t>views of ~400 ASes at Route Views and RIPE RIS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Inferring the </a:t>
            </a:r>
            <a:r>
              <a:rPr lang="en-US" b="1" smtClean="0">
                <a:solidFill>
                  <a:srgbClr val="FF0000"/>
                </a:solidFill>
              </a:rPr>
              <a:t>influence of ASes </a:t>
            </a:r>
            <a:r>
              <a:rPr lang="en-US" smtClean="0"/>
              <a:t>based on their “customer cone”</a:t>
            </a:r>
          </a:p>
          <a:p>
            <a:pPr lvl="1" eaLnBrk="1" hangingPunct="1">
              <a:buFontTx/>
              <a:buChar char="•"/>
            </a:pPr>
            <a:r>
              <a:rPr lang="en-US" smtClean="0"/>
              <a:t>Traffic in your customer cone stays on-net and is the most profitable (when it reaches you)</a:t>
            </a:r>
          </a:p>
          <a:p>
            <a:pPr lvl="1" eaLnBrk="1" hangingPunct="1"/>
            <a:endParaRPr lang="en-US" smtClean="0"/>
          </a:p>
          <a:p>
            <a:pPr marL="514350" indent="-514350" algn="ctr" eaLnBrk="1" hangingPunct="1">
              <a:buFont typeface="Arial" charset="0"/>
              <a:buNone/>
            </a:pPr>
            <a:r>
              <a:rPr lang="en-US" b="1" smtClean="0"/>
              <a:t>http://as-rank.caida.org/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2F8D6-5BAD-4B45-BE47-6DF7337A2BCB}" type="slidenum">
              <a:rPr lang="en-US" sz="2000"/>
              <a:pPr>
                <a:defRPr/>
              </a:pPr>
              <a:t>2</a:t>
            </a:fld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AS Relationships </a:t>
            </a:r>
            <a:r>
              <a:rPr lang="en-US" sz="3600" dirty="0" smtClean="0"/>
              <a:t>– Validation Summary</a:t>
            </a:r>
            <a:endParaRPr lang="en-US" sz="3600" dirty="0" smtClean="0"/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189038"/>
            <a:ext cx="8229600" cy="54403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CAIDA</a:t>
            </a:r>
            <a:r>
              <a:rPr lang="en-US" sz="2800" smtClean="0"/>
              <a:t>:			</a:t>
            </a:r>
            <a:r>
              <a:rPr lang="en-US" sz="2800" b="1" smtClean="0"/>
              <a:t>2,370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2010 – 2012		83% p2p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Most submitted via web form, some via email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RPSL</a:t>
            </a:r>
            <a:r>
              <a:rPr lang="en-US" sz="2800" smtClean="0"/>
              <a:t>:			</a:t>
            </a:r>
            <a:r>
              <a:rPr lang="en-US" sz="2800" b="1" smtClean="0"/>
              <a:t>6,065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April 2012		100% p2c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RIPE whois database, two-way handshake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BGP Communities</a:t>
            </a:r>
            <a:r>
              <a:rPr lang="en-US" sz="2800" smtClean="0"/>
              <a:t>:	</a:t>
            </a:r>
            <a:r>
              <a:rPr lang="en-US" sz="2800" b="1" smtClean="0"/>
              <a:t>39,838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April 2012		59% p2c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Dictionary of operator-published community meanings assembled by Vasileios Giotsas (UCL)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Overall: 47,881 GT relationships, 63% p2c, 37% p2p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FF3300"/>
                </a:solidFill>
              </a:rPr>
              <a:t>~38% of the publicly available graph.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12C4CC-E3EF-44B8-9CE3-EB011D0DDD67}" type="slidenum">
              <a:rPr lang="en-US" sz="2000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AS Relationships - Validation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7E8C6-173B-4563-BDD7-444C2379B95E}" type="slidenum">
              <a:rPr lang="en-US" sz="2000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z="2000" smtClean="0">
              <a:solidFill>
                <a:srgbClr val="898989"/>
              </a:solidFill>
            </a:endParaRPr>
          </a:p>
        </p:txBody>
      </p:sp>
      <p:graphicFrame>
        <p:nvGraphicFramePr>
          <p:cNvPr id="5" name="Group 19"/>
          <p:cNvGraphicFramePr>
            <a:graphicFrameLocks noGrp="1"/>
          </p:cNvGraphicFramePr>
          <p:nvPr/>
        </p:nvGraphicFramePr>
        <p:xfrm>
          <a:off x="990600" y="990600"/>
          <a:ext cx="7162800" cy="4663440"/>
        </p:xfrm>
        <a:graphic>
          <a:graphicData uri="http://schemas.openxmlformats.org/drawingml/2006/table">
            <a:tbl>
              <a:tblPr/>
              <a:tblGrid>
                <a:gridCol w="2419864"/>
                <a:gridCol w="1209932"/>
                <a:gridCol w="1209932"/>
                <a:gridCol w="1161536"/>
                <a:gridCol w="1161536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p2c PPV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p2p PPV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CAIDA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99.6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1/250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98.4%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1/63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UCLA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1/100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90.9%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1/12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Isolario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1/10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96.0%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1/25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Xia +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Gao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90.6%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1/10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95.6%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1/23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Gao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84.7%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1/6.5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1/200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SARK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CSP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ND-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ToR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56" name="Text Box 89"/>
          <p:cNvSpPr txBox="1">
            <a:spLocks noChangeArrowheads="1"/>
          </p:cNvSpPr>
          <p:nvPr/>
        </p:nvSpPr>
        <p:spPr bwMode="auto">
          <a:xfrm>
            <a:off x="1589023" y="5791200"/>
            <a:ext cx="60342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Take </a:t>
            </a:r>
            <a:r>
              <a:rPr lang="en-US" sz="2800" dirty="0"/>
              <a:t>home: difficult to be accurate at</a:t>
            </a:r>
            <a:br>
              <a:rPr lang="en-US" sz="2800" dirty="0"/>
            </a:br>
            <a:r>
              <a:rPr lang="en-US" sz="2800" dirty="0"/>
              <a:t>inferring both types of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Definition – Customer Cones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1D9FF-2BD0-4F19-87DB-37873742AB48}" type="slidenum">
              <a:rPr lang="en-US" sz="2000"/>
              <a:pPr>
                <a:defRPr/>
              </a:pPr>
              <a:t>5</a:t>
            </a:fld>
            <a:endParaRPr lang="en-US" sz="2000"/>
          </a:p>
        </p:txBody>
      </p: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1524000" y="5151438"/>
            <a:ext cx="57947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latin typeface="Calibri" pitchFamily="34" charset="0"/>
              </a:rPr>
              <a:t>A’s customer cone: A, B, C, D, E, F</a:t>
            </a:r>
          </a:p>
          <a:p>
            <a:r>
              <a:rPr lang="en-US" sz="3200" b="1" dirty="0">
                <a:latin typeface="Calibri" pitchFamily="34" charset="0"/>
              </a:rPr>
              <a:t>B’s customer cone: B, </a:t>
            </a:r>
            <a:r>
              <a:rPr lang="en-US" sz="3200" b="1" dirty="0" smtClean="0">
                <a:latin typeface="Calibri" pitchFamily="34" charset="0"/>
              </a:rPr>
              <a:t>E, F</a:t>
            </a:r>
            <a:endParaRPr lang="en-US" sz="3200" b="1" dirty="0">
              <a:latin typeface="Calibri" pitchFamily="34" charset="0"/>
            </a:endParaRPr>
          </a:p>
          <a:p>
            <a:r>
              <a:rPr lang="en-US" sz="3200" b="1" dirty="0">
                <a:latin typeface="Calibri" pitchFamily="34" charset="0"/>
              </a:rPr>
              <a:t>C’s customer cone: C, </a:t>
            </a:r>
            <a:r>
              <a:rPr lang="en-US" sz="3200" b="1" dirty="0" smtClean="0">
                <a:latin typeface="Calibri" pitchFamily="34" charset="0"/>
              </a:rPr>
              <a:t>D, E</a:t>
            </a:r>
            <a:endParaRPr lang="en-US" sz="3200" b="1" dirty="0">
              <a:latin typeface="Calibri" pitchFamily="34" charset="0"/>
            </a:endParaRPr>
          </a:p>
        </p:txBody>
      </p:sp>
      <p:pic>
        <p:nvPicPr>
          <p:cNvPr id="2048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0"/>
            <a:ext cx="8412163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AS relationships are complex: two ASes may have a c2p relationship in one location, but p2p elsewhere</a:t>
            </a:r>
          </a:p>
          <a:p>
            <a:pPr eaLnBrk="1" hangingPunct="1"/>
            <a:r>
              <a:rPr lang="en-US" dirty="0" smtClean="0"/>
              <a:t>Define customer cone based on provider/peer observed view of an AS</a:t>
            </a:r>
          </a:p>
          <a:p>
            <a:pPr lvl="1" eaLnBrk="1" hangingPunct="1"/>
            <a:r>
              <a:rPr lang="en-US" sz="2400" dirty="0" smtClean="0"/>
              <a:t>A sees D and E as indirect customers via B, so B’s customer cone only includes D, E from C.</a:t>
            </a:r>
          </a:p>
          <a:p>
            <a:pPr lvl="1" eaLnBrk="1" hangingPunct="1"/>
            <a:r>
              <a:rPr lang="en-US" sz="2400" dirty="0" smtClean="0"/>
              <a:t>Might suffer from limited visibility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Customer Cone Computation</a:t>
            </a:r>
          </a:p>
        </p:txBody>
      </p:sp>
      <p:sp>
        <p:nvSpPr>
          <p:cNvPr id="4" name="Oval 3"/>
          <p:cNvSpPr/>
          <p:nvPr/>
        </p:nvSpPr>
        <p:spPr>
          <a:xfrm>
            <a:off x="4989513" y="5013325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56313" y="5013325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065713" y="5013325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B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6132513" y="5013325"/>
            <a:ext cx="401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4" idx="6"/>
            <a:endCxn id="5" idx="2"/>
          </p:cNvCxnSpPr>
          <p:nvPr/>
        </p:nvCxnSpPr>
        <p:spPr>
          <a:xfrm>
            <a:off x="5599113" y="5318125"/>
            <a:ext cx="457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20788" y="4724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7" name="TextBox 11"/>
          <p:cNvSpPr txBox="1">
            <a:spLocks noChangeArrowheads="1"/>
          </p:cNvSpPr>
          <p:nvPr/>
        </p:nvSpPr>
        <p:spPr bwMode="auto">
          <a:xfrm>
            <a:off x="1296988" y="472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B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2211388" y="5638800"/>
            <a:ext cx="609600" cy="609600"/>
            <a:chOff x="2895600" y="3429000"/>
            <a:chExt cx="609600" cy="609600"/>
          </a:xfrm>
        </p:grpSpPr>
        <p:sp>
          <p:nvSpPr>
            <p:cNvPr id="11" name="Oval 10"/>
            <p:cNvSpPr/>
            <p:nvPr/>
          </p:nvSpPr>
          <p:spPr>
            <a:xfrm>
              <a:off x="2895600" y="3429000"/>
              <a:ext cx="609600" cy="609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76" name="TextBox 12"/>
            <p:cNvSpPr txBox="1">
              <a:spLocks noChangeArrowheads="1"/>
            </p:cNvSpPr>
            <p:nvPr/>
          </p:nvSpPr>
          <p:spPr bwMode="auto">
            <a:xfrm>
              <a:off x="2971800" y="3429000"/>
              <a:ext cx="401638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latin typeface="Calibri" pitchFamily="34" charset="0"/>
                </a:rPr>
                <a:t>C</a:t>
              </a:r>
            </a:p>
          </p:txBody>
        </p:sp>
      </p:grpSp>
      <p:cxnSp>
        <p:nvCxnSpPr>
          <p:cNvPr id="14" name="Straight Connector 13"/>
          <p:cNvCxnSpPr>
            <a:stCxn id="10" idx="5"/>
            <a:endCxn id="11" idx="1"/>
          </p:cNvCxnSpPr>
          <p:nvPr/>
        </p:nvCxnSpPr>
        <p:spPr>
          <a:xfrm>
            <a:off x="1741488" y="5257800"/>
            <a:ext cx="558800" cy="457200"/>
          </a:xfrm>
          <a:prstGeom prst="line">
            <a:avLst/>
          </a:prstGeom>
          <a:ln w="38100"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0" name="Straight Connector 32"/>
          <p:cNvCxnSpPr>
            <a:cxnSpLocks noChangeShapeType="1"/>
          </p:cNvCxnSpPr>
          <p:nvPr/>
        </p:nvCxnSpPr>
        <p:spPr bwMode="auto">
          <a:xfrm flipH="1">
            <a:off x="2363788" y="6248400"/>
            <a:ext cx="76200" cy="304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1" name="Straight Connector 33"/>
          <p:cNvCxnSpPr>
            <a:cxnSpLocks noChangeShapeType="1"/>
          </p:cNvCxnSpPr>
          <p:nvPr/>
        </p:nvCxnSpPr>
        <p:spPr bwMode="auto">
          <a:xfrm>
            <a:off x="2592388" y="6248400"/>
            <a:ext cx="74612" cy="304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2" name="Straight Connector 34"/>
          <p:cNvCxnSpPr>
            <a:cxnSpLocks noChangeShapeType="1"/>
          </p:cNvCxnSpPr>
          <p:nvPr/>
        </p:nvCxnSpPr>
        <p:spPr bwMode="auto">
          <a:xfrm flipH="1">
            <a:off x="1525588" y="5334000"/>
            <a:ext cx="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3" name="Straight Connector 35"/>
          <p:cNvCxnSpPr>
            <a:cxnSpLocks noChangeShapeType="1"/>
          </p:cNvCxnSpPr>
          <p:nvPr/>
        </p:nvCxnSpPr>
        <p:spPr bwMode="auto">
          <a:xfrm>
            <a:off x="1658938" y="5334000"/>
            <a:ext cx="17145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4" name="Straight Connector 36"/>
          <p:cNvCxnSpPr>
            <a:cxnSpLocks noChangeShapeType="1"/>
          </p:cNvCxnSpPr>
          <p:nvPr/>
        </p:nvCxnSpPr>
        <p:spPr bwMode="auto">
          <a:xfrm flipH="1">
            <a:off x="1220788" y="5334000"/>
            <a:ext cx="15240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53" name="Oval 52"/>
          <p:cNvSpPr/>
          <p:nvPr/>
        </p:nvSpPr>
        <p:spPr>
          <a:xfrm>
            <a:off x="2590800" y="6553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7588" y="6553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4493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1445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754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50" name="TextBox 58"/>
          <p:cNvSpPr txBox="1">
            <a:spLocks noChangeArrowheads="1"/>
          </p:cNvSpPr>
          <p:nvPr/>
        </p:nvSpPr>
        <p:spPr bwMode="auto">
          <a:xfrm>
            <a:off x="1906588" y="4724400"/>
            <a:ext cx="192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Region X: USA</a:t>
            </a:r>
          </a:p>
        </p:txBody>
      </p:sp>
      <p:sp>
        <p:nvSpPr>
          <p:cNvPr id="22551" name="TextBox 59"/>
          <p:cNvSpPr txBox="1">
            <a:spLocks noChangeArrowheads="1"/>
          </p:cNvSpPr>
          <p:nvPr/>
        </p:nvSpPr>
        <p:spPr bwMode="auto">
          <a:xfrm>
            <a:off x="4573588" y="4419600"/>
            <a:ext cx="2544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Region Y: “Europe”</a:t>
            </a:r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>
          <a:xfrm>
            <a:off x="8382000" y="6340475"/>
            <a:ext cx="609600" cy="365125"/>
          </a:xfrm>
        </p:spPr>
        <p:txBody>
          <a:bodyPr/>
          <a:lstStyle/>
          <a:p>
            <a:pPr>
              <a:defRPr/>
            </a:pPr>
            <a:fld id="{F1EA4D45-5AC3-4394-8959-B09E5C541A69}" type="slidenum">
              <a:rPr lang="en-US" sz="2000"/>
              <a:pPr>
                <a:defRPr/>
              </a:pPr>
              <a:t>6</a:t>
            </a:fld>
            <a:endParaRPr lang="en-US" sz="2000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152400" y="3886200"/>
            <a:ext cx="609600" cy="609600"/>
            <a:chOff x="2895600" y="3429000"/>
            <a:chExt cx="609600" cy="609600"/>
          </a:xfrm>
        </p:grpSpPr>
        <p:sp>
          <p:nvSpPr>
            <p:cNvPr id="60" name="Oval 59"/>
            <p:cNvSpPr/>
            <p:nvPr/>
          </p:nvSpPr>
          <p:spPr>
            <a:xfrm>
              <a:off x="2895600" y="3429000"/>
              <a:ext cx="609600" cy="609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74" name="TextBox 12"/>
            <p:cNvSpPr txBox="1">
              <a:spLocks noChangeArrowheads="1"/>
            </p:cNvSpPr>
            <p:nvPr/>
          </p:nvSpPr>
          <p:spPr bwMode="auto">
            <a:xfrm>
              <a:off x="2971800" y="3429000"/>
              <a:ext cx="4191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latin typeface="Calibri" pitchFamily="34" charset="0"/>
                </a:rPr>
                <a:t>A</a:t>
              </a: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736600" y="4343400"/>
            <a:ext cx="558800" cy="457200"/>
          </a:xfrm>
          <a:prstGeom prst="line">
            <a:avLst/>
          </a:prstGeom>
          <a:ln w="38100"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5" name="Text Box 52"/>
          <p:cNvSpPr txBox="1">
            <a:spLocks noChangeArrowheads="1"/>
          </p:cNvSpPr>
          <p:nvPr/>
        </p:nvSpPr>
        <p:spPr bwMode="auto">
          <a:xfrm>
            <a:off x="1906588" y="6257925"/>
            <a:ext cx="434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D</a:t>
            </a:r>
          </a:p>
        </p:txBody>
      </p:sp>
      <p:sp>
        <p:nvSpPr>
          <p:cNvPr id="22556" name="Text Box 54"/>
          <p:cNvSpPr txBox="1">
            <a:spLocks noChangeArrowheads="1"/>
          </p:cNvSpPr>
          <p:nvPr/>
        </p:nvSpPr>
        <p:spPr bwMode="auto">
          <a:xfrm>
            <a:off x="2820988" y="6257925"/>
            <a:ext cx="382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E</a:t>
            </a:r>
          </a:p>
        </p:txBody>
      </p:sp>
      <p:sp>
        <p:nvSpPr>
          <p:cNvPr id="22557" name="Text Box 55"/>
          <p:cNvSpPr txBox="1">
            <a:spLocks noChangeArrowheads="1"/>
          </p:cNvSpPr>
          <p:nvPr/>
        </p:nvSpPr>
        <p:spPr bwMode="auto">
          <a:xfrm>
            <a:off x="5792788" y="60960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F G H</a:t>
            </a:r>
          </a:p>
        </p:txBody>
      </p:sp>
      <p:sp>
        <p:nvSpPr>
          <p:cNvPr id="2" name="Oval 54"/>
          <p:cNvSpPr/>
          <p:nvPr/>
        </p:nvSpPr>
        <p:spPr>
          <a:xfrm>
            <a:off x="5183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55"/>
          <p:cNvSpPr/>
          <p:nvPr/>
        </p:nvSpPr>
        <p:spPr>
          <a:xfrm>
            <a:off x="48783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7"/>
          <p:cNvSpPr/>
          <p:nvPr/>
        </p:nvSpPr>
        <p:spPr>
          <a:xfrm>
            <a:off x="54879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561" name="Straight Connector 34"/>
          <p:cNvCxnSpPr>
            <a:cxnSpLocks noChangeShapeType="1"/>
          </p:cNvCxnSpPr>
          <p:nvPr/>
        </p:nvCxnSpPr>
        <p:spPr bwMode="auto">
          <a:xfrm flipH="1">
            <a:off x="5259388" y="5638800"/>
            <a:ext cx="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2" name="Straight Connector 35"/>
          <p:cNvCxnSpPr>
            <a:cxnSpLocks noChangeShapeType="1"/>
          </p:cNvCxnSpPr>
          <p:nvPr/>
        </p:nvCxnSpPr>
        <p:spPr bwMode="auto">
          <a:xfrm>
            <a:off x="54117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3" name="Straight Connector 36"/>
          <p:cNvCxnSpPr>
            <a:cxnSpLocks noChangeShapeType="1"/>
          </p:cNvCxnSpPr>
          <p:nvPr/>
        </p:nvCxnSpPr>
        <p:spPr bwMode="auto">
          <a:xfrm flipH="1">
            <a:off x="49545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13" name="Oval 54"/>
          <p:cNvSpPr/>
          <p:nvPr/>
        </p:nvSpPr>
        <p:spPr>
          <a:xfrm>
            <a:off x="62499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55"/>
          <p:cNvSpPr/>
          <p:nvPr/>
        </p:nvSpPr>
        <p:spPr>
          <a:xfrm>
            <a:off x="5945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57"/>
          <p:cNvSpPr/>
          <p:nvPr/>
        </p:nvSpPr>
        <p:spPr>
          <a:xfrm>
            <a:off x="65547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567" name="Straight Connector 34"/>
          <p:cNvCxnSpPr>
            <a:cxnSpLocks noChangeShapeType="1"/>
          </p:cNvCxnSpPr>
          <p:nvPr/>
        </p:nvCxnSpPr>
        <p:spPr bwMode="auto">
          <a:xfrm flipH="1">
            <a:off x="6326188" y="5638800"/>
            <a:ext cx="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8" name="Straight Connector 35"/>
          <p:cNvCxnSpPr>
            <a:cxnSpLocks noChangeShapeType="1"/>
          </p:cNvCxnSpPr>
          <p:nvPr/>
        </p:nvCxnSpPr>
        <p:spPr bwMode="auto">
          <a:xfrm>
            <a:off x="64785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9" name="Straight Connector 36"/>
          <p:cNvCxnSpPr>
            <a:cxnSpLocks noChangeShapeType="1"/>
          </p:cNvCxnSpPr>
          <p:nvPr/>
        </p:nvCxnSpPr>
        <p:spPr bwMode="auto">
          <a:xfrm flipH="1">
            <a:off x="60213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22570" name="Oval 47"/>
          <p:cNvSpPr>
            <a:spLocks noChangeArrowheads="1"/>
          </p:cNvSpPr>
          <p:nvPr/>
        </p:nvSpPr>
        <p:spPr bwMode="auto">
          <a:xfrm>
            <a:off x="5640388" y="5900738"/>
            <a:ext cx="1371600" cy="7715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Text Box 48"/>
          <p:cNvSpPr txBox="1">
            <a:spLocks noChangeArrowheads="1"/>
          </p:cNvSpPr>
          <p:nvPr/>
        </p:nvSpPr>
        <p:spPr bwMode="auto">
          <a:xfrm>
            <a:off x="7086600" y="5232400"/>
            <a:ext cx="19449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NOT inferred </a:t>
            </a:r>
            <a:r>
              <a:rPr lang="en-US" sz="2000" dirty="0">
                <a:solidFill>
                  <a:srgbClr val="FF0000"/>
                </a:solidFill>
              </a:rPr>
              <a:t>to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be part of B’s.</a:t>
            </a:r>
          </a:p>
        </p:txBody>
      </p:sp>
      <p:sp>
        <p:nvSpPr>
          <p:cNvPr id="22572" name="Line 49"/>
          <p:cNvSpPr>
            <a:spLocks noChangeShapeType="1"/>
          </p:cNvSpPr>
          <p:nvPr/>
        </p:nvSpPr>
        <p:spPr bwMode="auto">
          <a:xfrm flipH="1">
            <a:off x="6781800" y="5562600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Caveats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000" smtClean="0"/>
              <a:t>AS Relationship ecosystem is complex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Different relationships in different </a:t>
            </a:r>
            <a:r>
              <a:rPr lang="en-US" sz="2600" b="1" smtClean="0">
                <a:solidFill>
                  <a:srgbClr val="FF0000"/>
                </a:solidFill>
              </a:rPr>
              <a:t>regions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Can’t differentiate between </a:t>
            </a:r>
            <a:r>
              <a:rPr lang="en-US" sz="2600" b="1" smtClean="0">
                <a:solidFill>
                  <a:srgbClr val="FF0000"/>
                </a:solidFill>
              </a:rPr>
              <a:t>paid-peers</a:t>
            </a:r>
            <a:r>
              <a:rPr lang="en-US" sz="2600" smtClean="0">
                <a:solidFill>
                  <a:srgbClr val="FF0000"/>
                </a:solidFill>
              </a:rPr>
              <a:t> </a:t>
            </a:r>
            <a:r>
              <a:rPr lang="en-US" sz="2600" smtClean="0"/>
              <a:t>and </a:t>
            </a:r>
            <a:r>
              <a:rPr lang="en-US" sz="2600" b="1" smtClean="0">
                <a:solidFill>
                  <a:srgbClr val="FF0000"/>
                </a:solidFill>
              </a:rPr>
              <a:t>settlement-free peers </a:t>
            </a:r>
            <a:r>
              <a:rPr lang="en-US" sz="2600" smtClean="0"/>
              <a:t>(financial difference, not routing)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Don’t know about </a:t>
            </a:r>
            <a:r>
              <a:rPr lang="en-US" sz="3000" b="1" smtClean="0">
                <a:solidFill>
                  <a:srgbClr val="FF0000"/>
                </a:solidFill>
              </a:rPr>
              <a:t>traffic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Don’t have much </a:t>
            </a:r>
            <a:r>
              <a:rPr lang="en-US" sz="3000" b="1" smtClean="0">
                <a:solidFill>
                  <a:srgbClr val="FF0000"/>
                </a:solidFill>
              </a:rPr>
              <a:t>visibility into peering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BGP paths are </a:t>
            </a:r>
            <a:r>
              <a:rPr lang="en-US" sz="3000" b="1" smtClean="0">
                <a:solidFill>
                  <a:srgbClr val="FF0000"/>
                </a:solidFill>
              </a:rPr>
              <a:t>messy </a:t>
            </a:r>
            <a:r>
              <a:rPr lang="en-US" sz="3000" smtClean="0"/>
              <a:t>(poisoning, leaking)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NOT a clear metric of market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fld id="{35D16358-2543-4654-99BC-D60B3D4094FC}" type="slidenum">
              <a:rPr lang="en-US" sz="2000"/>
              <a:pPr>
                <a:defRPr/>
              </a:pPr>
              <a:t>7</a:t>
            </a:fld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2133600" cy="365125"/>
          </a:xfrm>
        </p:spPr>
        <p:txBody>
          <a:bodyPr/>
          <a:lstStyle/>
          <a:p>
            <a:pPr>
              <a:defRPr/>
            </a:pPr>
            <a:fld id="{B8E9AEA3-7589-4304-957D-0C08D0968A25}" type="slidenum">
              <a:rPr lang="en-US" sz="2000"/>
              <a:pPr>
                <a:defRPr/>
              </a:pPr>
              <a:t>8</a:t>
            </a:fld>
            <a:endParaRPr lang="en-US" sz="2000" dirty="0"/>
          </a:p>
        </p:txBody>
      </p:sp>
      <p:pic>
        <p:nvPicPr>
          <p:cNvPr id="36866" name="Picture 4" descr="asrank-clique-overtim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001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7543800" y="631825"/>
            <a:ext cx="15621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CL – Qwest</a:t>
            </a:r>
          </a:p>
          <a:p>
            <a:r>
              <a:rPr lang="en-US" sz="1600" b="1"/>
              <a:t>Verizon</a:t>
            </a:r>
          </a:p>
          <a:p>
            <a:r>
              <a:rPr lang="en-US" sz="1600" b="1"/>
              <a:t>Sprint</a:t>
            </a:r>
          </a:p>
          <a:p>
            <a:r>
              <a:rPr lang="en-US" sz="1600" b="1"/>
              <a:t>NTT</a:t>
            </a:r>
          </a:p>
          <a:p>
            <a:r>
              <a:rPr lang="en-US" sz="1600" b="1"/>
              <a:t>Level3</a:t>
            </a:r>
          </a:p>
          <a:p>
            <a:r>
              <a:rPr lang="en-US" sz="1600" b="1"/>
              <a:t>Level3 - GBLX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7543800" y="2057400"/>
            <a:ext cx="13350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CL – Savvis</a:t>
            </a:r>
          </a:p>
          <a:p>
            <a:r>
              <a:rPr lang="en-US" sz="1600" b="1"/>
              <a:t>AboveNet</a:t>
            </a:r>
          </a:p>
          <a:p>
            <a:r>
              <a:rPr lang="en-US" sz="1600" b="1"/>
              <a:t>AT&amp;T</a:t>
            </a:r>
          </a:p>
          <a:p>
            <a:r>
              <a:rPr lang="en-US" sz="1600" b="1"/>
              <a:t>TeliaSonera</a:t>
            </a:r>
          </a:p>
          <a:p>
            <a:r>
              <a:rPr lang="en-US" sz="1600" b="1"/>
              <a:t>XO</a:t>
            </a:r>
            <a:endParaRPr lang="en-US" sz="1600"/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7543800" y="3276600"/>
            <a:ext cx="8826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TATA</a:t>
            </a:r>
          </a:p>
          <a:p>
            <a:r>
              <a:rPr lang="en-US" sz="1600" b="1"/>
              <a:t>AOL</a:t>
            </a:r>
          </a:p>
          <a:p>
            <a:r>
              <a:rPr lang="en-US" sz="1600" b="1"/>
              <a:t>Cogent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7543800" y="3962400"/>
            <a:ext cx="15049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ESNet</a:t>
            </a:r>
          </a:p>
          <a:p>
            <a:r>
              <a:rPr lang="en-US" sz="1600" b="1"/>
              <a:t>France Tel.</a:t>
            </a:r>
          </a:p>
          <a:p>
            <a:r>
              <a:rPr lang="en-US" sz="1600" b="1"/>
              <a:t>Deutsche Tel.</a:t>
            </a:r>
          </a:p>
          <a:p>
            <a:r>
              <a:rPr lang="en-US" sz="1600" b="1"/>
              <a:t>Inteliquent</a:t>
            </a:r>
          </a:p>
          <a:p>
            <a:r>
              <a:rPr lang="en-US" sz="1600" b="1"/>
              <a:t>Tel. Italia</a:t>
            </a:r>
          </a:p>
        </p:txBody>
      </p:sp>
      <p:sp>
        <p:nvSpPr>
          <p:cNvPr id="36871" name="Text Box 9"/>
          <p:cNvSpPr txBox="1">
            <a:spLocks noChangeArrowheads="1"/>
          </p:cNvSpPr>
          <p:nvPr/>
        </p:nvSpPr>
        <p:spPr bwMode="auto">
          <a:xfrm>
            <a:off x="7543800" y="5181600"/>
            <a:ext cx="146367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WorldCom</a:t>
            </a:r>
            <a:br>
              <a:rPr lang="en-US" sz="1600" b="1"/>
            </a:br>
            <a:r>
              <a:rPr lang="en-US" sz="1600" b="1"/>
              <a:t>BBN/Genuity</a:t>
            </a:r>
          </a:p>
          <a:p>
            <a:r>
              <a:rPr lang="en-US" sz="1600" b="1"/>
              <a:t>Microsoft</a:t>
            </a:r>
          </a:p>
          <a:p>
            <a:r>
              <a:rPr lang="en-US" sz="1600" b="1"/>
              <a:t>Will. Comms.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srank-ccone-201211-abs-ppd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036719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16675"/>
            <a:ext cx="6858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9</a:t>
            </a:fld>
            <a:endParaRPr lang="en-US" sz="2000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696200" y="3512165"/>
            <a:ext cx="1364476" cy="272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 smtClean="0">
                <a:solidFill>
                  <a:schemeClr val="hlink"/>
                </a:solidFill>
              </a:rPr>
              <a:t>Tel</a:t>
            </a:r>
            <a:r>
              <a:rPr lang="en-US" sz="1900" b="1" dirty="0">
                <a:solidFill>
                  <a:schemeClr val="hlink"/>
                </a:solidFill>
              </a:rPr>
              <a:t>. </a:t>
            </a:r>
            <a:r>
              <a:rPr lang="en-US" sz="1900" b="1" dirty="0" smtClean="0">
                <a:solidFill>
                  <a:schemeClr val="hlink"/>
                </a:solidFill>
              </a:rPr>
              <a:t>Italia</a:t>
            </a:r>
          </a:p>
          <a:p>
            <a:r>
              <a:rPr lang="en-US" sz="1900" b="1" dirty="0" smtClean="0">
                <a:solidFill>
                  <a:srgbClr val="CCCC00"/>
                </a:solidFill>
              </a:rPr>
              <a:t>TATA</a:t>
            </a:r>
          </a:p>
          <a:p>
            <a:r>
              <a:rPr lang="en-US" sz="1900" b="1" dirty="0" smtClean="0">
                <a:solidFill>
                  <a:srgbClr val="008000"/>
                </a:solidFill>
              </a:rPr>
              <a:t>Sprint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>
                <a:solidFill>
                  <a:srgbClr val="FF9900"/>
                </a:solidFill>
              </a:rPr>
              <a:t>Verizon</a:t>
            </a:r>
            <a:br>
              <a:rPr lang="en-US" sz="1900" b="1" dirty="0">
                <a:solidFill>
                  <a:srgbClr val="FF9900"/>
                </a:solidFill>
              </a:rPr>
            </a:br>
            <a:r>
              <a:rPr lang="en-US" sz="1900" b="1" dirty="0" smtClean="0">
                <a:solidFill>
                  <a:srgbClr val="003399"/>
                </a:solidFill>
              </a:rPr>
              <a:t>XO</a:t>
            </a:r>
            <a:endParaRPr lang="en-US" sz="1900" b="1" dirty="0" smtClean="0">
              <a:solidFill>
                <a:srgbClr val="FF9900"/>
              </a:solidFill>
            </a:endParaRPr>
          </a:p>
          <a:p>
            <a:r>
              <a:rPr lang="en-US" sz="1900" b="1" dirty="0" smtClean="0">
                <a:solidFill>
                  <a:srgbClr val="CC66FF"/>
                </a:solidFill>
              </a:rPr>
              <a:t>AT&amp;T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 smtClean="0">
                <a:solidFill>
                  <a:srgbClr val="A50021"/>
                </a:solidFill>
              </a:rPr>
              <a:t>CL (QW)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 err="1" smtClean="0">
                <a:solidFill>
                  <a:srgbClr val="006600"/>
                </a:solidFill>
              </a:rPr>
              <a:t>AboveNet</a:t>
            </a:r>
            <a:endParaRPr lang="en-US" sz="1900" b="1" dirty="0" smtClean="0">
              <a:solidFill>
                <a:srgbClr val="006600"/>
              </a:solidFill>
            </a:endParaRPr>
          </a:p>
          <a:p>
            <a:r>
              <a:rPr lang="en-US" sz="1900" b="1" dirty="0" smtClean="0">
                <a:solidFill>
                  <a:srgbClr val="FF66FF"/>
                </a:solidFill>
              </a:rPr>
              <a:t>CL (SV)</a:t>
            </a:r>
            <a:endParaRPr lang="en-US" sz="1900" b="1" dirty="0">
              <a:solidFill>
                <a:srgbClr val="FF66FF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96200" y="457200"/>
            <a:ext cx="9382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FF0000"/>
                </a:solidFill>
              </a:rPr>
              <a:t>Level3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696200" y="1938516"/>
            <a:ext cx="1418978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 smtClean="0">
                <a:solidFill>
                  <a:srgbClr val="CC0099"/>
                </a:solidFill>
              </a:rPr>
              <a:t>Cogent</a:t>
            </a:r>
            <a:endParaRPr lang="en-US" sz="1900" b="1" dirty="0" smtClean="0">
              <a:solidFill>
                <a:schemeClr val="hlink"/>
              </a:solidFill>
            </a:endParaRPr>
          </a:p>
          <a:p>
            <a:r>
              <a:rPr lang="en-US" sz="1900" b="1" dirty="0" err="1" smtClean="0">
                <a:solidFill>
                  <a:srgbClr val="00CCFF"/>
                </a:solidFill>
              </a:rPr>
              <a:t>Inteliquent</a:t>
            </a:r>
            <a:endParaRPr lang="en-US" sz="1900" b="1" dirty="0" smtClean="0">
              <a:solidFill>
                <a:schemeClr val="hlink"/>
              </a:solidFill>
            </a:endParaRPr>
          </a:p>
          <a:p>
            <a:r>
              <a:rPr lang="en-US" sz="1900" b="1" dirty="0" err="1" smtClean="0">
                <a:solidFill>
                  <a:schemeClr val="hlink"/>
                </a:solidFill>
              </a:rPr>
              <a:t>TeliaSon</a:t>
            </a:r>
            <a:r>
              <a:rPr lang="en-US" sz="1900" b="1" dirty="0" smtClean="0">
                <a:solidFill>
                  <a:schemeClr val="hlink"/>
                </a:solidFill>
              </a:rPr>
              <a:t>.</a:t>
            </a:r>
            <a:endParaRPr lang="en-US" sz="1900" b="1" dirty="0">
              <a:solidFill>
                <a:srgbClr val="00CCFF"/>
              </a:solidFill>
            </a:endParaRPr>
          </a:p>
          <a:p>
            <a:endParaRPr lang="en-US" sz="1900" b="1" dirty="0" smtClean="0">
              <a:solidFill>
                <a:schemeClr val="accent2"/>
              </a:solidFill>
            </a:endParaRPr>
          </a:p>
          <a:p>
            <a:r>
              <a:rPr lang="en-US" sz="1900" b="1" dirty="0" smtClean="0">
                <a:solidFill>
                  <a:schemeClr val="accent2"/>
                </a:solidFill>
              </a:rPr>
              <a:t>NTT</a:t>
            </a:r>
            <a:endParaRPr lang="en-US" sz="1900" b="1" dirty="0">
              <a:solidFill>
                <a:srgbClr val="00CCFF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96200" y="1235075"/>
            <a:ext cx="1016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00CC00"/>
                </a:solidFill>
              </a:rPr>
              <a:t>Level3</a:t>
            </a:r>
            <a:br>
              <a:rPr lang="en-US" sz="1900" b="1" dirty="0">
                <a:solidFill>
                  <a:srgbClr val="00CC00"/>
                </a:solidFill>
              </a:rPr>
            </a:br>
            <a:r>
              <a:rPr lang="en-US" sz="1900" b="1" dirty="0">
                <a:solidFill>
                  <a:srgbClr val="00CC00"/>
                </a:solidFill>
              </a:rPr>
              <a:t>(GBLX)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502650" y="457200"/>
            <a:ext cx="646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/>
              <a:t>44%</a:t>
            </a:r>
            <a:endParaRPr lang="en-US" b="1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902200" y="1081088"/>
            <a:ext cx="1790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Level3 + GBLX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6705600" y="1295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10400" y="762000"/>
            <a:ext cx="304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8000" y="4876800"/>
            <a:ext cx="381000" cy="1066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041400" y="3429000"/>
            <a:ext cx="200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Level3 + Genuity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413000" y="3810000"/>
            <a:ext cx="787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925512" y="3978275"/>
            <a:ext cx="106029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FF9933"/>
                </a:solidFill>
              </a:rPr>
              <a:t>Verizon</a:t>
            </a:r>
            <a:br>
              <a:rPr lang="en-US" sz="1900" b="1" dirty="0">
                <a:solidFill>
                  <a:srgbClr val="FF9933"/>
                </a:solidFill>
              </a:rPr>
            </a:br>
            <a:r>
              <a:rPr lang="en-US" sz="1900" b="1" dirty="0" smtClean="0">
                <a:solidFill>
                  <a:srgbClr val="006600"/>
                </a:solidFill>
              </a:rPr>
              <a:t>Sprint</a:t>
            </a:r>
            <a:br>
              <a:rPr lang="en-US" sz="1900" b="1" dirty="0" smtClean="0">
                <a:solidFill>
                  <a:srgbClr val="006600"/>
                </a:solidFill>
              </a:rPr>
            </a:br>
            <a:r>
              <a:rPr lang="en-US" sz="1900" b="1" dirty="0" smtClean="0">
                <a:solidFill>
                  <a:srgbClr val="FF66FF"/>
                </a:solidFill>
              </a:rPr>
              <a:t>MCI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3135</TotalTime>
  <Words>441</Words>
  <Application>Microsoft Office PowerPoint</Application>
  <PresentationFormat>On-screen Show (4:3)</PresentationFormat>
  <Paragraphs>161</Paragraphs>
  <Slides>14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CAIDA’s AS-rank: measuring the influence of ASes on Internet Routing</vt:lpstr>
      <vt:lpstr>Overview</vt:lpstr>
      <vt:lpstr>AS Relationships – Validation Summary</vt:lpstr>
      <vt:lpstr>AS Relationships - Validation</vt:lpstr>
      <vt:lpstr>Definition – Customer Cones</vt:lpstr>
      <vt:lpstr>Customer Cone Computation</vt:lpstr>
      <vt:lpstr>Caveats</vt:lpstr>
      <vt:lpstr>Slide 8</vt:lpstr>
      <vt:lpstr>Slide 9</vt:lpstr>
      <vt:lpstr>Slide 10</vt:lpstr>
      <vt:lpstr>Customer cone as a metric</vt:lpstr>
      <vt:lpstr>Slide 12</vt:lpstr>
      <vt:lpstr>Slide 13</vt:lpstr>
      <vt:lpstr>Data Sharing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Inferring AS relationships</dc:title>
  <dc:creator/>
  <cp:lastModifiedBy>Matthew Luckie</cp:lastModifiedBy>
  <cp:revision>252</cp:revision>
  <dcterms:created xsi:type="dcterms:W3CDTF">2006-08-16T00:00:00Z</dcterms:created>
  <dcterms:modified xsi:type="dcterms:W3CDTF">2013-02-06T18:09:54Z</dcterms:modified>
</cp:coreProperties>
</file>