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362" r:id="rId3"/>
    <p:sldId id="353" r:id="rId4"/>
    <p:sldId id="351" r:id="rId5"/>
    <p:sldId id="350" r:id="rId6"/>
    <p:sldId id="324" r:id="rId7"/>
    <p:sldId id="297" r:id="rId8"/>
    <p:sldId id="276" r:id="rId9"/>
    <p:sldId id="338" r:id="rId10"/>
    <p:sldId id="378" r:id="rId11"/>
    <p:sldId id="332" r:id="rId12"/>
    <p:sldId id="344" r:id="rId13"/>
    <p:sldId id="363" r:id="rId14"/>
    <p:sldId id="379" r:id="rId15"/>
    <p:sldId id="364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290" r:id="rId27"/>
    <p:sldId id="335" r:id="rId28"/>
    <p:sldId id="299" r:id="rId29"/>
    <p:sldId id="300" r:id="rId30"/>
    <p:sldId id="301" r:id="rId31"/>
    <p:sldId id="302" r:id="rId32"/>
    <p:sldId id="303" r:id="rId33"/>
    <p:sldId id="34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C626D9-01B8-490D-ADC5-A091E8A626A5}">
          <p14:sldIdLst>
            <p14:sldId id="256"/>
            <p14:sldId id="362"/>
            <p14:sldId id="353"/>
            <p14:sldId id="351"/>
            <p14:sldId id="350"/>
            <p14:sldId id="324"/>
            <p14:sldId id="297"/>
            <p14:sldId id="276"/>
            <p14:sldId id="338"/>
            <p14:sldId id="378"/>
            <p14:sldId id="332"/>
            <p14:sldId id="344"/>
            <p14:sldId id="363"/>
            <p14:sldId id="379"/>
            <p14:sldId id="364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290"/>
            <p14:sldId id="335"/>
            <p14:sldId id="299"/>
            <p14:sldId id="300"/>
            <p14:sldId id="301"/>
            <p14:sldId id="302"/>
            <p14:sldId id="303"/>
            <p14:sldId id="34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AA8"/>
    <a:srgbClr val="FF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70" autoAdjust="0"/>
    <p:restoredTop sz="89740" autoAdjust="0"/>
  </p:normalViewPr>
  <p:slideViewPr>
    <p:cSldViewPr>
      <p:cViewPr varScale="1">
        <p:scale>
          <a:sx n="105" d="100"/>
          <a:sy n="105" d="100"/>
        </p:scale>
        <p:origin x="-6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emen\Documents\research\evoNetsProject\sigcomm12\results\processedDataFinal\finalResults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038695851092"/>
          <c:y val="0.0355931758530184"/>
          <c:w val="0.670257606688053"/>
          <c:h val="0.752674496196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Restrictive</c:v>
                </c:pt>
              </c:strCache>
            </c:strRef>
          </c:tx>
          <c:invertIfNegative val="0"/>
          <c:cat>
            <c:strRef>
              <c:f>Sheet3!$A$2:$A$3</c:f>
              <c:strCache>
                <c:ptCount val="2"/>
                <c:pt idx="0">
                  <c:v>Conservative</c:v>
                </c:pt>
                <c:pt idx="1">
                  <c:v>Non-conservative</c:v>
                </c:pt>
              </c:strCache>
            </c:strRef>
          </c:cat>
          <c:val>
            <c:numRef>
              <c:f>Sheet3!$B$2:$B$3</c:f>
              <c:numCache>
                <c:formatCode>General</c:formatCode>
                <c:ptCount val="2"/>
                <c:pt idx="0">
                  <c:v>10.0</c:v>
                </c:pt>
                <c:pt idx="1">
                  <c:v>2.0</c:v>
                </c:pt>
              </c:numCache>
            </c:numRef>
          </c:val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Selective</c:v>
                </c:pt>
              </c:strCache>
            </c:strRef>
          </c:tx>
          <c:invertIfNegative val="0"/>
          <c:cat>
            <c:strRef>
              <c:f>Sheet3!$A$2:$A$3</c:f>
              <c:strCache>
                <c:ptCount val="2"/>
                <c:pt idx="0">
                  <c:v>Conservative</c:v>
                </c:pt>
                <c:pt idx="1">
                  <c:v>Non-conservative</c:v>
                </c:pt>
              </c:strCache>
            </c:strRef>
          </c:cat>
          <c:val>
            <c:numRef>
              <c:f>Sheet3!$C$2:$C$3</c:f>
              <c:numCache>
                <c:formatCode>General</c:formatCode>
                <c:ptCount val="2"/>
                <c:pt idx="0">
                  <c:v>90.0</c:v>
                </c:pt>
                <c:pt idx="1">
                  <c:v>28.0</c:v>
                </c:pt>
              </c:numCache>
            </c:numRef>
          </c:val>
        </c:ser>
        <c:ser>
          <c:idx val="2"/>
          <c:order val="2"/>
          <c:tx>
            <c:strRef>
              <c:f>Sheet3!$D$1</c:f>
              <c:strCache>
                <c:ptCount val="1"/>
                <c:pt idx="0">
                  <c:v>Open</c:v>
                </c:pt>
              </c:strCache>
            </c:strRef>
          </c:tx>
          <c:invertIfNegative val="0"/>
          <c:cat>
            <c:strRef>
              <c:f>Sheet3!$A$2:$A$3</c:f>
              <c:strCache>
                <c:ptCount val="2"/>
                <c:pt idx="0">
                  <c:v>Conservative</c:v>
                </c:pt>
                <c:pt idx="1">
                  <c:v>Non-conservative</c:v>
                </c:pt>
              </c:strCache>
            </c:strRef>
          </c:cat>
          <c:val>
            <c:numRef>
              <c:f>Sheet3!$D$2:$D$3</c:f>
              <c:numCache>
                <c:formatCode>General</c:formatCode>
                <c:ptCount val="2"/>
                <c:pt idx="0">
                  <c:v>0.0</c:v>
                </c:pt>
                <c:pt idx="1">
                  <c:v>70.0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6259384"/>
        <c:axId val="-2076344056"/>
      </c:barChart>
      <c:catAx>
        <c:axId val="-2076259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1">
                    <a:latin typeface="Comic Sans MS" pitchFamily="66" charset="0"/>
                  </a:defRPr>
                </a:pPr>
                <a:r>
                  <a:rPr lang="en-US" sz="2000" b="1">
                    <a:latin typeface="Comic Sans MS" pitchFamily="66" charset="0"/>
                  </a:rPr>
                  <a:t>Scenarios</a:t>
                </a:r>
              </a:p>
            </c:rich>
          </c:tx>
          <c:layout>
            <c:manualLayout>
              <c:xMode val="edge"/>
              <c:yMode val="edge"/>
              <c:x val="0.38642358351995"/>
              <c:y val="0.915915573053368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Comic Sans MS" pitchFamily="66" charset="0"/>
              </a:defRPr>
            </a:pPr>
            <a:endParaRPr lang="en-US"/>
          </a:p>
        </c:txPr>
        <c:crossAx val="-2076344056"/>
        <c:crosses val="autoZero"/>
        <c:auto val="1"/>
        <c:lblAlgn val="ctr"/>
        <c:lblOffset val="100"/>
        <c:noMultiLvlLbl val="0"/>
      </c:catAx>
      <c:valAx>
        <c:axId val="-20763440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>
                    <a:latin typeface="Comic Sans MS" pitchFamily="66" charset="0"/>
                  </a:defRPr>
                </a:pPr>
                <a:r>
                  <a:rPr lang="en-US" sz="1600">
                    <a:latin typeface="Comic Sans MS" pitchFamily="66" charset="0"/>
                  </a:rPr>
                  <a:t>Percentage of transit providers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omic Sans MS" pitchFamily="66" charset="0"/>
              </a:defRPr>
            </a:pPr>
            <a:endParaRPr lang="en-US"/>
          </a:p>
        </c:txPr>
        <c:crossAx val="-20762593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>
              <a:latin typeface="Comic Sans MS" pitchFamily="66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Relationship Id="rId3" Type="http://schemas.openxmlformats.org/officeDocument/2006/relationships/image" Target="../media/image1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0.12963</cdr:x>
      <cdr:y>0.79661</cdr:y>
    </cdr:from>
    <cdr:to>
      <cdr:x>0.24074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6800" y="3657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0.12963</cdr:x>
      <cdr:y>0.79661</cdr:y>
    </cdr:from>
    <cdr:to>
      <cdr:x>0.80556</cdr:x>
      <cdr:y>0.9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76681" y="3642101"/>
          <a:ext cx="5614139" cy="4726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latin typeface="Comic Sans MS" pitchFamily="66" charset="0"/>
            </a:rPr>
            <a:t>  Without-open			 With -open</a:t>
          </a:r>
          <a:endParaRPr lang="en-US" sz="1800" b="1" dirty="0">
            <a:latin typeface="Comic Sans MS" pitchFamily="66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A7538-0EC8-40D1-B304-B42E0E39FFEB}" type="datetimeFigureOut">
              <a:rPr lang="en-US" smtClean="0"/>
              <a:t>6/6/12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6EB95-8A41-4A45-853E-89DD20778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634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13F03-6C9A-4D77-83D3-9E015FFBF4AF}" type="datetimeFigureOut">
              <a:rPr lang="en-US" smtClean="0"/>
              <a:t>6/6/12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76267-12DD-4464-B11D-B7017C51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957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70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55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23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2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9B63-77DB-5242-BAE4-52B4C362E23B}" type="datetime1">
              <a:rPr lang="en-US" smtClean="0"/>
              <a:t>6/10/12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4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45CB-89E7-E64D-B7EE-7CE780E1015D}" type="datetime1">
              <a:rPr lang="en-US" smtClean="0"/>
              <a:t>6/10/12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43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7C54-5D86-2848-9B4D-F0A43FD2B14D}" type="datetime1">
              <a:rPr lang="en-US" smtClean="0"/>
              <a:t>6/10/12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7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EF41-9097-524B-A4E9-0E879ABC9096}" type="datetime1">
              <a:rPr lang="en-US" smtClean="0"/>
              <a:t>6/10/12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7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9857-14E3-7543-AC40-F8404C17CA37}" type="datetime1">
              <a:rPr lang="en-US" smtClean="0"/>
              <a:t>6/10/12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6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3DF3-B3BD-9340-9664-0CE2A42FA389}" type="datetime1">
              <a:rPr lang="en-US" smtClean="0"/>
              <a:t>6/10/12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0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F035-8289-6540-AA4E-868EEFC70699}" type="datetime1">
              <a:rPr lang="en-US" smtClean="0"/>
              <a:t>6/10/12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5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3AD3-F731-3440-BA92-07604FE69EED}" type="datetime1">
              <a:rPr lang="en-US" smtClean="0"/>
              <a:t>6/10/12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A120-17B9-4941-9783-9EB862E6555A}" type="datetime1">
              <a:rPr lang="en-US" smtClean="0"/>
              <a:t>6/10/12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0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E80-7894-E545-B8DD-1ECBC9A61DCA}" type="datetime1">
              <a:rPr lang="en-US" smtClean="0"/>
              <a:t>6/10/12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17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ECA3-C8BC-2843-8296-E131730694CE}" type="datetime1">
              <a:rPr lang="en-US" smtClean="0"/>
              <a:t>6/10/12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0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E155-1E56-5845-9ED1-5DD6829F30C0}" type="datetime1">
              <a:rPr lang="en-US" smtClean="0"/>
              <a:t>6/10/12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1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eeringdb.com/" TargetMode="External"/><Relationship Id="rId3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eeringdb.com/" TargetMode="Externa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slide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Peering Strategy Adoption by Transit Providers in the Internet: A Game Theoretic Approach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629401" cy="1752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Aemen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Lodhi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(Georgia Tech)</a:t>
            </a:r>
          </a:p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Amogh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Dhamdhere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(CAIDA)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Constantine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Dovrolis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(Georgia Tech)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90600" y="5715000"/>
            <a:ext cx="6943299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64008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omic Sans MS" pitchFamily="66" charset="0"/>
              </a:rPr>
              <a:t>W-PIN 2012, June 11, 2012</a:t>
            </a:r>
            <a:endParaRPr lang="en-US" sz="1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7628-8A84-5E4F-98A4-AD7013E8F982}" type="datetime1">
              <a:rPr lang="en-US" smtClean="0"/>
              <a:t>6/10/12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176" y="5278037"/>
            <a:ext cx="961624" cy="1046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5288279"/>
            <a:ext cx="1143001" cy="9601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5202090"/>
            <a:ext cx="1049987" cy="103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18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Peering strategies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>
                <a:latin typeface="Comic Sans MS" pitchFamily="66" charset="0"/>
              </a:rPr>
              <a:t>ASes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must be co-located in order to establish a peering link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Restrictive</a:t>
            </a:r>
            <a:r>
              <a:rPr lang="en-US" dirty="0" smtClean="0">
                <a:latin typeface="Comic Sans MS" pitchFamily="66" charset="0"/>
              </a:rPr>
              <a:t>: Peer only if the internetwork would otherwise be partitioned</a:t>
            </a:r>
          </a:p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Selective</a:t>
            </a:r>
            <a:r>
              <a:rPr lang="en-US" dirty="0" smtClean="0">
                <a:latin typeface="Comic Sans MS" pitchFamily="66" charset="0"/>
              </a:rPr>
              <a:t>: Peer only with </a:t>
            </a:r>
            <a:r>
              <a:rPr lang="en-US" dirty="0" err="1" smtClean="0">
                <a:latin typeface="Comic Sans MS" pitchFamily="66" charset="0"/>
              </a:rPr>
              <a:t>ASes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of “similar size”</a:t>
            </a:r>
          </a:p>
          <a:p>
            <a:pPr lvl="1"/>
            <a:r>
              <a:rPr lang="en-US" sz="2600" dirty="0" smtClean="0">
                <a:latin typeface="Comic Sans MS" pitchFamily="66" charset="0"/>
              </a:rPr>
              <a:t>Use total traffic volume of potential peers as proxy for size</a:t>
            </a:r>
            <a:endParaRPr lang="en-US" sz="2600" dirty="0" smtClean="0"/>
          </a:p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Open</a:t>
            </a:r>
            <a:r>
              <a:rPr lang="en-US" dirty="0" smtClean="0">
                <a:latin typeface="Comic Sans MS" pitchFamily="66" charset="0"/>
              </a:rPr>
              <a:t>: </a:t>
            </a:r>
            <a:r>
              <a:rPr lang="en-US" dirty="0">
                <a:latin typeface="Comic Sans MS" pitchFamily="66" charset="0"/>
              </a:rPr>
              <a:t>P</a:t>
            </a:r>
            <a:r>
              <a:rPr lang="en-US" dirty="0" smtClean="0">
                <a:latin typeface="Comic Sans MS" pitchFamily="66" charset="0"/>
              </a:rPr>
              <a:t>eer </a:t>
            </a:r>
            <a:r>
              <a:rPr lang="en-US" dirty="0" smtClean="0">
                <a:latin typeface="Comic Sans MS" pitchFamily="66" charset="0"/>
              </a:rPr>
              <a:t>with any co-located </a:t>
            </a:r>
            <a:r>
              <a:rPr lang="en-US" dirty="0" smtClean="0">
                <a:latin typeface="Comic Sans MS" pitchFamily="66" charset="0"/>
              </a:rPr>
              <a:t>AS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C48B-812D-F845-A012-DB97EA5C3232}" type="datetime1">
              <a:rPr lang="en-US" smtClean="0"/>
              <a:t>6/10/12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31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Strategy adoption by transit providers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613122"/>
              </p:ext>
            </p:extLst>
          </p:nvPr>
        </p:nvGraphicFramePr>
        <p:xfrm>
          <a:off x="533400" y="1600200"/>
          <a:ext cx="8305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5562600" y="1981200"/>
            <a:ext cx="1219200" cy="388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217C-8CFD-0C46-9032-C2B2CA430EB1}" type="datetime1">
              <a:rPr lang="en-US" smtClean="0"/>
              <a:t>6/10/12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99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Comic Sans MS" pitchFamily="66" charset="0"/>
              </a:rPr>
              <a:t>I</a:t>
            </a:r>
            <a:r>
              <a:rPr lang="en-US" sz="3600" b="1" dirty="0" smtClean="0">
                <a:latin typeface="Comic Sans MS" pitchFamily="66" charset="0"/>
              </a:rPr>
              <a:t>mpact of Open peering on cumulative fitness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0010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Comic Sans MS" pitchFamily="66" charset="0"/>
              </a:rPr>
              <a:t>Cumulative fitness reduced in all simulations</a:t>
            </a:r>
          </a:p>
          <a:p>
            <a:r>
              <a:rPr lang="en-US" sz="2800" dirty="0" smtClean="0">
                <a:latin typeface="Comic Sans MS" pitchFamily="66" charset="0"/>
              </a:rPr>
              <a:t>70% providers have lower fitness</a:t>
            </a:r>
          </a:p>
          <a:p>
            <a:endParaRPr lang="en-US" sz="28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5050" y="590550"/>
            <a:ext cx="4000499" cy="5715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D58A-3C35-584D-A025-BC70C5853F83}" type="datetime1">
              <a:rPr lang="en-US" smtClean="0"/>
              <a:t>6/10/12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6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omic Sans MS" pitchFamily="66" charset="0"/>
              </a:rPr>
              <a:t>T</a:t>
            </a:r>
            <a:r>
              <a:rPr lang="en-US" sz="3600" b="1" dirty="0" smtClean="0">
                <a:latin typeface="Comic Sans MS" pitchFamily="66" charset="0"/>
              </a:rPr>
              <a:t>he attraction to Open peering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90000"/>
              </a:lnSpc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Simplified the model by removing many real-world constraints for analytical tractability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Linear pricing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Simplified co-location pattern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Considered only two </a:t>
            </a:r>
            <a:r>
              <a:rPr lang="en-US" dirty="0" smtClean="0">
                <a:latin typeface="Comic Sans MS" pitchFamily="66" charset="0"/>
              </a:rPr>
              <a:t>transit providers that interact with each other and an intermediate transit provider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Modeled as a non-cooperative two-player game</a:t>
            </a:r>
            <a:endParaRPr lang="en-US" dirty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A01C-33F0-D844-99E8-98BA2BB445A7}" type="datetime1">
              <a:rPr lang="en-US" smtClean="0"/>
              <a:t>6/10/12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58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Two player game</a:t>
            </a:r>
            <a:endParaRPr lang="en-US" sz="3600" dirty="0"/>
          </a:p>
        </p:txBody>
      </p:sp>
      <p:sp>
        <p:nvSpPr>
          <p:cNvPr id="27" name="Content Placeholder 26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>
                <a:latin typeface="Comic Sans MS"/>
                <a:cs typeface="Comic Sans MS"/>
              </a:rPr>
              <a:t>T  is a tier-1 transit provider, a and b are stubs that do not peer</a:t>
            </a:r>
          </a:p>
          <a:p>
            <a:r>
              <a:rPr lang="en-US" sz="3000" dirty="0" smtClean="0">
                <a:latin typeface="Comic Sans MS"/>
                <a:cs typeface="Comic Sans MS"/>
              </a:rPr>
              <a:t>X and Y must choose peering strategy: restrictive, selective, or open</a:t>
            </a:r>
          </a:p>
          <a:p>
            <a:r>
              <a:rPr lang="en-US" sz="3000" dirty="0" smtClean="0">
                <a:latin typeface="Comic Sans MS"/>
                <a:cs typeface="Comic Sans MS"/>
              </a:rPr>
              <a:t>X, Y can peer using selective peering</a:t>
            </a:r>
          </a:p>
          <a:p>
            <a:r>
              <a:rPr lang="en-US" sz="3000" dirty="0" smtClean="0">
                <a:latin typeface="Comic Sans MS"/>
                <a:cs typeface="Comic Sans MS"/>
              </a:rPr>
              <a:t>With open peering X peers with b, Y peers with a</a:t>
            </a:r>
            <a:endParaRPr lang="en-US" sz="3000" dirty="0">
              <a:latin typeface="Comic Sans MS"/>
              <a:cs typeface="Comic Sans M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EE04-DD07-A34A-8F95-E26CCB4269B9}" type="datetime1">
              <a:rPr lang="en-US" smtClean="0"/>
              <a:t>6/10/12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14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3276600"/>
            <a:ext cx="914400" cy="91440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0000FF"/>
                </a:solidFill>
              </a:rPr>
              <a:t>X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0" y="2057400"/>
            <a:ext cx="2590800" cy="914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96200" y="3276600"/>
            <a:ext cx="914400" cy="91440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00FF"/>
                </a:solidFill>
              </a:rPr>
              <a:t>Y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648200" y="4876800"/>
            <a:ext cx="762000" cy="76200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00FF"/>
                </a:solidFill>
              </a:rPr>
              <a:t>a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72400" y="4876800"/>
            <a:ext cx="762000" cy="76200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00FF"/>
                </a:solidFill>
              </a:rPr>
              <a:t>b</a:t>
            </a:r>
            <a:endParaRPr lang="en-US" sz="3000" dirty="0">
              <a:solidFill>
                <a:srgbClr val="0000FF"/>
              </a:solidFill>
            </a:endParaRPr>
          </a:p>
        </p:txBody>
      </p:sp>
      <p:cxnSp>
        <p:nvCxnSpPr>
          <p:cNvPr id="19" name="Straight Arrow Connector 18"/>
          <p:cNvCxnSpPr>
            <a:stCxn id="7" idx="0"/>
          </p:cNvCxnSpPr>
          <p:nvPr/>
        </p:nvCxnSpPr>
        <p:spPr>
          <a:xfrm flipV="1">
            <a:off x="5029200" y="2895600"/>
            <a:ext cx="990600" cy="381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7239000" y="2895600"/>
            <a:ext cx="914400" cy="381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7" idx="4"/>
          </p:cNvCxnSpPr>
          <p:nvPr/>
        </p:nvCxnSpPr>
        <p:spPr>
          <a:xfrm flipV="1">
            <a:off x="5029200" y="4191000"/>
            <a:ext cx="0" cy="685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3" idx="4"/>
          </p:cNvCxnSpPr>
          <p:nvPr/>
        </p:nvCxnSpPr>
        <p:spPr>
          <a:xfrm flipV="1">
            <a:off x="8153400" y="4191000"/>
            <a:ext cx="0" cy="762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757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Two player game</a:t>
            </a:r>
            <a:endParaRPr lang="en-US" sz="3600" dirty="0"/>
          </a:p>
        </p:txBody>
      </p:sp>
      <p:sp>
        <p:nvSpPr>
          <p:cNvPr id="27" name="Content Placeholder 26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06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Comic Sans MS"/>
                <a:cs typeface="Comic Sans MS"/>
              </a:rPr>
              <a:t>X, Y use restrictive peering</a:t>
            </a:r>
          </a:p>
          <a:p>
            <a:r>
              <a:rPr lang="en-US" sz="3000" dirty="0" smtClean="0">
                <a:latin typeface="Comic Sans MS"/>
                <a:cs typeface="Comic Sans MS"/>
              </a:rPr>
              <a:t>No peering</a:t>
            </a:r>
            <a:endParaRPr lang="en-US" sz="3000" dirty="0">
              <a:latin typeface="Comic Sans MS"/>
              <a:cs typeface="Comic Sans M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C0F5-34A1-6147-B2D4-5D1100468F19}" type="datetime1">
              <a:rPr lang="en-US" smtClean="0"/>
              <a:t>6/10/12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15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3276600"/>
            <a:ext cx="914400" cy="91440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0000FF"/>
                </a:solidFill>
              </a:rPr>
              <a:t>X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0" y="2057400"/>
            <a:ext cx="2590800" cy="914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96200" y="3276600"/>
            <a:ext cx="914400" cy="91440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00FF"/>
                </a:solidFill>
              </a:rPr>
              <a:t>Y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648200" y="4876800"/>
            <a:ext cx="762000" cy="76200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00FF"/>
                </a:solidFill>
              </a:rPr>
              <a:t>a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72400" y="4876800"/>
            <a:ext cx="762000" cy="76200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00FF"/>
                </a:solidFill>
              </a:rPr>
              <a:t>b</a:t>
            </a:r>
            <a:endParaRPr lang="en-US" sz="3000" dirty="0">
              <a:solidFill>
                <a:srgbClr val="0000FF"/>
              </a:solidFill>
            </a:endParaRPr>
          </a:p>
        </p:txBody>
      </p:sp>
      <p:cxnSp>
        <p:nvCxnSpPr>
          <p:cNvPr id="19" name="Straight Arrow Connector 18"/>
          <p:cNvCxnSpPr>
            <a:stCxn id="7" idx="0"/>
          </p:cNvCxnSpPr>
          <p:nvPr/>
        </p:nvCxnSpPr>
        <p:spPr>
          <a:xfrm flipV="1">
            <a:off x="5029200" y="2895600"/>
            <a:ext cx="990600" cy="381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7239000" y="2895600"/>
            <a:ext cx="914400" cy="381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7" idx="4"/>
          </p:cNvCxnSpPr>
          <p:nvPr/>
        </p:nvCxnSpPr>
        <p:spPr>
          <a:xfrm flipV="1">
            <a:off x="5029200" y="4191000"/>
            <a:ext cx="0" cy="685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0"/>
            <a:endCxn id="13" idx="4"/>
          </p:cNvCxnSpPr>
          <p:nvPr/>
        </p:nvCxnSpPr>
        <p:spPr>
          <a:xfrm flipV="1">
            <a:off x="8153400" y="4191000"/>
            <a:ext cx="0" cy="685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>
            <a:off x="5257800" y="2864825"/>
            <a:ext cx="2667000" cy="2164375"/>
          </a:xfrm>
          <a:custGeom>
            <a:avLst/>
            <a:gdLst>
              <a:gd name="connsiteX0" fmla="*/ 0 w 2189238"/>
              <a:gd name="connsiteY0" fmla="*/ 2094223 h 2094223"/>
              <a:gd name="connsiteX1" fmla="*/ 362857 w 2189238"/>
              <a:gd name="connsiteY1" fmla="*/ 364604 h 2094223"/>
              <a:gd name="connsiteX2" fmla="*/ 1233715 w 2189238"/>
              <a:gd name="connsiteY2" fmla="*/ 13842 h 2094223"/>
              <a:gd name="connsiteX3" fmla="*/ 1971524 w 2189238"/>
              <a:gd name="connsiteY3" fmla="*/ 630699 h 2094223"/>
              <a:gd name="connsiteX4" fmla="*/ 2189238 w 2189238"/>
              <a:gd name="connsiteY4" fmla="*/ 2082127 h 2094223"/>
              <a:gd name="connsiteX5" fmla="*/ 2189238 w 2189238"/>
              <a:gd name="connsiteY5" fmla="*/ 2082127 h 209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9238" h="2094223">
                <a:moveTo>
                  <a:pt x="0" y="2094223"/>
                </a:moveTo>
                <a:cubicBezTo>
                  <a:pt x="78619" y="1402778"/>
                  <a:pt x="157238" y="711334"/>
                  <a:pt x="362857" y="364604"/>
                </a:cubicBezTo>
                <a:cubicBezTo>
                  <a:pt x="568476" y="17874"/>
                  <a:pt x="965604" y="-30507"/>
                  <a:pt x="1233715" y="13842"/>
                </a:cubicBezTo>
                <a:cubicBezTo>
                  <a:pt x="1501826" y="58191"/>
                  <a:pt x="1812270" y="285985"/>
                  <a:pt x="1971524" y="630699"/>
                </a:cubicBezTo>
                <a:cubicBezTo>
                  <a:pt x="2130778" y="975413"/>
                  <a:pt x="2189238" y="2082127"/>
                  <a:pt x="2189238" y="2082127"/>
                </a:cubicBezTo>
                <a:lnTo>
                  <a:pt x="2189238" y="2082127"/>
                </a:lnTo>
              </a:path>
            </a:pathLst>
          </a:cu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71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Two player game</a:t>
            </a:r>
            <a:endParaRPr lang="en-US" sz="3600" dirty="0"/>
          </a:p>
        </p:txBody>
      </p:sp>
      <p:sp>
        <p:nvSpPr>
          <p:cNvPr id="27" name="Content Placeholder 26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06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Comic Sans MS"/>
                <a:cs typeface="Comic Sans MS"/>
              </a:rPr>
              <a:t>X, Y use selective peering</a:t>
            </a:r>
          </a:p>
          <a:p>
            <a:r>
              <a:rPr lang="en-US" sz="3000" dirty="0" smtClean="0">
                <a:latin typeface="Comic Sans MS"/>
                <a:cs typeface="Comic Sans MS"/>
              </a:rPr>
              <a:t>X, Y do not peer with each other’s customers</a:t>
            </a:r>
            <a:endParaRPr lang="en-US" sz="3000" dirty="0">
              <a:latin typeface="Comic Sans MS"/>
              <a:cs typeface="Comic Sans M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587F-6B51-BD45-AEA3-1BED275238C3}" type="datetime1">
              <a:rPr lang="en-US" smtClean="0"/>
              <a:t>6/10/12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16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3276600"/>
            <a:ext cx="914400" cy="91440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0000FF"/>
                </a:solidFill>
              </a:rPr>
              <a:t>X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0" y="2057400"/>
            <a:ext cx="2590800" cy="914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96200" y="3276600"/>
            <a:ext cx="914400" cy="91440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00FF"/>
                </a:solidFill>
              </a:rPr>
              <a:t>Y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648200" y="4876800"/>
            <a:ext cx="762000" cy="76200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00FF"/>
                </a:solidFill>
              </a:rPr>
              <a:t>a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72400" y="4876800"/>
            <a:ext cx="762000" cy="76200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00FF"/>
                </a:solidFill>
              </a:rPr>
              <a:t>b</a:t>
            </a:r>
            <a:endParaRPr lang="en-US" sz="3000" dirty="0">
              <a:solidFill>
                <a:srgbClr val="0000FF"/>
              </a:solidFill>
            </a:endParaRPr>
          </a:p>
        </p:txBody>
      </p:sp>
      <p:cxnSp>
        <p:nvCxnSpPr>
          <p:cNvPr id="19" name="Straight Arrow Connector 18"/>
          <p:cNvCxnSpPr>
            <a:stCxn id="7" idx="0"/>
          </p:cNvCxnSpPr>
          <p:nvPr/>
        </p:nvCxnSpPr>
        <p:spPr>
          <a:xfrm flipV="1">
            <a:off x="5029200" y="2895600"/>
            <a:ext cx="990600" cy="381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7239000" y="2895600"/>
            <a:ext cx="914400" cy="381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7" idx="4"/>
          </p:cNvCxnSpPr>
          <p:nvPr/>
        </p:nvCxnSpPr>
        <p:spPr>
          <a:xfrm flipV="1">
            <a:off x="5029200" y="4191000"/>
            <a:ext cx="0" cy="685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0"/>
            <a:endCxn id="13" idx="4"/>
          </p:cNvCxnSpPr>
          <p:nvPr/>
        </p:nvCxnSpPr>
        <p:spPr>
          <a:xfrm flipV="1">
            <a:off x="8153400" y="4191000"/>
            <a:ext cx="0" cy="685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13" idx="2"/>
          </p:cNvCxnSpPr>
          <p:nvPr/>
        </p:nvCxnSpPr>
        <p:spPr>
          <a:xfrm>
            <a:off x="5486400" y="3733800"/>
            <a:ext cx="2209800" cy="0"/>
          </a:xfrm>
          <a:prstGeom prst="straightConnector1">
            <a:avLst/>
          </a:prstGeom>
          <a:ln w="28575" cmpd="sng">
            <a:solidFill>
              <a:srgbClr val="0000FF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5284612" y="3833994"/>
            <a:ext cx="2548919" cy="1363330"/>
          </a:xfrm>
          <a:custGeom>
            <a:avLst/>
            <a:gdLst>
              <a:gd name="connsiteX0" fmla="*/ 0 w 2189238"/>
              <a:gd name="connsiteY0" fmla="*/ 2094223 h 2094223"/>
              <a:gd name="connsiteX1" fmla="*/ 362857 w 2189238"/>
              <a:gd name="connsiteY1" fmla="*/ 364604 h 2094223"/>
              <a:gd name="connsiteX2" fmla="*/ 1233715 w 2189238"/>
              <a:gd name="connsiteY2" fmla="*/ 13842 h 2094223"/>
              <a:gd name="connsiteX3" fmla="*/ 1971524 w 2189238"/>
              <a:gd name="connsiteY3" fmla="*/ 630699 h 2094223"/>
              <a:gd name="connsiteX4" fmla="*/ 2189238 w 2189238"/>
              <a:gd name="connsiteY4" fmla="*/ 2082127 h 2094223"/>
              <a:gd name="connsiteX5" fmla="*/ 2189238 w 2189238"/>
              <a:gd name="connsiteY5" fmla="*/ 2082127 h 2094223"/>
              <a:gd name="connsiteX0" fmla="*/ 16064 w 2205302"/>
              <a:gd name="connsiteY0" fmla="*/ 2089142 h 2089142"/>
              <a:gd name="connsiteX1" fmla="*/ 94604 w 2205302"/>
              <a:gd name="connsiteY1" fmla="*/ 396457 h 2089142"/>
              <a:gd name="connsiteX2" fmla="*/ 1249779 w 2205302"/>
              <a:gd name="connsiteY2" fmla="*/ 8761 h 2089142"/>
              <a:gd name="connsiteX3" fmla="*/ 1987588 w 2205302"/>
              <a:gd name="connsiteY3" fmla="*/ 625618 h 2089142"/>
              <a:gd name="connsiteX4" fmla="*/ 2205302 w 2205302"/>
              <a:gd name="connsiteY4" fmla="*/ 2077046 h 2089142"/>
              <a:gd name="connsiteX5" fmla="*/ 2205302 w 2205302"/>
              <a:gd name="connsiteY5" fmla="*/ 2077046 h 2089142"/>
              <a:gd name="connsiteX0" fmla="*/ 11406 w 2200644"/>
              <a:gd name="connsiteY0" fmla="*/ 2089140 h 2089140"/>
              <a:gd name="connsiteX1" fmla="*/ 89946 w 2200644"/>
              <a:gd name="connsiteY1" fmla="*/ 396455 h 2089140"/>
              <a:gd name="connsiteX2" fmla="*/ 1181940 w 2200644"/>
              <a:gd name="connsiteY2" fmla="*/ 8759 h 2089140"/>
              <a:gd name="connsiteX3" fmla="*/ 1982930 w 2200644"/>
              <a:gd name="connsiteY3" fmla="*/ 625616 h 2089140"/>
              <a:gd name="connsiteX4" fmla="*/ 2200644 w 2200644"/>
              <a:gd name="connsiteY4" fmla="*/ 2077044 h 2089140"/>
              <a:gd name="connsiteX5" fmla="*/ 2200644 w 2200644"/>
              <a:gd name="connsiteY5" fmla="*/ 2077044 h 2089140"/>
              <a:gd name="connsiteX0" fmla="*/ 11406 w 2219117"/>
              <a:gd name="connsiteY0" fmla="*/ 2081597 h 2081597"/>
              <a:gd name="connsiteX1" fmla="*/ 89946 w 2219117"/>
              <a:gd name="connsiteY1" fmla="*/ 388912 h 2081597"/>
              <a:gd name="connsiteX2" fmla="*/ 1181940 w 2219117"/>
              <a:gd name="connsiteY2" fmla="*/ 1216 h 2081597"/>
              <a:gd name="connsiteX3" fmla="*/ 2119823 w 2219117"/>
              <a:gd name="connsiteY3" fmla="*/ 451866 h 2081597"/>
              <a:gd name="connsiteX4" fmla="*/ 2200644 w 2219117"/>
              <a:gd name="connsiteY4" fmla="*/ 2069501 h 2081597"/>
              <a:gd name="connsiteX5" fmla="*/ 2200644 w 2219117"/>
              <a:gd name="connsiteY5" fmla="*/ 2069501 h 208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9117" h="2081597">
                <a:moveTo>
                  <a:pt x="11406" y="2081597"/>
                </a:moveTo>
                <a:cubicBezTo>
                  <a:pt x="90025" y="1390152"/>
                  <a:pt x="-105143" y="735642"/>
                  <a:pt x="89946" y="388912"/>
                </a:cubicBezTo>
                <a:cubicBezTo>
                  <a:pt x="285035" y="42182"/>
                  <a:pt x="843627" y="-9276"/>
                  <a:pt x="1181940" y="1216"/>
                </a:cubicBezTo>
                <a:cubicBezTo>
                  <a:pt x="1520253" y="11708"/>
                  <a:pt x="1950039" y="107152"/>
                  <a:pt x="2119823" y="451866"/>
                </a:cubicBezTo>
                <a:cubicBezTo>
                  <a:pt x="2289607" y="796580"/>
                  <a:pt x="2187174" y="1799895"/>
                  <a:pt x="2200644" y="2069501"/>
                </a:cubicBezTo>
                <a:lnTo>
                  <a:pt x="2200644" y="2069501"/>
                </a:lnTo>
              </a:path>
            </a:pathLst>
          </a:cu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99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Two player game</a:t>
            </a:r>
            <a:endParaRPr lang="en-US" sz="3600" dirty="0"/>
          </a:p>
        </p:txBody>
      </p:sp>
      <p:sp>
        <p:nvSpPr>
          <p:cNvPr id="27" name="Content Placeholder 26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06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Comic Sans MS"/>
                <a:cs typeface="Comic Sans MS"/>
              </a:rPr>
              <a:t>X uses selective, Y uses open</a:t>
            </a:r>
          </a:p>
          <a:p>
            <a:r>
              <a:rPr lang="en-US" sz="3000" dirty="0" smtClean="0">
                <a:latin typeface="Comic Sans MS"/>
                <a:cs typeface="Comic Sans MS"/>
              </a:rPr>
              <a:t>Y peers with X’s customer a</a:t>
            </a:r>
          </a:p>
          <a:p>
            <a:r>
              <a:rPr lang="en-US" sz="3000" dirty="0" smtClean="0">
                <a:latin typeface="Comic Sans MS"/>
                <a:cs typeface="Comic Sans MS"/>
              </a:rPr>
              <a:t>Y “steals” transit traffic away from X</a:t>
            </a:r>
            <a:endParaRPr lang="en-US" sz="3000" dirty="0">
              <a:latin typeface="Comic Sans MS"/>
              <a:cs typeface="Comic Sans M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297A-F314-0B45-8D79-FD8DA73A3A92}" type="datetime1">
              <a:rPr lang="en-US" smtClean="0"/>
              <a:t>6/10/12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17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3276600"/>
            <a:ext cx="914400" cy="91440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0000FF"/>
                </a:solidFill>
              </a:rPr>
              <a:t>X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0" y="2057400"/>
            <a:ext cx="2590800" cy="914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96200" y="3276600"/>
            <a:ext cx="914400" cy="91440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00FF"/>
                </a:solidFill>
              </a:rPr>
              <a:t>Y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648200" y="4876800"/>
            <a:ext cx="762000" cy="76200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00FF"/>
                </a:solidFill>
              </a:rPr>
              <a:t>a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72400" y="4876800"/>
            <a:ext cx="762000" cy="76200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00FF"/>
                </a:solidFill>
              </a:rPr>
              <a:t>b</a:t>
            </a:r>
            <a:endParaRPr lang="en-US" sz="3000" dirty="0">
              <a:solidFill>
                <a:srgbClr val="0000FF"/>
              </a:solidFill>
            </a:endParaRPr>
          </a:p>
        </p:txBody>
      </p:sp>
      <p:cxnSp>
        <p:nvCxnSpPr>
          <p:cNvPr id="19" name="Straight Arrow Connector 18"/>
          <p:cNvCxnSpPr>
            <a:stCxn id="7" idx="0"/>
          </p:cNvCxnSpPr>
          <p:nvPr/>
        </p:nvCxnSpPr>
        <p:spPr>
          <a:xfrm flipV="1">
            <a:off x="5029200" y="2895600"/>
            <a:ext cx="990600" cy="381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7239000" y="2895600"/>
            <a:ext cx="914400" cy="381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7" idx="4"/>
          </p:cNvCxnSpPr>
          <p:nvPr/>
        </p:nvCxnSpPr>
        <p:spPr>
          <a:xfrm flipV="1">
            <a:off x="5029200" y="4191000"/>
            <a:ext cx="0" cy="685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0"/>
            <a:endCxn id="13" idx="4"/>
          </p:cNvCxnSpPr>
          <p:nvPr/>
        </p:nvCxnSpPr>
        <p:spPr>
          <a:xfrm flipV="1">
            <a:off x="8153400" y="4191000"/>
            <a:ext cx="0" cy="685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13" idx="2"/>
          </p:cNvCxnSpPr>
          <p:nvPr/>
        </p:nvCxnSpPr>
        <p:spPr>
          <a:xfrm>
            <a:off x="5486400" y="3733800"/>
            <a:ext cx="2209800" cy="0"/>
          </a:xfrm>
          <a:prstGeom prst="straightConnector1">
            <a:avLst/>
          </a:prstGeom>
          <a:ln w="28575" cmpd="sng">
            <a:solidFill>
              <a:srgbClr val="0000FF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6" idx="6"/>
            <a:endCxn id="13" idx="3"/>
          </p:cNvCxnSpPr>
          <p:nvPr/>
        </p:nvCxnSpPr>
        <p:spPr>
          <a:xfrm flipV="1">
            <a:off x="5410200" y="4057089"/>
            <a:ext cx="2419911" cy="1200711"/>
          </a:xfrm>
          <a:prstGeom prst="straightConnector1">
            <a:avLst/>
          </a:prstGeom>
          <a:ln w="28575" cmpd="sng">
            <a:solidFill>
              <a:srgbClr val="0000FF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5349725" y="4366655"/>
            <a:ext cx="2573107" cy="1074057"/>
          </a:xfrm>
          <a:custGeom>
            <a:avLst/>
            <a:gdLst>
              <a:gd name="connsiteX0" fmla="*/ 0 w 2189238"/>
              <a:gd name="connsiteY0" fmla="*/ 2094223 h 2094223"/>
              <a:gd name="connsiteX1" fmla="*/ 362857 w 2189238"/>
              <a:gd name="connsiteY1" fmla="*/ 364604 h 2094223"/>
              <a:gd name="connsiteX2" fmla="*/ 1233715 w 2189238"/>
              <a:gd name="connsiteY2" fmla="*/ 13842 h 2094223"/>
              <a:gd name="connsiteX3" fmla="*/ 1971524 w 2189238"/>
              <a:gd name="connsiteY3" fmla="*/ 630699 h 2094223"/>
              <a:gd name="connsiteX4" fmla="*/ 2189238 w 2189238"/>
              <a:gd name="connsiteY4" fmla="*/ 2082127 h 2094223"/>
              <a:gd name="connsiteX5" fmla="*/ 2189238 w 2189238"/>
              <a:gd name="connsiteY5" fmla="*/ 2082127 h 2094223"/>
              <a:gd name="connsiteX0" fmla="*/ 0 w 2320058"/>
              <a:gd name="connsiteY0" fmla="*/ 1918434 h 1918434"/>
              <a:gd name="connsiteX1" fmla="*/ 362857 w 2320058"/>
              <a:gd name="connsiteY1" fmla="*/ 188815 h 1918434"/>
              <a:gd name="connsiteX2" fmla="*/ 2244618 w 2320058"/>
              <a:gd name="connsiteY2" fmla="*/ 75494 h 1918434"/>
              <a:gd name="connsiteX3" fmla="*/ 1971524 w 2320058"/>
              <a:gd name="connsiteY3" fmla="*/ 454910 h 1918434"/>
              <a:gd name="connsiteX4" fmla="*/ 2189238 w 2320058"/>
              <a:gd name="connsiteY4" fmla="*/ 1906338 h 1918434"/>
              <a:gd name="connsiteX5" fmla="*/ 2189238 w 2320058"/>
              <a:gd name="connsiteY5" fmla="*/ 1906338 h 1918434"/>
              <a:gd name="connsiteX0" fmla="*/ 0 w 2283410"/>
              <a:gd name="connsiteY0" fmla="*/ 1857763 h 1857763"/>
              <a:gd name="connsiteX1" fmla="*/ 963081 w 2283410"/>
              <a:gd name="connsiteY1" fmla="*/ 769232 h 1857763"/>
              <a:gd name="connsiteX2" fmla="*/ 2244618 w 2283410"/>
              <a:gd name="connsiteY2" fmla="*/ 14823 h 1857763"/>
              <a:gd name="connsiteX3" fmla="*/ 1971524 w 2283410"/>
              <a:gd name="connsiteY3" fmla="*/ 394239 h 1857763"/>
              <a:gd name="connsiteX4" fmla="*/ 2189238 w 2283410"/>
              <a:gd name="connsiteY4" fmla="*/ 1845667 h 1857763"/>
              <a:gd name="connsiteX5" fmla="*/ 2189238 w 2283410"/>
              <a:gd name="connsiteY5" fmla="*/ 1845667 h 1857763"/>
              <a:gd name="connsiteX0" fmla="*/ 0 w 2282745"/>
              <a:gd name="connsiteY0" fmla="*/ 1852241 h 1852241"/>
              <a:gd name="connsiteX1" fmla="*/ 963081 w 2282745"/>
              <a:gd name="connsiteY1" fmla="*/ 763710 h 1852241"/>
              <a:gd name="connsiteX2" fmla="*/ 2244618 w 2282745"/>
              <a:gd name="connsiteY2" fmla="*/ 9301 h 1852241"/>
              <a:gd name="connsiteX3" fmla="*/ 1971524 w 2282745"/>
              <a:gd name="connsiteY3" fmla="*/ 388717 h 1852241"/>
              <a:gd name="connsiteX4" fmla="*/ 2250315 w 2282745"/>
              <a:gd name="connsiteY4" fmla="*/ 1061566 h 1852241"/>
              <a:gd name="connsiteX5" fmla="*/ 2189238 w 2282745"/>
              <a:gd name="connsiteY5" fmla="*/ 1840145 h 1852241"/>
              <a:gd name="connsiteX6" fmla="*/ 2189238 w 2282745"/>
              <a:gd name="connsiteY6" fmla="*/ 1840145 h 1852241"/>
              <a:gd name="connsiteX0" fmla="*/ 0 w 2343609"/>
              <a:gd name="connsiteY0" fmla="*/ 1846395 h 1846395"/>
              <a:gd name="connsiteX1" fmla="*/ 963081 w 2343609"/>
              <a:gd name="connsiteY1" fmla="*/ 757864 h 1846395"/>
              <a:gd name="connsiteX2" fmla="*/ 2244618 w 2343609"/>
              <a:gd name="connsiteY2" fmla="*/ 3455 h 1846395"/>
              <a:gd name="connsiteX3" fmla="*/ 2250315 w 2343609"/>
              <a:gd name="connsiteY3" fmla="*/ 1055720 h 1846395"/>
              <a:gd name="connsiteX4" fmla="*/ 2189238 w 2343609"/>
              <a:gd name="connsiteY4" fmla="*/ 1834299 h 1846395"/>
              <a:gd name="connsiteX5" fmla="*/ 2189238 w 2343609"/>
              <a:gd name="connsiteY5" fmla="*/ 1834299 h 1846395"/>
              <a:gd name="connsiteX0" fmla="*/ 0 w 2379349"/>
              <a:gd name="connsiteY0" fmla="*/ 1844630 h 1844630"/>
              <a:gd name="connsiteX1" fmla="*/ 963081 w 2379349"/>
              <a:gd name="connsiteY1" fmla="*/ 756099 h 1844630"/>
              <a:gd name="connsiteX2" fmla="*/ 2244618 w 2379349"/>
              <a:gd name="connsiteY2" fmla="*/ 1690 h 1844630"/>
              <a:gd name="connsiteX3" fmla="*/ 2334557 w 2379349"/>
              <a:gd name="connsiteY3" fmla="*/ 958979 h 1844630"/>
              <a:gd name="connsiteX4" fmla="*/ 2189238 w 2379349"/>
              <a:gd name="connsiteY4" fmla="*/ 1832534 h 1844630"/>
              <a:gd name="connsiteX5" fmla="*/ 2189238 w 2379349"/>
              <a:gd name="connsiteY5" fmla="*/ 1832534 h 1844630"/>
              <a:gd name="connsiteX0" fmla="*/ 0 w 2339962"/>
              <a:gd name="connsiteY0" fmla="*/ 2081598 h 2081598"/>
              <a:gd name="connsiteX1" fmla="*/ 963081 w 2339962"/>
              <a:gd name="connsiteY1" fmla="*/ 993067 h 2081598"/>
              <a:gd name="connsiteX2" fmla="*/ 2118255 w 2339962"/>
              <a:gd name="connsiteY2" fmla="*/ 1217 h 2081598"/>
              <a:gd name="connsiteX3" fmla="*/ 2334557 w 2339962"/>
              <a:gd name="connsiteY3" fmla="*/ 1195947 h 2081598"/>
              <a:gd name="connsiteX4" fmla="*/ 2189238 w 2339962"/>
              <a:gd name="connsiteY4" fmla="*/ 2069502 h 2081598"/>
              <a:gd name="connsiteX5" fmla="*/ 2189238 w 2339962"/>
              <a:gd name="connsiteY5" fmla="*/ 2069502 h 2081598"/>
              <a:gd name="connsiteX0" fmla="*/ 0 w 2297841"/>
              <a:gd name="connsiteY0" fmla="*/ 2247854 h 2247854"/>
              <a:gd name="connsiteX1" fmla="*/ 920960 w 2297841"/>
              <a:gd name="connsiteY1" fmla="*/ 993116 h 2247854"/>
              <a:gd name="connsiteX2" fmla="*/ 2076134 w 2297841"/>
              <a:gd name="connsiteY2" fmla="*/ 1266 h 2247854"/>
              <a:gd name="connsiteX3" fmla="*/ 2292436 w 2297841"/>
              <a:gd name="connsiteY3" fmla="*/ 1195996 h 2247854"/>
              <a:gd name="connsiteX4" fmla="*/ 2147117 w 2297841"/>
              <a:gd name="connsiteY4" fmla="*/ 2069551 h 2247854"/>
              <a:gd name="connsiteX5" fmla="*/ 2147117 w 2297841"/>
              <a:gd name="connsiteY5" fmla="*/ 2069551 h 2247854"/>
              <a:gd name="connsiteX0" fmla="*/ 0 w 2329432"/>
              <a:gd name="connsiteY0" fmla="*/ 2200351 h 2200351"/>
              <a:gd name="connsiteX1" fmla="*/ 952551 w 2329432"/>
              <a:gd name="connsiteY1" fmla="*/ 993102 h 2200351"/>
              <a:gd name="connsiteX2" fmla="*/ 2107725 w 2329432"/>
              <a:gd name="connsiteY2" fmla="*/ 1252 h 2200351"/>
              <a:gd name="connsiteX3" fmla="*/ 2324027 w 2329432"/>
              <a:gd name="connsiteY3" fmla="*/ 1195982 h 2200351"/>
              <a:gd name="connsiteX4" fmla="*/ 2178708 w 2329432"/>
              <a:gd name="connsiteY4" fmla="*/ 2069537 h 2200351"/>
              <a:gd name="connsiteX5" fmla="*/ 2178708 w 2329432"/>
              <a:gd name="connsiteY5" fmla="*/ 2069537 h 2200351"/>
              <a:gd name="connsiteX0" fmla="*/ 0 w 2290232"/>
              <a:gd name="connsiteY0" fmla="*/ 2201607 h 2201607"/>
              <a:gd name="connsiteX1" fmla="*/ 952551 w 2290232"/>
              <a:gd name="connsiteY1" fmla="*/ 994358 h 2201607"/>
              <a:gd name="connsiteX2" fmla="*/ 2107725 w 2290232"/>
              <a:gd name="connsiteY2" fmla="*/ 2508 h 2201607"/>
              <a:gd name="connsiteX3" fmla="*/ 2281906 w 2290232"/>
              <a:gd name="connsiteY3" fmla="*/ 746101 h 2201607"/>
              <a:gd name="connsiteX4" fmla="*/ 2178708 w 2290232"/>
              <a:gd name="connsiteY4" fmla="*/ 2070793 h 2201607"/>
              <a:gd name="connsiteX5" fmla="*/ 2178708 w 2290232"/>
              <a:gd name="connsiteY5" fmla="*/ 2070793 h 2201607"/>
              <a:gd name="connsiteX0" fmla="*/ 0 w 2290232"/>
              <a:gd name="connsiteY0" fmla="*/ 2201607 h 2201607"/>
              <a:gd name="connsiteX1" fmla="*/ 952551 w 2290232"/>
              <a:gd name="connsiteY1" fmla="*/ 994358 h 2201607"/>
              <a:gd name="connsiteX2" fmla="*/ 2107725 w 2290232"/>
              <a:gd name="connsiteY2" fmla="*/ 2508 h 2201607"/>
              <a:gd name="connsiteX3" fmla="*/ 2281906 w 2290232"/>
              <a:gd name="connsiteY3" fmla="*/ 746101 h 2201607"/>
              <a:gd name="connsiteX4" fmla="*/ 2178708 w 2290232"/>
              <a:gd name="connsiteY4" fmla="*/ 2070793 h 2201607"/>
              <a:gd name="connsiteX5" fmla="*/ 2178708 w 2290232"/>
              <a:gd name="connsiteY5" fmla="*/ 2070793 h 2201607"/>
              <a:gd name="connsiteX0" fmla="*/ 0 w 2290232"/>
              <a:gd name="connsiteY0" fmla="*/ 2201607 h 2201607"/>
              <a:gd name="connsiteX1" fmla="*/ 952551 w 2290232"/>
              <a:gd name="connsiteY1" fmla="*/ 994358 h 2201607"/>
              <a:gd name="connsiteX2" fmla="*/ 2107725 w 2290232"/>
              <a:gd name="connsiteY2" fmla="*/ 2508 h 2201607"/>
              <a:gd name="connsiteX3" fmla="*/ 2281906 w 2290232"/>
              <a:gd name="connsiteY3" fmla="*/ 746101 h 2201607"/>
              <a:gd name="connsiteX4" fmla="*/ 2178708 w 2290232"/>
              <a:gd name="connsiteY4" fmla="*/ 2070793 h 2201607"/>
              <a:gd name="connsiteX5" fmla="*/ 2178708 w 2290232"/>
              <a:gd name="connsiteY5" fmla="*/ 2070793 h 2201607"/>
              <a:gd name="connsiteX0" fmla="*/ 0 w 2282168"/>
              <a:gd name="connsiteY0" fmla="*/ 2154373 h 2154373"/>
              <a:gd name="connsiteX1" fmla="*/ 952551 w 2282168"/>
              <a:gd name="connsiteY1" fmla="*/ 947124 h 2154373"/>
              <a:gd name="connsiteX2" fmla="*/ 1833939 w 2282168"/>
              <a:gd name="connsiteY2" fmla="*/ 2762 h 2154373"/>
              <a:gd name="connsiteX3" fmla="*/ 2281906 w 2282168"/>
              <a:gd name="connsiteY3" fmla="*/ 698867 h 2154373"/>
              <a:gd name="connsiteX4" fmla="*/ 2178708 w 2282168"/>
              <a:gd name="connsiteY4" fmla="*/ 2023559 h 2154373"/>
              <a:gd name="connsiteX5" fmla="*/ 2178708 w 2282168"/>
              <a:gd name="connsiteY5" fmla="*/ 2023559 h 2154373"/>
              <a:gd name="connsiteX0" fmla="*/ 0 w 2187520"/>
              <a:gd name="connsiteY0" fmla="*/ 2158931 h 2158931"/>
              <a:gd name="connsiteX1" fmla="*/ 952551 w 2187520"/>
              <a:gd name="connsiteY1" fmla="*/ 951682 h 2158931"/>
              <a:gd name="connsiteX2" fmla="*/ 1833939 w 2187520"/>
              <a:gd name="connsiteY2" fmla="*/ 7320 h 2158931"/>
              <a:gd name="connsiteX3" fmla="*/ 2187133 w 2187520"/>
              <a:gd name="connsiteY3" fmla="*/ 584705 h 2158931"/>
              <a:gd name="connsiteX4" fmla="*/ 2178708 w 2187520"/>
              <a:gd name="connsiteY4" fmla="*/ 2028117 h 2158931"/>
              <a:gd name="connsiteX5" fmla="*/ 2178708 w 2187520"/>
              <a:gd name="connsiteY5" fmla="*/ 2028117 h 2158931"/>
              <a:gd name="connsiteX0" fmla="*/ 0 w 2176989"/>
              <a:gd name="connsiteY0" fmla="*/ 2443861 h 2443861"/>
              <a:gd name="connsiteX1" fmla="*/ 942020 w 2176989"/>
              <a:gd name="connsiteY1" fmla="*/ 951684 h 2443861"/>
              <a:gd name="connsiteX2" fmla="*/ 1823408 w 2176989"/>
              <a:gd name="connsiteY2" fmla="*/ 7322 h 2443861"/>
              <a:gd name="connsiteX3" fmla="*/ 2176602 w 2176989"/>
              <a:gd name="connsiteY3" fmla="*/ 584707 h 2443861"/>
              <a:gd name="connsiteX4" fmla="*/ 2168177 w 2176989"/>
              <a:gd name="connsiteY4" fmla="*/ 2028119 h 2443861"/>
              <a:gd name="connsiteX5" fmla="*/ 2168177 w 2176989"/>
              <a:gd name="connsiteY5" fmla="*/ 2028119 h 2443861"/>
              <a:gd name="connsiteX0" fmla="*/ 0 w 2176989"/>
              <a:gd name="connsiteY0" fmla="*/ 2443861 h 2443861"/>
              <a:gd name="connsiteX1" fmla="*/ 942020 w 2176989"/>
              <a:gd name="connsiteY1" fmla="*/ 951684 h 2443861"/>
              <a:gd name="connsiteX2" fmla="*/ 1823408 w 2176989"/>
              <a:gd name="connsiteY2" fmla="*/ 7322 h 2443861"/>
              <a:gd name="connsiteX3" fmla="*/ 2176602 w 2176989"/>
              <a:gd name="connsiteY3" fmla="*/ 584707 h 2443861"/>
              <a:gd name="connsiteX4" fmla="*/ 2168177 w 2176989"/>
              <a:gd name="connsiteY4" fmla="*/ 2028119 h 2443861"/>
              <a:gd name="connsiteX5" fmla="*/ 2168177 w 2176989"/>
              <a:gd name="connsiteY5" fmla="*/ 2028119 h 2443861"/>
              <a:gd name="connsiteX0" fmla="*/ 0 w 2240170"/>
              <a:gd name="connsiteY0" fmla="*/ 2111446 h 2111446"/>
              <a:gd name="connsiteX1" fmla="*/ 1005201 w 2240170"/>
              <a:gd name="connsiteY1" fmla="*/ 951684 h 2111446"/>
              <a:gd name="connsiteX2" fmla="*/ 1886589 w 2240170"/>
              <a:gd name="connsiteY2" fmla="*/ 7322 h 2111446"/>
              <a:gd name="connsiteX3" fmla="*/ 2239783 w 2240170"/>
              <a:gd name="connsiteY3" fmla="*/ 584707 h 2111446"/>
              <a:gd name="connsiteX4" fmla="*/ 2231358 w 2240170"/>
              <a:gd name="connsiteY4" fmla="*/ 2028119 h 2111446"/>
              <a:gd name="connsiteX5" fmla="*/ 2231358 w 2240170"/>
              <a:gd name="connsiteY5" fmla="*/ 2028119 h 2111446"/>
              <a:gd name="connsiteX0" fmla="*/ 0 w 2240174"/>
              <a:gd name="connsiteY0" fmla="*/ 2108468 h 2108468"/>
              <a:gd name="connsiteX1" fmla="*/ 994671 w 2240174"/>
              <a:gd name="connsiteY1" fmla="*/ 853729 h 2108468"/>
              <a:gd name="connsiteX2" fmla="*/ 1886589 w 2240174"/>
              <a:gd name="connsiteY2" fmla="*/ 4344 h 2108468"/>
              <a:gd name="connsiteX3" fmla="*/ 2239783 w 2240174"/>
              <a:gd name="connsiteY3" fmla="*/ 581729 h 2108468"/>
              <a:gd name="connsiteX4" fmla="*/ 2231358 w 2240174"/>
              <a:gd name="connsiteY4" fmla="*/ 2025141 h 2108468"/>
              <a:gd name="connsiteX5" fmla="*/ 2231358 w 2240174"/>
              <a:gd name="connsiteY5" fmla="*/ 2025141 h 210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0174" h="2108468">
                <a:moveTo>
                  <a:pt x="0" y="2108468"/>
                </a:moveTo>
                <a:cubicBezTo>
                  <a:pt x="383996" y="1488254"/>
                  <a:pt x="680240" y="1204416"/>
                  <a:pt x="994671" y="853729"/>
                </a:cubicBezTo>
                <a:cubicBezTo>
                  <a:pt x="1309102" y="503042"/>
                  <a:pt x="1679070" y="49677"/>
                  <a:pt x="1886589" y="4344"/>
                </a:cubicBezTo>
                <a:cubicBezTo>
                  <a:pt x="2094108" y="-40989"/>
                  <a:pt x="2249013" y="276588"/>
                  <a:pt x="2239783" y="581729"/>
                </a:cubicBezTo>
                <a:cubicBezTo>
                  <a:pt x="2223418" y="1132308"/>
                  <a:pt x="2232762" y="1784572"/>
                  <a:pt x="2231358" y="2025141"/>
                </a:cubicBezTo>
                <a:lnTo>
                  <a:pt x="2231358" y="2025141"/>
                </a:lnTo>
              </a:path>
            </a:pathLst>
          </a:cu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flipV="1">
            <a:off x="5475514" y="3896626"/>
            <a:ext cx="2635286" cy="1280724"/>
          </a:xfrm>
          <a:custGeom>
            <a:avLst/>
            <a:gdLst>
              <a:gd name="connsiteX0" fmla="*/ 0 w 2189238"/>
              <a:gd name="connsiteY0" fmla="*/ 2094223 h 2094223"/>
              <a:gd name="connsiteX1" fmla="*/ 362857 w 2189238"/>
              <a:gd name="connsiteY1" fmla="*/ 364604 h 2094223"/>
              <a:gd name="connsiteX2" fmla="*/ 1233715 w 2189238"/>
              <a:gd name="connsiteY2" fmla="*/ 13842 h 2094223"/>
              <a:gd name="connsiteX3" fmla="*/ 1971524 w 2189238"/>
              <a:gd name="connsiteY3" fmla="*/ 630699 h 2094223"/>
              <a:gd name="connsiteX4" fmla="*/ 2189238 w 2189238"/>
              <a:gd name="connsiteY4" fmla="*/ 2082127 h 2094223"/>
              <a:gd name="connsiteX5" fmla="*/ 2189238 w 2189238"/>
              <a:gd name="connsiteY5" fmla="*/ 2082127 h 2094223"/>
              <a:gd name="connsiteX0" fmla="*/ 0 w 2320058"/>
              <a:gd name="connsiteY0" fmla="*/ 1918434 h 1918434"/>
              <a:gd name="connsiteX1" fmla="*/ 362857 w 2320058"/>
              <a:gd name="connsiteY1" fmla="*/ 188815 h 1918434"/>
              <a:gd name="connsiteX2" fmla="*/ 2244618 w 2320058"/>
              <a:gd name="connsiteY2" fmla="*/ 75494 h 1918434"/>
              <a:gd name="connsiteX3" fmla="*/ 1971524 w 2320058"/>
              <a:gd name="connsiteY3" fmla="*/ 454910 h 1918434"/>
              <a:gd name="connsiteX4" fmla="*/ 2189238 w 2320058"/>
              <a:gd name="connsiteY4" fmla="*/ 1906338 h 1918434"/>
              <a:gd name="connsiteX5" fmla="*/ 2189238 w 2320058"/>
              <a:gd name="connsiteY5" fmla="*/ 1906338 h 1918434"/>
              <a:gd name="connsiteX0" fmla="*/ 0 w 2283410"/>
              <a:gd name="connsiteY0" fmla="*/ 1857763 h 1857763"/>
              <a:gd name="connsiteX1" fmla="*/ 963081 w 2283410"/>
              <a:gd name="connsiteY1" fmla="*/ 769232 h 1857763"/>
              <a:gd name="connsiteX2" fmla="*/ 2244618 w 2283410"/>
              <a:gd name="connsiteY2" fmla="*/ 14823 h 1857763"/>
              <a:gd name="connsiteX3" fmla="*/ 1971524 w 2283410"/>
              <a:gd name="connsiteY3" fmla="*/ 394239 h 1857763"/>
              <a:gd name="connsiteX4" fmla="*/ 2189238 w 2283410"/>
              <a:gd name="connsiteY4" fmla="*/ 1845667 h 1857763"/>
              <a:gd name="connsiteX5" fmla="*/ 2189238 w 2283410"/>
              <a:gd name="connsiteY5" fmla="*/ 1845667 h 1857763"/>
              <a:gd name="connsiteX0" fmla="*/ 0 w 2282745"/>
              <a:gd name="connsiteY0" fmla="*/ 1852241 h 1852241"/>
              <a:gd name="connsiteX1" fmla="*/ 963081 w 2282745"/>
              <a:gd name="connsiteY1" fmla="*/ 763710 h 1852241"/>
              <a:gd name="connsiteX2" fmla="*/ 2244618 w 2282745"/>
              <a:gd name="connsiteY2" fmla="*/ 9301 h 1852241"/>
              <a:gd name="connsiteX3" fmla="*/ 1971524 w 2282745"/>
              <a:gd name="connsiteY3" fmla="*/ 388717 h 1852241"/>
              <a:gd name="connsiteX4" fmla="*/ 2250315 w 2282745"/>
              <a:gd name="connsiteY4" fmla="*/ 1061566 h 1852241"/>
              <a:gd name="connsiteX5" fmla="*/ 2189238 w 2282745"/>
              <a:gd name="connsiteY5" fmla="*/ 1840145 h 1852241"/>
              <a:gd name="connsiteX6" fmla="*/ 2189238 w 2282745"/>
              <a:gd name="connsiteY6" fmla="*/ 1840145 h 1852241"/>
              <a:gd name="connsiteX0" fmla="*/ 0 w 2343609"/>
              <a:gd name="connsiteY0" fmla="*/ 1846395 h 1846395"/>
              <a:gd name="connsiteX1" fmla="*/ 963081 w 2343609"/>
              <a:gd name="connsiteY1" fmla="*/ 757864 h 1846395"/>
              <a:gd name="connsiteX2" fmla="*/ 2244618 w 2343609"/>
              <a:gd name="connsiteY2" fmla="*/ 3455 h 1846395"/>
              <a:gd name="connsiteX3" fmla="*/ 2250315 w 2343609"/>
              <a:gd name="connsiteY3" fmla="*/ 1055720 h 1846395"/>
              <a:gd name="connsiteX4" fmla="*/ 2189238 w 2343609"/>
              <a:gd name="connsiteY4" fmla="*/ 1834299 h 1846395"/>
              <a:gd name="connsiteX5" fmla="*/ 2189238 w 2343609"/>
              <a:gd name="connsiteY5" fmla="*/ 1834299 h 1846395"/>
              <a:gd name="connsiteX0" fmla="*/ 0 w 2379349"/>
              <a:gd name="connsiteY0" fmla="*/ 1844630 h 1844630"/>
              <a:gd name="connsiteX1" fmla="*/ 963081 w 2379349"/>
              <a:gd name="connsiteY1" fmla="*/ 756099 h 1844630"/>
              <a:gd name="connsiteX2" fmla="*/ 2244618 w 2379349"/>
              <a:gd name="connsiteY2" fmla="*/ 1690 h 1844630"/>
              <a:gd name="connsiteX3" fmla="*/ 2334557 w 2379349"/>
              <a:gd name="connsiteY3" fmla="*/ 958979 h 1844630"/>
              <a:gd name="connsiteX4" fmla="*/ 2189238 w 2379349"/>
              <a:gd name="connsiteY4" fmla="*/ 1832534 h 1844630"/>
              <a:gd name="connsiteX5" fmla="*/ 2189238 w 2379349"/>
              <a:gd name="connsiteY5" fmla="*/ 1832534 h 1844630"/>
              <a:gd name="connsiteX0" fmla="*/ 0 w 2339962"/>
              <a:gd name="connsiteY0" fmla="*/ 2081598 h 2081598"/>
              <a:gd name="connsiteX1" fmla="*/ 963081 w 2339962"/>
              <a:gd name="connsiteY1" fmla="*/ 993067 h 2081598"/>
              <a:gd name="connsiteX2" fmla="*/ 2118255 w 2339962"/>
              <a:gd name="connsiteY2" fmla="*/ 1217 h 2081598"/>
              <a:gd name="connsiteX3" fmla="*/ 2334557 w 2339962"/>
              <a:gd name="connsiteY3" fmla="*/ 1195947 h 2081598"/>
              <a:gd name="connsiteX4" fmla="*/ 2189238 w 2339962"/>
              <a:gd name="connsiteY4" fmla="*/ 2069502 h 2081598"/>
              <a:gd name="connsiteX5" fmla="*/ 2189238 w 2339962"/>
              <a:gd name="connsiteY5" fmla="*/ 2069502 h 2081598"/>
              <a:gd name="connsiteX0" fmla="*/ 0 w 2297841"/>
              <a:gd name="connsiteY0" fmla="*/ 2247854 h 2247854"/>
              <a:gd name="connsiteX1" fmla="*/ 920960 w 2297841"/>
              <a:gd name="connsiteY1" fmla="*/ 993116 h 2247854"/>
              <a:gd name="connsiteX2" fmla="*/ 2076134 w 2297841"/>
              <a:gd name="connsiteY2" fmla="*/ 1266 h 2247854"/>
              <a:gd name="connsiteX3" fmla="*/ 2292436 w 2297841"/>
              <a:gd name="connsiteY3" fmla="*/ 1195996 h 2247854"/>
              <a:gd name="connsiteX4" fmla="*/ 2147117 w 2297841"/>
              <a:gd name="connsiteY4" fmla="*/ 2069551 h 2247854"/>
              <a:gd name="connsiteX5" fmla="*/ 2147117 w 2297841"/>
              <a:gd name="connsiteY5" fmla="*/ 2069551 h 2247854"/>
              <a:gd name="connsiteX0" fmla="*/ 0 w 2329432"/>
              <a:gd name="connsiteY0" fmla="*/ 2200351 h 2200351"/>
              <a:gd name="connsiteX1" fmla="*/ 952551 w 2329432"/>
              <a:gd name="connsiteY1" fmla="*/ 993102 h 2200351"/>
              <a:gd name="connsiteX2" fmla="*/ 2107725 w 2329432"/>
              <a:gd name="connsiteY2" fmla="*/ 1252 h 2200351"/>
              <a:gd name="connsiteX3" fmla="*/ 2324027 w 2329432"/>
              <a:gd name="connsiteY3" fmla="*/ 1195982 h 2200351"/>
              <a:gd name="connsiteX4" fmla="*/ 2178708 w 2329432"/>
              <a:gd name="connsiteY4" fmla="*/ 2069537 h 2200351"/>
              <a:gd name="connsiteX5" fmla="*/ 2178708 w 2329432"/>
              <a:gd name="connsiteY5" fmla="*/ 2069537 h 2200351"/>
              <a:gd name="connsiteX0" fmla="*/ 0 w 2290232"/>
              <a:gd name="connsiteY0" fmla="*/ 2201607 h 2201607"/>
              <a:gd name="connsiteX1" fmla="*/ 952551 w 2290232"/>
              <a:gd name="connsiteY1" fmla="*/ 994358 h 2201607"/>
              <a:gd name="connsiteX2" fmla="*/ 2107725 w 2290232"/>
              <a:gd name="connsiteY2" fmla="*/ 2508 h 2201607"/>
              <a:gd name="connsiteX3" fmla="*/ 2281906 w 2290232"/>
              <a:gd name="connsiteY3" fmla="*/ 746101 h 2201607"/>
              <a:gd name="connsiteX4" fmla="*/ 2178708 w 2290232"/>
              <a:gd name="connsiteY4" fmla="*/ 2070793 h 2201607"/>
              <a:gd name="connsiteX5" fmla="*/ 2178708 w 2290232"/>
              <a:gd name="connsiteY5" fmla="*/ 2070793 h 2201607"/>
              <a:gd name="connsiteX0" fmla="*/ 0 w 2290232"/>
              <a:gd name="connsiteY0" fmla="*/ 2201607 h 2201607"/>
              <a:gd name="connsiteX1" fmla="*/ 952551 w 2290232"/>
              <a:gd name="connsiteY1" fmla="*/ 994358 h 2201607"/>
              <a:gd name="connsiteX2" fmla="*/ 2107725 w 2290232"/>
              <a:gd name="connsiteY2" fmla="*/ 2508 h 2201607"/>
              <a:gd name="connsiteX3" fmla="*/ 2281906 w 2290232"/>
              <a:gd name="connsiteY3" fmla="*/ 746101 h 2201607"/>
              <a:gd name="connsiteX4" fmla="*/ 2178708 w 2290232"/>
              <a:gd name="connsiteY4" fmla="*/ 2070793 h 2201607"/>
              <a:gd name="connsiteX5" fmla="*/ 2178708 w 2290232"/>
              <a:gd name="connsiteY5" fmla="*/ 2070793 h 2201607"/>
              <a:gd name="connsiteX0" fmla="*/ 0 w 2290232"/>
              <a:gd name="connsiteY0" fmla="*/ 2201607 h 2201607"/>
              <a:gd name="connsiteX1" fmla="*/ 952551 w 2290232"/>
              <a:gd name="connsiteY1" fmla="*/ 994358 h 2201607"/>
              <a:gd name="connsiteX2" fmla="*/ 2107725 w 2290232"/>
              <a:gd name="connsiteY2" fmla="*/ 2508 h 2201607"/>
              <a:gd name="connsiteX3" fmla="*/ 2281906 w 2290232"/>
              <a:gd name="connsiteY3" fmla="*/ 746101 h 2201607"/>
              <a:gd name="connsiteX4" fmla="*/ 2178708 w 2290232"/>
              <a:gd name="connsiteY4" fmla="*/ 2070793 h 2201607"/>
              <a:gd name="connsiteX5" fmla="*/ 2178708 w 2290232"/>
              <a:gd name="connsiteY5" fmla="*/ 2070793 h 2201607"/>
              <a:gd name="connsiteX0" fmla="*/ 0 w 3976156"/>
              <a:gd name="connsiteY0" fmla="*/ 17603885 h 18485308"/>
              <a:gd name="connsiteX1" fmla="*/ 952551 w 3976156"/>
              <a:gd name="connsiteY1" fmla="*/ 16396636 h 18485308"/>
              <a:gd name="connsiteX2" fmla="*/ 2107725 w 3976156"/>
              <a:gd name="connsiteY2" fmla="*/ 15404786 h 18485308"/>
              <a:gd name="connsiteX3" fmla="*/ 2281906 w 3976156"/>
              <a:gd name="connsiteY3" fmla="*/ 16148379 h 18485308"/>
              <a:gd name="connsiteX4" fmla="*/ 2178708 w 3976156"/>
              <a:gd name="connsiteY4" fmla="*/ 17473071 h 18485308"/>
              <a:gd name="connsiteX5" fmla="*/ 3976156 w 3976156"/>
              <a:gd name="connsiteY5" fmla="*/ 0 h 18485308"/>
              <a:gd name="connsiteX0" fmla="*/ 0 w 3976156"/>
              <a:gd name="connsiteY0" fmla="*/ 17603885 h 18025152"/>
              <a:gd name="connsiteX1" fmla="*/ 952551 w 3976156"/>
              <a:gd name="connsiteY1" fmla="*/ 16396636 h 18025152"/>
              <a:gd name="connsiteX2" fmla="*/ 2107725 w 3976156"/>
              <a:gd name="connsiteY2" fmla="*/ 15404786 h 18025152"/>
              <a:gd name="connsiteX3" fmla="*/ 3574454 w 3976156"/>
              <a:gd name="connsiteY3" fmla="*/ 13702158 h 18025152"/>
              <a:gd name="connsiteX4" fmla="*/ 2178708 w 3976156"/>
              <a:gd name="connsiteY4" fmla="*/ 17473071 h 18025152"/>
              <a:gd name="connsiteX5" fmla="*/ 3976156 w 3976156"/>
              <a:gd name="connsiteY5" fmla="*/ 0 h 18025152"/>
              <a:gd name="connsiteX0" fmla="*/ 0 w 3976156"/>
              <a:gd name="connsiteY0" fmla="*/ 17603885 h 18025152"/>
              <a:gd name="connsiteX1" fmla="*/ 952551 w 3976156"/>
              <a:gd name="connsiteY1" fmla="*/ 16396636 h 18025152"/>
              <a:gd name="connsiteX2" fmla="*/ 3574454 w 3976156"/>
              <a:gd name="connsiteY2" fmla="*/ 13702158 h 18025152"/>
              <a:gd name="connsiteX3" fmla="*/ 2178708 w 3976156"/>
              <a:gd name="connsiteY3" fmla="*/ 17473071 h 18025152"/>
              <a:gd name="connsiteX4" fmla="*/ 3976156 w 3976156"/>
              <a:gd name="connsiteY4" fmla="*/ 0 h 18025152"/>
              <a:gd name="connsiteX0" fmla="*/ 0 w 3976156"/>
              <a:gd name="connsiteY0" fmla="*/ 17603885 h 17603885"/>
              <a:gd name="connsiteX1" fmla="*/ 952551 w 3976156"/>
              <a:gd name="connsiteY1" fmla="*/ 16396636 h 17603885"/>
              <a:gd name="connsiteX2" fmla="*/ 3574454 w 3976156"/>
              <a:gd name="connsiteY2" fmla="*/ 13702158 h 17603885"/>
              <a:gd name="connsiteX3" fmla="*/ 3915569 w 3976156"/>
              <a:gd name="connsiteY3" fmla="*/ 10309112 h 17603885"/>
              <a:gd name="connsiteX4" fmla="*/ 3976156 w 3976156"/>
              <a:gd name="connsiteY4" fmla="*/ 0 h 17603885"/>
              <a:gd name="connsiteX0" fmla="*/ 0 w 3976156"/>
              <a:gd name="connsiteY0" fmla="*/ 17603885 h 17936481"/>
              <a:gd name="connsiteX1" fmla="*/ 952551 w 3976156"/>
              <a:gd name="connsiteY1" fmla="*/ 16396636 h 17936481"/>
              <a:gd name="connsiteX2" fmla="*/ 2443475 w 3976156"/>
              <a:gd name="connsiteY2" fmla="*/ 17895699 h 17936481"/>
              <a:gd name="connsiteX3" fmla="*/ 3915569 w 3976156"/>
              <a:gd name="connsiteY3" fmla="*/ 10309112 h 17936481"/>
              <a:gd name="connsiteX4" fmla="*/ 3976156 w 3976156"/>
              <a:gd name="connsiteY4" fmla="*/ 0 h 17936481"/>
              <a:gd name="connsiteX0" fmla="*/ 0 w 3976156"/>
              <a:gd name="connsiteY0" fmla="*/ 17603885 h 17936481"/>
              <a:gd name="connsiteX1" fmla="*/ 952550 w 3976156"/>
              <a:gd name="connsiteY1" fmla="*/ 17445034 h 17936481"/>
              <a:gd name="connsiteX2" fmla="*/ 2443475 w 3976156"/>
              <a:gd name="connsiteY2" fmla="*/ 17895699 h 17936481"/>
              <a:gd name="connsiteX3" fmla="*/ 3915569 w 3976156"/>
              <a:gd name="connsiteY3" fmla="*/ 10309112 h 17936481"/>
              <a:gd name="connsiteX4" fmla="*/ 3976156 w 3976156"/>
              <a:gd name="connsiteY4" fmla="*/ 0 h 17936481"/>
              <a:gd name="connsiteX0" fmla="*/ 0 w 3976156"/>
              <a:gd name="connsiteY0" fmla="*/ 17603885 h 17603885"/>
              <a:gd name="connsiteX1" fmla="*/ 952550 w 3976156"/>
              <a:gd name="connsiteY1" fmla="*/ 17445034 h 17603885"/>
              <a:gd name="connsiteX2" fmla="*/ 2524260 w 3976156"/>
              <a:gd name="connsiteY2" fmla="*/ 17371517 h 17603885"/>
              <a:gd name="connsiteX3" fmla="*/ 3915569 w 3976156"/>
              <a:gd name="connsiteY3" fmla="*/ 10309112 h 17603885"/>
              <a:gd name="connsiteX4" fmla="*/ 3976156 w 3976156"/>
              <a:gd name="connsiteY4" fmla="*/ 0 h 17603885"/>
              <a:gd name="connsiteX0" fmla="*/ 0 w 3976156"/>
              <a:gd name="connsiteY0" fmla="*/ 17603885 h 17603885"/>
              <a:gd name="connsiteX1" fmla="*/ 952550 w 3976156"/>
              <a:gd name="connsiteY1" fmla="*/ 17445034 h 17603885"/>
              <a:gd name="connsiteX2" fmla="*/ 2524260 w 3976156"/>
              <a:gd name="connsiteY2" fmla="*/ 17371517 h 17603885"/>
              <a:gd name="connsiteX3" fmla="*/ 3713609 w 3976156"/>
              <a:gd name="connsiteY3" fmla="*/ 13104806 h 17603885"/>
              <a:gd name="connsiteX4" fmla="*/ 3976156 w 3976156"/>
              <a:gd name="connsiteY4" fmla="*/ 0 h 17603885"/>
              <a:gd name="connsiteX0" fmla="*/ 0 w 3976156"/>
              <a:gd name="connsiteY0" fmla="*/ 17603885 h 17603885"/>
              <a:gd name="connsiteX1" fmla="*/ 952550 w 3976156"/>
              <a:gd name="connsiteY1" fmla="*/ 17445034 h 17603885"/>
              <a:gd name="connsiteX2" fmla="*/ 2524260 w 3976156"/>
              <a:gd name="connsiteY2" fmla="*/ 17371517 h 17603885"/>
              <a:gd name="connsiteX3" fmla="*/ 3713609 w 3976156"/>
              <a:gd name="connsiteY3" fmla="*/ 13104806 h 17603885"/>
              <a:gd name="connsiteX4" fmla="*/ 3976156 w 3976156"/>
              <a:gd name="connsiteY4" fmla="*/ 0 h 17603885"/>
              <a:gd name="connsiteX0" fmla="*/ 0 w 3854979"/>
              <a:gd name="connsiteY0" fmla="*/ 19001718 h 19001718"/>
              <a:gd name="connsiteX1" fmla="*/ 952550 w 3854979"/>
              <a:gd name="connsiteY1" fmla="*/ 18842867 h 19001718"/>
              <a:gd name="connsiteX2" fmla="*/ 2524260 w 3854979"/>
              <a:gd name="connsiteY2" fmla="*/ 18769350 h 19001718"/>
              <a:gd name="connsiteX3" fmla="*/ 3713609 w 3854979"/>
              <a:gd name="connsiteY3" fmla="*/ 14502639 h 19001718"/>
              <a:gd name="connsiteX4" fmla="*/ 3854979 w 3854979"/>
              <a:gd name="connsiteY4" fmla="*/ 0 h 19001718"/>
              <a:gd name="connsiteX0" fmla="*/ 0 w 3854979"/>
              <a:gd name="connsiteY0" fmla="*/ 19001718 h 19001718"/>
              <a:gd name="connsiteX1" fmla="*/ 952550 w 3854979"/>
              <a:gd name="connsiteY1" fmla="*/ 18842867 h 19001718"/>
              <a:gd name="connsiteX2" fmla="*/ 2524260 w 3854979"/>
              <a:gd name="connsiteY2" fmla="*/ 18769350 h 19001718"/>
              <a:gd name="connsiteX3" fmla="*/ 3713609 w 3854979"/>
              <a:gd name="connsiteY3" fmla="*/ 14502639 h 19001718"/>
              <a:gd name="connsiteX4" fmla="*/ 3854979 w 3854979"/>
              <a:gd name="connsiteY4" fmla="*/ 0 h 19001718"/>
              <a:gd name="connsiteX0" fmla="*/ 0 w 4132767"/>
              <a:gd name="connsiteY0" fmla="*/ 19001718 h 19001718"/>
              <a:gd name="connsiteX1" fmla="*/ 952550 w 4132767"/>
              <a:gd name="connsiteY1" fmla="*/ 18842867 h 19001718"/>
              <a:gd name="connsiteX2" fmla="*/ 2524260 w 4132767"/>
              <a:gd name="connsiteY2" fmla="*/ 18769350 h 19001718"/>
              <a:gd name="connsiteX3" fmla="*/ 4077140 w 4132767"/>
              <a:gd name="connsiteY3" fmla="*/ 13454261 h 19001718"/>
              <a:gd name="connsiteX4" fmla="*/ 3854979 w 4132767"/>
              <a:gd name="connsiteY4" fmla="*/ 0 h 19001718"/>
              <a:gd name="connsiteX0" fmla="*/ 0 w 4203034"/>
              <a:gd name="connsiteY0" fmla="*/ 18652249 h 18652249"/>
              <a:gd name="connsiteX1" fmla="*/ 952550 w 4203034"/>
              <a:gd name="connsiteY1" fmla="*/ 18493398 h 18652249"/>
              <a:gd name="connsiteX2" fmla="*/ 2524260 w 4203034"/>
              <a:gd name="connsiteY2" fmla="*/ 18419881 h 18652249"/>
              <a:gd name="connsiteX3" fmla="*/ 4077140 w 4203034"/>
              <a:gd name="connsiteY3" fmla="*/ 13104792 h 18652249"/>
              <a:gd name="connsiteX4" fmla="*/ 4157920 w 4203034"/>
              <a:gd name="connsiteY4" fmla="*/ 0 h 18652249"/>
              <a:gd name="connsiteX0" fmla="*/ 0 w 4304014"/>
              <a:gd name="connsiteY0" fmla="*/ 18302780 h 18494409"/>
              <a:gd name="connsiteX1" fmla="*/ 1053530 w 4304014"/>
              <a:gd name="connsiteY1" fmla="*/ 18493398 h 18494409"/>
              <a:gd name="connsiteX2" fmla="*/ 2625240 w 4304014"/>
              <a:gd name="connsiteY2" fmla="*/ 18419881 h 18494409"/>
              <a:gd name="connsiteX3" fmla="*/ 4178120 w 4304014"/>
              <a:gd name="connsiteY3" fmla="*/ 13104792 h 18494409"/>
              <a:gd name="connsiteX4" fmla="*/ 4258900 w 4304014"/>
              <a:gd name="connsiteY4" fmla="*/ 0 h 18494409"/>
              <a:gd name="connsiteX0" fmla="*/ 0 w 4304014"/>
              <a:gd name="connsiteY0" fmla="*/ 18302780 h 18494409"/>
              <a:gd name="connsiteX1" fmla="*/ 1235295 w 4304014"/>
              <a:gd name="connsiteY1" fmla="*/ 18493398 h 18494409"/>
              <a:gd name="connsiteX2" fmla="*/ 2625240 w 4304014"/>
              <a:gd name="connsiteY2" fmla="*/ 18419881 h 18494409"/>
              <a:gd name="connsiteX3" fmla="*/ 4178120 w 4304014"/>
              <a:gd name="connsiteY3" fmla="*/ 13104792 h 18494409"/>
              <a:gd name="connsiteX4" fmla="*/ 4258900 w 4304014"/>
              <a:gd name="connsiteY4" fmla="*/ 0 h 18494409"/>
              <a:gd name="connsiteX0" fmla="*/ 0 w 4287465"/>
              <a:gd name="connsiteY0" fmla="*/ 18302780 h 18537069"/>
              <a:gd name="connsiteX1" fmla="*/ 1235295 w 4287465"/>
              <a:gd name="connsiteY1" fmla="*/ 18493398 h 18537069"/>
              <a:gd name="connsiteX2" fmla="*/ 2625240 w 4287465"/>
              <a:gd name="connsiteY2" fmla="*/ 18419881 h 18537069"/>
              <a:gd name="connsiteX3" fmla="*/ 2849660 w 4287465"/>
              <a:gd name="connsiteY3" fmla="*/ 18005765 h 18537069"/>
              <a:gd name="connsiteX4" fmla="*/ 4178120 w 4287465"/>
              <a:gd name="connsiteY4" fmla="*/ 13104792 h 18537069"/>
              <a:gd name="connsiteX5" fmla="*/ 4258900 w 4287465"/>
              <a:gd name="connsiteY5" fmla="*/ 0 h 18537069"/>
              <a:gd name="connsiteX0" fmla="*/ 0 w 4287465"/>
              <a:gd name="connsiteY0" fmla="*/ 18302780 h 18537069"/>
              <a:gd name="connsiteX1" fmla="*/ 1235295 w 4287465"/>
              <a:gd name="connsiteY1" fmla="*/ 18493398 h 18537069"/>
              <a:gd name="connsiteX2" fmla="*/ 2625240 w 4287465"/>
              <a:gd name="connsiteY2" fmla="*/ 18419881 h 18537069"/>
              <a:gd name="connsiteX3" fmla="*/ 2849660 w 4287465"/>
              <a:gd name="connsiteY3" fmla="*/ 18005765 h 18537069"/>
              <a:gd name="connsiteX4" fmla="*/ 4178120 w 4287465"/>
              <a:gd name="connsiteY4" fmla="*/ 13104792 h 18537069"/>
              <a:gd name="connsiteX5" fmla="*/ 4258900 w 4287465"/>
              <a:gd name="connsiteY5" fmla="*/ 0 h 18537069"/>
              <a:gd name="connsiteX0" fmla="*/ 0 w 4304014"/>
              <a:gd name="connsiteY0" fmla="*/ 18302780 h 18493398"/>
              <a:gd name="connsiteX1" fmla="*/ 1235295 w 4304014"/>
              <a:gd name="connsiteY1" fmla="*/ 18493398 h 18493398"/>
              <a:gd name="connsiteX2" fmla="*/ 2625240 w 4304014"/>
              <a:gd name="connsiteY2" fmla="*/ 18419881 h 18493398"/>
              <a:gd name="connsiteX3" fmla="*/ 4178120 w 4304014"/>
              <a:gd name="connsiteY3" fmla="*/ 13104792 h 18493398"/>
              <a:gd name="connsiteX4" fmla="*/ 4258900 w 4304014"/>
              <a:gd name="connsiteY4" fmla="*/ 0 h 18493398"/>
              <a:gd name="connsiteX0" fmla="*/ 0 w 3657741"/>
              <a:gd name="connsiteY0" fmla="*/ 15681827 h 18683511"/>
              <a:gd name="connsiteX1" fmla="*/ 589022 w 3657741"/>
              <a:gd name="connsiteY1" fmla="*/ 18493398 h 18683511"/>
              <a:gd name="connsiteX2" fmla="*/ 1978967 w 3657741"/>
              <a:gd name="connsiteY2" fmla="*/ 18419881 h 18683511"/>
              <a:gd name="connsiteX3" fmla="*/ 3531847 w 3657741"/>
              <a:gd name="connsiteY3" fmla="*/ 13104792 h 18683511"/>
              <a:gd name="connsiteX4" fmla="*/ 3612627 w 3657741"/>
              <a:gd name="connsiteY4" fmla="*/ 0 h 18683511"/>
              <a:gd name="connsiteX0" fmla="*/ 0 w 4122249"/>
              <a:gd name="connsiteY0" fmla="*/ 10789363 h 19045346"/>
              <a:gd name="connsiteX1" fmla="*/ 1053530 w 4122249"/>
              <a:gd name="connsiteY1" fmla="*/ 18493398 h 19045346"/>
              <a:gd name="connsiteX2" fmla="*/ 2443475 w 4122249"/>
              <a:gd name="connsiteY2" fmla="*/ 18419881 h 19045346"/>
              <a:gd name="connsiteX3" fmla="*/ 3996355 w 4122249"/>
              <a:gd name="connsiteY3" fmla="*/ 13104792 h 19045346"/>
              <a:gd name="connsiteX4" fmla="*/ 4077135 w 4122249"/>
              <a:gd name="connsiteY4" fmla="*/ 0 h 19045346"/>
              <a:gd name="connsiteX0" fmla="*/ 247495 w 3117589"/>
              <a:gd name="connsiteY0" fmla="*/ 11313559 h 19006543"/>
              <a:gd name="connsiteX1" fmla="*/ 48870 w 3117589"/>
              <a:gd name="connsiteY1" fmla="*/ 18493398 h 19006543"/>
              <a:gd name="connsiteX2" fmla="*/ 1438815 w 3117589"/>
              <a:gd name="connsiteY2" fmla="*/ 18419881 h 19006543"/>
              <a:gd name="connsiteX3" fmla="*/ 2991695 w 3117589"/>
              <a:gd name="connsiteY3" fmla="*/ 13104792 h 19006543"/>
              <a:gd name="connsiteX4" fmla="*/ 3072475 w 3117589"/>
              <a:gd name="connsiteY4" fmla="*/ 0 h 19006543"/>
              <a:gd name="connsiteX0" fmla="*/ 480255 w 3350349"/>
              <a:gd name="connsiteY0" fmla="*/ 11313559 h 18493543"/>
              <a:gd name="connsiteX1" fmla="*/ 281630 w 3350349"/>
              <a:gd name="connsiteY1" fmla="*/ 18493398 h 18493543"/>
              <a:gd name="connsiteX2" fmla="*/ 1671575 w 3350349"/>
              <a:gd name="connsiteY2" fmla="*/ 18419881 h 18493543"/>
              <a:gd name="connsiteX3" fmla="*/ 3224455 w 3350349"/>
              <a:gd name="connsiteY3" fmla="*/ 13104792 h 18493543"/>
              <a:gd name="connsiteX4" fmla="*/ 3305235 w 3350349"/>
              <a:gd name="connsiteY4" fmla="*/ 0 h 18493543"/>
              <a:gd name="connsiteX0" fmla="*/ 0 w 4808914"/>
              <a:gd name="connsiteY0" fmla="*/ 18652249 h 18652249"/>
              <a:gd name="connsiteX1" fmla="*/ 1740195 w 4808914"/>
              <a:gd name="connsiteY1" fmla="*/ 18493398 h 18652249"/>
              <a:gd name="connsiteX2" fmla="*/ 3130140 w 4808914"/>
              <a:gd name="connsiteY2" fmla="*/ 18419881 h 18652249"/>
              <a:gd name="connsiteX3" fmla="*/ 4683020 w 4808914"/>
              <a:gd name="connsiteY3" fmla="*/ 13104792 h 18652249"/>
              <a:gd name="connsiteX4" fmla="*/ 4763800 w 4808914"/>
              <a:gd name="connsiteY4" fmla="*/ 0 h 18652249"/>
              <a:gd name="connsiteX0" fmla="*/ 0 w 4808914"/>
              <a:gd name="connsiteY0" fmla="*/ 18652249 h 18652249"/>
              <a:gd name="connsiteX1" fmla="*/ 1740195 w 4808914"/>
              <a:gd name="connsiteY1" fmla="*/ 18493398 h 18652249"/>
              <a:gd name="connsiteX2" fmla="*/ 3130140 w 4808914"/>
              <a:gd name="connsiteY2" fmla="*/ 18419881 h 18652249"/>
              <a:gd name="connsiteX3" fmla="*/ 4683020 w 4808914"/>
              <a:gd name="connsiteY3" fmla="*/ 13104792 h 18652249"/>
              <a:gd name="connsiteX4" fmla="*/ 4763800 w 4808914"/>
              <a:gd name="connsiteY4" fmla="*/ 0 h 18652249"/>
              <a:gd name="connsiteX0" fmla="*/ 0 w 4763801"/>
              <a:gd name="connsiteY0" fmla="*/ 18652249 h 18652249"/>
              <a:gd name="connsiteX1" fmla="*/ 1740195 w 4763801"/>
              <a:gd name="connsiteY1" fmla="*/ 18493398 h 18652249"/>
              <a:gd name="connsiteX2" fmla="*/ 3857197 w 4763801"/>
              <a:gd name="connsiteY2" fmla="*/ 17895685 h 18652249"/>
              <a:gd name="connsiteX3" fmla="*/ 4683020 w 4763801"/>
              <a:gd name="connsiteY3" fmla="*/ 13104792 h 18652249"/>
              <a:gd name="connsiteX4" fmla="*/ 4763800 w 4763801"/>
              <a:gd name="connsiteY4" fmla="*/ 0 h 18652249"/>
              <a:gd name="connsiteX0" fmla="*/ 0 w 4763799"/>
              <a:gd name="connsiteY0" fmla="*/ 18652249 h 18652249"/>
              <a:gd name="connsiteX1" fmla="*/ 1740195 w 4763799"/>
              <a:gd name="connsiteY1" fmla="*/ 18493398 h 18652249"/>
              <a:gd name="connsiteX2" fmla="*/ 3857197 w 4763799"/>
              <a:gd name="connsiteY2" fmla="*/ 17895685 h 18652249"/>
              <a:gd name="connsiteX3" fmla="*/ 4683020 w 4763799"/>
              <a:gd name="connsiteY3" fmla="*/ 13104792 h 18652249"/>
              <a:gd name="connsiteX4" fmla="*/ 4763800 w 4763799"/>
              <a:gd name="connsiteY4" fmla="*/ 0 h 18652249"/>
              <a:gd name="connsiteX0" fmla="*/ 0 w 4763801"/>
              <a:gd name="connsiteY0" fmla="*/ 18652249 h 18652249"/>
              <a:gd name="connsiteX1" fmla="*/ 1740195 w 4763801"/>
              <a:gd name="connsiteY1" fmla="*/ 18493398 h 18652249"/>
              <a:gd name="connsiteX2" fmla="*/ 3857197 w 4763801"/>
              <a:gd name="connsiteY2" fmla="*/ 17895685 h 18652249"/>
              <a:gd name="connsiteX3" fmla="*/ 4683020 w 4763801"/>
              <a:gd name="connsiteY3" fmla="*/ 13104792 h 18652249"/>
              <a:gd name="connsiteX4" fmla="*/ 4763800 w 4763801"/>
              <a:gd name="connsiteY4" fmla="*/ 0 h 18652249"/>
              <a:gd name="connsiteX0" fmla="*/ 0 w 4784820"/>
              <a:gd name="connsiteY0" fmla="*/ 18652249 h 18652249"/>
              <a:gd name="connsiteX1" fmla="*/ 1740195 w 4784820"/>
              <a:gd name="connsiteY1" fmla="*/ 18493398 h 18652249"/>
              <a:gd name="connsiteX2" fmla="*/ 3857197 w 4784820"/>
              <a:gd name="connsiteY2" fmla="*/ 17895685 h 18652249"/>
              <a:gd name="connsiteX3" fmla="*/ 4723411 w 4784820"/>
              <a:gd name="connsiteY3" fmla="*/ 9085977 h 18652249"/>
              <a:gd name="connsiteX4" fmla="*/ 4763800 w 4784820"/>
              <a:gd name="connsiteY4" fmla="*/ 0 h 18652249"/>
              <a:gd name="connsiteX0" fmla="*/ 0 w 4763799"/>
              <a:gd name="connsiteY0" fmla="*/ 18652249 h 18652249"/>
              <a:gd name="connsiteX1" fmla="*/ 1740195 w 4763799"/>
              <a:gd name="connsiteY1" fmla="*/ 18493398 h 18652249"/>
              <a:gd name="connsiteX2" fmla="*/ 3857197 w 4763799"/>
              <a:gd name="connsiteY2" fmla="*/ 17895685 h 18652249"/>
              <a:gd name="connsiteX3" fmla="*/ 4723411 w 4763799"/>
              <a:gd name="connsiteY3" fmla="*/ 9085977 h 18652249"/>
              <a:gd name="connsiteX4" fmla="*/ 4763800 w 4763799"/>
              <a:gd name="connsiteY4" fmla="*/ 0 h 18652249"/>
              <a:gd name="connsiteX0" fmla="*/ 0 w 4763801"/>
              <a:gd name="connsiteY0" fmla="*/ 18652249 h 18652249"/>
              <a:gd name="connsiteX1" fmla="*/ 1740195 w 4763801"/>
              <a:gd name="connsiteY1" fmla="*/ 18493398 h 18652249"/>
              <a:gd name="connsiteX2" fmla="*/ 3857197 w 4763801"/>
              <a:gd name="connsiteY2" fmla="*/ 17895685 h 18652249"/>
              <a:gd name="connsiteX3" fmla="*/ 4723411 w 4763801"/>
              <a:gd name="connsiteY3" fmla="*/ 9085977 h 18652249"/>
              <a:gd name="connsiteX4" fmla="*/ 4763800 w 4763801"/>
              <a:gd name="connsiteY4" fmla="*/ 0 h 18652249"/>
              <a:gd name="connsiteX0" fmla="*/ 0 w 4703212"/>
              <a:gd name="connsiteY0" fmla="*/ 17429144 h 18535451"/>
              <a:gd name="connsiteX1" fmla="*/ 1679608 w 4703212"/>
              <a:gd name="connsiteY1" fmla="*/ 18493398 h 18535451"/>
              <a:gd name="connsiteX2" fmla="*/ 3796610 w 4703212"/>
              <a:gd name="connsiteY2" fmla="*/ 17895685 h 18535451"/>
              <a:gd name="connsiteX3" fmla="*/ 4662824 w 4703212"/>
              <a:gd name="connsiteY3" fmla="*/ 9085977 h 18535451"/>
              <a:gd name="connsiteX4" fmla="*/ 4703213 w 4703212"/>
              <a:gd name="connsiteY4" fmla="*/ 0 h 18535451"/>
              <a:gd name="connsiteX0" fmla="*/ 0 w 4400274"/>
              <a:gd name="connsiteY0" fmla="*/ 18477522 h 18501647"/>
              <a:gd name="connsiteX1" fmla="*/ 1376668 w 4400274"/>
              <a:gd name="connsiteY1" fmla="*/ 18493398 h 18501647"/>
              <a:gd name="connsiteX2" fmla="*/ 3493670 w 4400274"/>
              <a:gd name="connsiteY2" fmla="*/ 17895685 h 18501647"/>
              <a:gd name="connsiteX3" fmla="*/ 4359884 w 4400274"/>
              <a:gd name="connsiteY3" fmla="*/ 9085977 h 18501647"/>
              <a:gd name="connsiteX4" fmla="*/ 4400273 w 4400274"/>
              <a:gd name="connsiteY4" fmla="*/ 0 h 1850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0274" h="18501647">
                <a:moveTo>
                  <a:pt x="0" y="18477522"/>
                </a:moveTo>
                <a:cubicBezTo>
                  <a:pt x="78619" y="17786077"/>
                  <a:pt x="794390" y="18590371"/>
                  <a:pt x="1376668" y="18493398"/>
                </a:cubicBezTo>
                <a:cubicBezTo>
                  <a:pt x="1958946" y="18396425"/>
                  <a:pt x="3030356" y="18619109"/>
                  <a:pt x="3493670" y="17895685"/>
                </a:cubicBezTo>
                <a:cubicBezTo>
                  <a:pt x="4105317" y="16298682"/>
                  <a:pt x="4289569" y="14165348"/>
                  <a:pt x="4359884" y="9085977"/>
                </a:cubicBezTo>
                <a:cubicBezTo>
                  <a:pt x="4401222" y="6099824"/>
                  <a:pt x="4326221" y="7571665"/>
                  <a:pt x="4400273" y="0"/>
                </a:cubicBezTo>
              </a:path>
            </a:pathLst>
          </a:cu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99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Two player game</a:t>
            </a:r>
            <a:endParaRPr lang="en-US" sz="3600" dirty="0"/>
          </a:p>
        </p:txBody>
      </p:sp>
      <p:sp>
        <p:nvSpPr>
          <p:cNvPr id="27" name="Content Placeholder 26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06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Comic Sans MS"/>
                <a:cs typeface="Comic Sans MS"/>
              </a:rPr>
              <a:t>X, Y both use open peering</a:t>
            </a:r>
          </a:p>
          <a:p>
            <a:r>
              <a:rPr lang="en-US" sz="3000" dirty="0">
                <a:latin typeface="Comic Sans MS"/>
                <a:cs typeface="Comic Sans MS"/>
              </a:rPr>
              <a:t>Y peers with X’s customer </a:t>
            </a:r>
            <a:r>
              <a:rPr lang="en-US" sz="3000" dirty="0" smtClean="0">
                <a:latin typeface="Comic Sans MS"/>
                <a:cs typeface="Comic Sans MS"/>
              </a:rPr>
              <a:t>a</a:t>
            </a:r>
          </a:p>
          <a:p>
            <a:r>
              <a:rPr lang="en-US" sz="3000" dirty="0" smtClean="0">
                <a:latin typeface="Comic Sans MS"/>
                <a:cs typeface="Comic Sans MS"/>
              </a:rPr>
              <a:t>X peers with Y’s customer b</a:t>
            </a:r>
            <a:endParaRPr lang="en-US" sz="3000" dirty="0">
              <a:latin typeface="Comic Sans MS"/>
              <a:cs typeface="Comic Sans MS"/>
            </a:endParaRPr>
          </a:p>
          <a:p>
            <a:r>
              <a:rPr lang="en-US" sz="3000" dirty="0" smtClean="0">
                <a:latin typeface="Comic Sans MS"/>
                <a:cs typeface="Comic Sans MS"/>
              </a:rPr>
              <a:t>X recovers transit traffic</a:t>
            </a:r>
            <a:endParaRPr lang="en-US" sz="3000" dirty="0">
              <a:latin typeface="Comic Sans MS"/>
              <a:cs typeface="Comic Sans MS"/>
            </a:endParaRPr>
          </a:p>
          <a:p>
            <a:endParaRPr lang="en-US" sz="3000" dirty="0" smtClean="0">
              <a:latin typeface="Comic Sans MS"/>
              <a:cs typeface="Comic Sans MS"/>
            </a:endParaRPr>
          </a:p>
          <a:p>
            <a:endParaRPr lang="en-US" sz="3000" dirty="0" smtClean="0">
              <a:latin typeface="Comic Sans MS"/>
              <a:cs typeface="Comic Sans MS"/>
            </a:endParaRPr>
          </a:p>
          <a:p>
            <a:endParaRPr lang="en-US" sz="3000" dirty="0">
              <a:latin typeface="Comic Sans MS"/>
              <a:cs typeface="Comic Sans M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81AB-2334-9C4F-8B9B-5AF57B7A0AF0}" type="datetime1">
              <a:rPr lang="en-US" smtClean="0"/>
              <a:t>6/10/12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E5EF3E05-5580-4211-A7DE-57C3EC3BF6A5}" type="slidenum">
              <a:rPr lang="en-US" smtClean="0"/>
              <a:t>18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3276600"/>
            <a:ext cx="914400" cy="91440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0000FF"/>
                </a:solidFill>
              </a:rPr>
              <a:t>X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0" y="2057400"/>
            <a:ext cx="2590800" cy="914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96200" y="3276600"/>
            <a:ext cx="914400" cy="91440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00FF"/>
                </a:solidFill>
              </a:rPr>
              <a:t>Y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648200" y="4876800"/>
            <a:ext cx="762000" cy="76200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00FF"/>
                </a:solidFill>
              </a:rPr>
              <a:t>a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72400" y="4876800"/>
            <a:ext cx="762000" cy="76200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00FF"/>
                </a:solidFill>
              </a:rPr>
              <a:t>b</a:t>
            </a:r>
            <a:endParaRPr lang="en-US" sz="3000" dirty="0">
              <a:solidFill>
                <a:srgbClr val="0000FF"/>
              </a:solidFill>
            </a:endParaRPr>
          </a:p>
        </p:txBody>
      </p:sp>
      <p:cxnSp>
        <p:nvCxnSpPr>
          <p:cNvPr id="19" name="Straight Arrow Connector 18"/>
          <p:cNvCxnSpPr>
            <a:stCxn id="7" idx="0"/>
          </p:cNvCxnSpPr>
          <p:nvPr/>
        </p:nvCxnSpPr>
        <p:spPr>
          <a:xfrm flipV="1">
            <a:off x="5029200" y="2895600"/>
            <a:ext cx="990600" cy="381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7239000" y="2895600"/>
            <a:ext cx="914400" cy="381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7" idx="4"/>
          </p:cNvCxnSpPr>
          <p:nvPr/>
        </p:nvCxnSpPr>
        <p:spPr>
          <a:xfrm flipV="1">
            <a:off x="5029200" y="4191000"/>
            <a:ext cx="0" cy="685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0"/>
            <a:endCxn id="13" idx="4"/>
          </p:cNvCxnSpPr>
          <p:nvPr/>
        </p:nvCxnSpPr>
        <p:spPr>
          <a:xfrm flipV="1">
            <a:off x="8153400" y="4191000"/>
            <a:ext cx="0" cy="685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13" idx="2"/>
          </p:cNvCxnSpPr>
          <p:nvPr/>
        </p:nvCxnSpPr>
        <p:spPr>
          <a:xfrm>
            <a:off x="5486400" y="3733800"/>
            <a:ext cx="2209800" cy="0"/>
          </a:xfrm>
          <a:prstGeom prst="straightConnector1">
            <a:avLst/>
          </a:prstGeom>
          <a:ln w="28575" cmpd="sng">
            <a:solidFill>
              <a:srgbClr val="0000FF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5"/>
            <a:endCxn id="17" idx="2"/>
          </p:cNvCxnSpPr>
          <p:nvPr/>
        </p:nvCxnSpPr>
        <p:spPr>
          <a:xfrm>
            <a:off x="5352489" y="4057089"/>
            <a:ext cx="2419911" cy="1200711"/>
          </a:xfrm>
          <a:prstGeom prst="straightConnector1">
            <a:avLst/>
          </a:prstGeom>
          <a:ln w="28575" cmpd="sng">
            <a:solidFill>
              <a:srgbClr val="0000FF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6" idx="6"/>
            <a:endCxn id="13" idx="3"/>
          </p:cNvCxnSpPr>
          <p:nvPr/>
        </p:nvCxnSpPr>
        <p:spPr>
          <a:xfrm flipV="1">
            <a:off x="5410200" y="4057089"/>
            <a:ext cx="2419911" cy="1200711"/>
          </a:xfrm>
          <a:prstGeom prst="straightConnector1">
            <a:avLst/>
          </a:prstGeom>
          <a:ln w="28575" cmpd="sng">
            <a:solidFill>
              <a:srgbClr val="0000FF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reeform 46"/>
          <p:cNvSpPr/>
          <p:nvPr/>
        </p:nvSpPr>
        <p:spPr>
          <a:xfrm>
            <a:off x="5066411" y="4190914"/>
            <a:ext cx="2809997" cy="1167522"/>
          </a:xfrm>
          <a:custGeom>
            <a:avLst/>
            <a:gdLst>
              <a:gd name="connsiteX0" fmla="*/ 0 w 2189238"/>
              <a:gd name="connsiteY0" fmla="*/ 2094223 h 2094223"/>
              <a:gd name="connsiteX1" fmla="*/ 362857 w 2189238"/>
              <a:gd name="connsiteY1" fmla="*/ 364604 h 2094223"/>
              <a:gd name="connsiteX2" fmla="*/ 1233715 w 2189238"/>
              <a:gd name="connsiteY2" fmla="*/ 13842 h 2094223"/>
              <a:gd name="connsiteX3" fmla="*/ 1971524 w 2189238"/>
              <a:gd name="connsiteY3" fmla="*/ 630699 h 2094223"/>
              <a:gd name="connsiteX4" fmla="*/ 2189238 w 2189238"/>
              <a:gd name="connsiteY4" fmla="*/ 2082127 h 2094223"/>
              <a:gd name="connsiteX5" fmla="*/ 2189238 w 2189238"/>
              <a:gd name="connsiteY5" fmla="*/ 2082127 h 2094223"/>
              <a:gd name="connsiteX0" fmla="*/ 0 w 2410373"/>
              <a:gd name="connsiteY0" fmla="*/ 1571638 h 2076634"/>
              <a:gd name="connsiteX1" fmla="*/ 583992 w 2410373"/>
              <a:gd name="connsiteY1" fmla="*/ 359110 h 2076634"/>
              <a:gd name="connsiteX2" fmla="*/ 1454850 w 2410373"/>
              <a:gd name="connsiteY2" fmla="*/ 8348 h 2076634"/>
              <a:gd name="connsiteX3" fmla="*/ 2192659 w 2410373"/>
              <a:gd name="connsiteY3" fmla="*/ 625205 h 2076634"/>
              <a:gd name="connsiteX4" fmla="*/ 2410373 w 2410373"/>
              <a:gd name="connsiteY4" fmla="*/ 2076633 h 2076634"/>
              <a:gd name="connsiteX5" fmla="*/ 2410373 w 2410373"/>
              <a:gd name="connsiteY5" fmla="*/ 2076633 h 2076634"/>
              <a:gd name="connsiteX0" fmla="*/ 3985 w 2414358"/>
              <a:gd name="connsiteY0" fmla="*/ 1599272 h 2104267"/>
              <a:gd name="connsiteX1" fmla="*/ 124646 w 2414358"/>
              <a:gd name="connsiteY1" fmla="*/ 239003 h 2104267"/>
              <a:gd name="connsiteX2" fmla="*/ 1458835 w 2414358"/>
              <a:gd name="connsiteY2" fmla="*/ 35982 h 2104267"/>
              <a:gd name="connsiteX3" fmla="*/ 2196644 w 2414358"/>
              <a:gd name="connsiteY3" fmla="*/ 652839 h 2104267"/>
              <a:gd name="connsiteX4" fmla="*/ 2414358 w 2414358"/>
              <a:gd name="connsiteY4" fmla="*/ 2104267 h 2104267"/>
              <a:gd name="connsiteX5" fmla="*/ 2414358 w 2414358"/>
              <a:gd name="connsiteY5" fmla="*/ 2104267 h 2104267"/>
              <a:gd name="connsiteX0" fmla="*/ 0 w 2410438"/>
              <a:gd name="connsiteY0" fmla="*/ 1367231 h 1872226"/>
              <a:gd name="connsiteX1" fmla="*/ 120661 w 2410438"/>
              <a:gd name="connsiteY1" fmla="*/ 6962 h 1872226"/>
              <a:gd name="connsiteX2" fmla="*/ 1044170 w 2410438"/>
              <a:gd name="connsiteY2" fmla="*/ 819658 h 1872226"/>
              <a:gd name="connsiteX3" fmla="*/ 2192659 w 2410438"/>
              <a:gd name="connsiteY3" fmla="*/ 420798 h 1872226"/>
              <a:gd name="connsiteX4" fmla="*/ 2410373 w 2410438"/>
              <a:gd name="connsiteY4" fmla="*/ 1872226 h 1872226"/>
              <a:gd name="connsiteX5" fmla="*/ 2410373 w 2410438"/>
              <a:gd name="connsiteY5" fmla="*/ 1872226 h 1872226"/>
              <a:gd name="connsiteX0" fmla="*/ 0 w 2410373"/>
              <a:gd name="connsiteY0" fmla="*/ 1369201 h 1874196"/>
              <a:gd name="connsiteX1" fmla="*/ 120661 w 2410373"/>
              <a:gd name="connsiteY1" fmla="*/ 8932 h 1874196"/>
              <a:gd name="connsiteX2" fmla="*/ 1044170 w 2410373"/>
              <a:gd name="connsiteY2" fmla="*/ 821628 h 1874196"/>
              <a:gd name="connsiteX3" fmla="*/ 1908342 w 2410373"/>
              <a:gd name="connsiteY3" fmla="*/ 1641630 h 1874196"/>
              <a:gd name="connsiteX4" fmla="*/ 2410373 w 2410373"/>
              <a:gd name="connsiteY4" fmla="*/ 1874196 h 1874196"/>
              <a:gd name="connsiteX5" fmla="*/ 2410373 w 2410373"/>
              <a:gd name="connsiteY5" fmla="*/ 1874196 h 1874196"/>
              <a:gd name="connsiteX0" fmla="*/ 0 w 2410373"/>
              <a:gd name="connsiteY0" fmla="*/ 1368836 h 1873831"/>
              <a:gd name="connsiteX1" fmla="*/ 120661 w 2410373"/>
              <a:gd name="connsiteY1" fmla="*/ 8567 h 1873831"/>
              <a:gd name="connsiteX2" fmla="*/ 1044170 w 2410373"/>
              <a:gd name="connsiteY2" fmla="*/ 821263 h 1873831"/>
              <a:gd name="connsiteX3" fmla="*/ 1855690 w 2410373"/>
              <a:gd name="connsiteY3" fmla="*/ 1456589 h 1873831"/>
              <a:gd name="connsiteX4" fmla="*/ 2410373 w 2410373"/>
              <a:gd name="connsiteY4" fmla="*/ 1873831 h 1873831"/>
              <a:gd name="connsiteX5" fmla="*/ 2410373 w 2410373"/>
              <a:gd name="connsiteY5" fmla="*/ 1873831 h 1873831"/>
              <a:gd name="connsiteX0" fmla="*/ 2097 w 2412470"/>
              <a:gd name="connsiteY0" fmla="*/ 1277503 h 1782498"/>
              <a:gd name="connsiteX1" fmla="*/ 80637 w 2412470"/>
              <a:gd name="connsiteY1" fmla="*/ 9573 h 1782498"/>
              <a:gd name="connsiteX2" fmla="*/ 1046267 w 2412470"/>
              <a:gd name="connsiteY2" fmla="*/ 729930 h 1782498"/>
              <a:gd name="connsiteX3" fmla="*/ 1857787 w 2412470"/>
              <a:gd name="connsiteY3" fmla="*/ 1365256 h 1782498"/>
              <a:gd name="connsiteX4" fmla="*/ 2412470 w 2412470"/>
              <a:gd name="connsiteY4" fmla="*/ 1782498 h 1782498"/>
              <a:gd name="connsiteX5" fmla="*/ 2412470 w 2412470"/>
              <a:gd name="connsiteY5" fmla="*/ 1782498 h 1782498"/>
              <a:gd name="connsiteX0" fmla="*/ 0 w 2915824"/>
              <a:gd name="connsiteY0" fmla="*/ 1239458 h 1781388"/>
              <a:gd name="connsiteX1" fmla="*/ 583991 w 2915824"/>
              <a:gd name="connsiteY1" fmla="*/ 8463 h 1781388"/>
              <a:gd name="connsiteX2" fmla="*/ 1549621 w 2915824"/>
              <a:gd name="connsiteY2" fmla="*/ 728820 h 1781388"/>
              <a:gd name="connsiteX3" fmla="*/ 2361141 w 2915824"/>
              <a:gd name="connsiteY3" fmla="*/ 1364146 h 1781388"/>
              <a:gd name="connsiteX4" fmla="*/ 2915824 w 2915824"/>
              <a:gd name="connsiteY4" fmla="*/ 1781388 h 1781388"/>
              <a:gd name="connsiteX5" fmla="*/ 2915824 w 2915824"/>
              <a:gd name="connsiteY5" fmla="*/ 1781388 h 1781388"/>
              <a:gd name="connsiteX0" fmla="*/ 2098 w 2412471"/>
              <a:gd name="connsiteY0" fmla="*/ 1277500 h 1782496"/>
              <a:gd name="connsiteX1" fmla="*/ 80638 w 2412471"/>
              <a:gd name="connsiteY1" fmla="*/ 9571 h 1782496"/>
              <a:gd name="connsiteX2" fmla="*/ 1046268 w 2412471"/>
              <a:gd name="connsiteY2" fmla="*/ 729928 h 1782496"/>
              <a:gd name="connsiteX3" fmla="*/ 1857788 w 2412471"/>
              <a:gd name="connsiteY3" fmla="*/ 1365254 h 1782496"/>
              <a:gd name="connsiteX4" fmla="*/ 2412471 w 2412471"/>
              <a:gd name="connsiteY4" fmla="*/ 1782496 h 1782496"/>
              <a:gd name="connsiteX5" fmla="*/ 2412471 w 2412471"/>
              <a:gd name="connsiteY5" fmla="*/ 1782496 h 1782496"/>
              <a:gd name="connsiteX0" fmla="*/ 36041 w 2446414"/>
              <a:gd name="connsiteY0" fmla="*/ 1277502 h 1782498"/>
              <a:gd name="connsiteX1" fmla="*/ 114581 w 2446414"/>
              <a:gd name="connsiteY1" fmla="*/ 9573 h 1782498"/>
              <a:gd name="connsiteX2" fmla="*/ 1080211 w 2446414"/>
              <a:gd name="connsiteY2" fmla="*/ 729930 h 1782498"/>
              <a:gd name="connsiteX3" fmla="*/ 1891731 w 2446414"/>
              <a:gd name="connsiteY3" fmla="*/ 1365256 h 1782498"/>
              <a:gd name="connsiteX4" fmla="*/ 2446414 w 2446414"/>
              <a:gd name="connsiteY4" fmla="*/ 1782498 h 1782498"/>
              <a:gd name="connsiteX5" fmla="*/ 2446414 w 2446414"/>
              <a:gd name="connsiteY5" fmla="*/ 1782498 h 1782498"/>
              <a:gd name="connsiteX0" fmla="*/ 36041 w 2446414"/>
              <a:gd name="connsiteY0" fmla="*/ 1277633 h 1782629"/>
              <a:gd name="connsiteX1" fmla="*/ 114581 w 2446414"/>
              <a:gd name="connsiteY1" fmla="*/ 9704 h 1782629"/>
              <a:gd name="connsiteX2" fmla="*/ 1080211 w 2446414"/>
              <a:gd name="connsiteY2" fmla="*/ 730061 h 1782629"/>
              <a:gd name="connsiteX3" fmla="*/ 1870671 w 2446414"/>
              <a:gd name="connsiteY3" fmla="*/ 1420790 h 1782629"/>
              <a:gd name="connsiteX4" fmla="*/ 2446414 w 2446414"/>
              <a:gd name="connsiteY4" fmla="*/ 1782629 h 1782629"/>
              <a:gd name="connsiteX5" fmla="*/ 2446414 w 2446414"/>
              <a:gd name="connsiteY5" fmla="*/ 1782629 h 178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414" h="1782629">
                <a:moveTo>
                  <a:pt x="36041" y="1277633"/>
                </a:moveTo>
                <a:cubicBezTo>
                  <a:pt x="9358" y="586188"/>
                  <a:pt x="-59447" y="100966"/>
                  <a:pt x="114581" y="9704"/>
                </a:cubicBezTo>
                <a:cubicBezTo>
                  <a:pt x="288609" y="-81558"/>
                  <a:pt x="787529" y="494880"/>
                  <a:pt x="1080211" y="730061"/>
                </a:cubicBezTo>
                <a:cubicBezTo>
                  <a:pt x="1372893" y="965242"/>
                  <a:pt x="1642971" y="1245362"/>
                  <a:pt x="1870671" y="1420790"/>
                </a:cubicBezTo>
                <a:cubicBezTo>
                  <a:pt x="2098371" y="1596218"/>
                  <a:pt x="2350457" y="1722323"/>
                  <a:pt x="2446414" y="1782629"/>
                </a:cubicBezTo>
                <a:lnTo>
                  <a:pt x="2446414" y="1782629"/>
                </a:lnTo>
              </a:path>
            </a:pathLst>
          </a:cu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5506961" y="4168148"/>
            <a:ext cx="2541674" cy="1193670"/>
          </a:xfrm>
          <a:custGeom>
            <a:avLst/>
            <a:gdLst>
              <a:gd name="connsiteX0" fmla="*/ 0 w 2189238"/>
              <a:gd name="connsiteY0" fmla="*/ 2094223 h 2094223"/>
              <a:gd name="connsiteX1" fmla="*/ 362857 w 2189238"/>
              <a:gd name="connsiteY1" fmla="*/ 364604 h 2094223"/>
              <a:gd name="connsiteX2" fmla="*/ 1233715 w 2189238"/>
              <a:gd name="connsiteY2" fmla="*/ 13842 h 2094223"/>
              <a:gd name="connsiteX3" fmla="*/ 1971524 w 2189238"/>
              <a:gd name="connsiteY3" fmla="*/ 630699 h 2094223"/>
              <a:gd name="connsiteX4" fmla="*/ 2189238 w 2189238"/>
              <a:gd name="connsiteY4" fmla="*/ 2082127 h 2094223"/>
              <a:gd name="connsiteX5" fmla="*/ 2189238 w 2189238"/>
              <a:gd name="connsiteY5" fmla="*/ 2082127 h 2094223"/>
              <a:gd name="connsiteX0" fmla="*/ 0 w 2320058"/>
              <a:gd name="connsiteY0" fmla="*/ 1918434 h 1918434"/>
              <a:gd name="connsiteX1" fmla="*/ 362857 w 2320058"/>
              <a:gd name="connsiteY1" fmla="*/ 188815 h 1918434"/>
              <a:gd name="connsiteX2" fmla="*/ 2244618 w 2320058"/>
              <a:gd name="connsiteY2" fmla="*/ 75494 h 1918434"/>
              <a:gd name="connsiteX3" fmla="*/ 1971524 w 2320058"/>
              <a:gd name="connsiteY3" fmla="*/ 454910 h 1918434"/>
              <a:gd name="connsiteX4" fmla="*/ 2189238 w 2320058"/>
              <a:gd name="connsiteY4" fmla="*/ 1906338 h 1918434"/>
              <a:gd name="connsiteX5" fmla="*/ 2189238 w 2320058"/>
              <a:gd name="connsiteY5" fmla="*/ 1906338 h 1918434"/>
              <a:gd name="connsiteX0" fmla="*/ 0 w 2283410"/>
              <a:gd name="connsiteY0" fmla="*/ 1857763 h 1857763"/>
              <a:gd name="connsiteX1" fmla="*/ 963081 w 2283410"/>
              <a:gd name="connsiteY1" fmla="*/ 769232 h 1857763"/>
              <a:gd name="connsiteX2" fmla="*/ 2244618 w 2283410"/>
              <a:gd name="connsiteY2" fmla="*/ 14823 h 1857763"/>
              <a:gd name="connsiteX3" fmla="*/ 1971524 w 2283410"/>
              <a:gd name="connsiteY3" fmla="*/ 394239 h 1857763"/>
              <a:gd name="connsiteX4" fmla="*/ 2189238 w 2283410"/>
              <a:gd name="connsiteY4" fmla="*/ 1845667 h 1857763"/>
              <a:gd name="connsiteX5" fmla="*/ 2189238 w 2283410"/>
              <a:gd name="connsiteY5" fmla="*/ 1845667 h 1857763"/>
              <a:gd name="connsiteX0" fmla="*/ 0 w 2282745"/>
              <a:gd name="connsiteY0" fmla="*/ 1852241 h 1852241"/>
              <a:gd name="connsiteX1" fmla="*/ 963081 w 2282745"/>
              <a:gd name="connsiteY1" fmla="*/ 763710 h 1852241"/>
              <a:gd name="connsiteX2" fmla="*/ 2244618 w 2282745"/>
              <a:gd name="connsiteY2" fmla="*/ 9301 h 1852241"/>
              <a:gd name="connsiteX3" fmla="*/ 1971524 w 2282745"/>
              <a:gd name="connsiteY3" fmla="*/ 388717 h 1852241"/>
              <a:gd name="connsiteX4" fmla="*/ 2250315 w 2282745"/>
              <a:gd name="connsiteY4" fmla="*/ 1061566 h 1852241"/>
              <a:gd name="connsiteX5" fmla="*/ 2189238 w 2282745"/>
              <a:gd name="connsiteY5" fmla="*/ 1840145 h 1852241"/>
              <a:gd name="connsiteX6" fmla="*/ 2189238 w 2282745"/>
              <a:gd name="connsiteY6" fmla="*/ 1840145 h 1852241"/>
              <a:gd name="connsiteX0" fmla="*/ 0 w 2343609"/>
              <a:gd name="connsiteY0" fmla="*/ 1846395 h 1846395"/>
              <a:gd name="connsiteX1" fmla="*/ 963081 w 2343609"/>
              <a:gd name="connsiteY1" fmla="*/ 757864 h 1846395"/>
              <a:gd name="connsiteX2" fmla="*/ 2244618 w 2343609"/>
              <a:gd name="connsiteY2" fmla="*/ 3455 h 1846395"/>
              <a:gd name="connsiteX3" fmla="*/ 2250315 w 2343609"/>
              <a:gd name="connsiteY3" fmla="*/ 1055720 h 1846395"/>
              <a:gd name="connsiteX4" fmla="*/ 2189238 w 2343609"/>
              <a:gd name="connsiteY4" fmla="*/ 1834299 h 1846395"/>
              <a:gd name="connsiteX5" fmla="*/ 2189238 w 2343609"/>
              <a:gd name="connsiteY5" fmla="*/ 1834299 h 1846395"/>
              <a:gd name="connsiteX0" fmla="*/ 0 w 2379349"/>
              <a:gd name="connsiteY0" fmla="*/ 1844630 h 1844630"/>
              <a:gd name="connsiteX1" fmla="*/ 963081 w 2379349"/>
              <a:gd name="connsiteY1" fmla="*/ 756099 h 1844630"/>
              <a:gd name="connsiteX2" fmla="*/ 2244618 w 2379349"/>
              <a:gd name="connsiteY2" fmla="*/ 1690 h 1844630"/>
              <a:gd name="connsiteX3" fmla="*/ 2334557 w 2379349"/>
              <a:gd name="connsiteY3" fmla="*/ 958979 h 1844630"/>
              <a:gd name="connsiteX4" fmla="*/ 2189238 w 2379349"/>
              <a:gd name="connsiteY4" fmla="*/ 1832534 h 1844630"/>
              <a:gd name="connsiteX5" fmla="*/ 2189238 w 2379349"/>
              <a:gd name="connsiteY5" fmla="*/ 1832534 h 1844630"/>
              <a:gd name="connsiteX0" fmla="*/ 0 w 2339962"/>
              <a:gd name="connsiteY0" fmla="*/ 2081598 h 2081598"/>
              <a:gd name="connsiteX1" fmla="*/ 963081 w 2339962"/>
              <a:gd name="connsiteY1" fmla="*/ 993067 h 2081598"/>
              <a:gd name="connsiteX2" fmla="*/ 2118255 w 2339962"/>
              <a:gd name="connsiteY2" fmla="*/ 1217 h 2081598"/>
              <a:gd name="connsiteX3" fmla="*/ 2334557 w 2339962"/>
              <a:gd name="connsiteY3" fmla="*/ 1195947 h 2081598"/>
              <a:gd name="connsiteX4" fmla="*/ 2189238 w 2339962"/>
              <a:gd name="connsiteY4" fmla="*/ 2069502 h 2081598"/>
              <a:gd name="connsiteX5" fmla="*/ 2189238 w 2339962"/>
              <a:gd name="connsiteY5" fmla="*/ 2069502 h 2081598"/>
              <a:gd name="connsiteX0" fmla="*/ 0 w 2297841"/>
              <a:gd name="connsiteY0" fmla="*/ 2247854 h 2247854"/>
              <a:gd name="connsiteX1" fmla="*/ 920960 w 2297841"/>
              <a:gd name="connsiteY1" fmla="*/ 993116 h 2247854"/>
              <a:gd name="connsiteX2" fmla="*/ 2076134 w 2297841"/>
              <a:gd name="connsiteY2" fmla="*/ 1266 h 2247854"/>
              <a:gd name="connsiteX3" fmla="*/ 2292436 w 2297841"/>
              <a:gd name="connsiteY3" fmla="*/ 1195996 h 2247854"/>
              <a:gd name="connsiteX4" fmla="*/ 2147117 w 2297841"/>
              <a:gd name="connsiteY4" fmla="*/ 2069551 h 2247854"/>
              <a:gd name="connsiteX5" fmla="*/ 2147117 w 2297841"/>
              <a:gd name="connsiteY5" fmla="*/ 2069551 h 2247854"/>
              <a:gd name="connsiteX0" fmla="*/ 0 w 2329432"/>
              <a:gd name="connsiteY0" fmla="*/ 2200351 h 2200351"/>
              <a:gd name="connsiteX1" fmla="*/ 952551 w 2329432"/>
              <a:gd name="connsiteY1" fmla="*/ 993102 h 2200351"/>
              <a:gd name="connsiteX2" fmla="*/ 2107725 w 2329432"/>
              <a:gd name="connsiteY2" fmla="*/ 1252 h 2200351"/>
              <a:gd name="connsiteX3" fmla="*/ 2324027 w 2329432"/>
              <a:gd name="connsiteY3" fmla="*/ 1195982 h 2200351"/>
              <a:gd name="connsiteX4" fmla="*/ 2178708 w 2329432"/>
              <a:gd name="connsiteY4" fmla="*/ 2069537 h 2200351"/>
              <a:gd name="connsiteX5" fmla="*/ 2178708 w 2329432"/>
              <a:gd name="connsiteY5" fmla="*/ 2069537 h 2200351"/>
              <a:gd name="connsiteX0" fmla="*/ 0 w 2290232"/>
              <a:gd name="connsiteY0" fmla="*/ 2201607 h 2201607"/>
              <a:gd name="connsiteX1" fmla="*/ 952551 w 2290232"/>
              <a:gd name="connsiteY1" fmla="*/ 994358 h 2201607"/>
              <a:gd name="connsiteX2" fmla="*/ 2107725 w 2290232"/>
              <a:gd name="connsiteY2" fmla="*/ 2508 h 2201607"/>
              <a:gd name="connsiteX3" fmla="*/ 2281906 w 2290232"/>
              <a:gd name="connsiteY3" fmla="*/ 746101 h 2201607"/>
              <a:gd name="connsiteX4" fmla="*/ 2178708 w 2290232"/>
              <a:gd name="connsiteY4" fmla="*/ 2070793 h 2201607"/>
              <a:gd name="connsiteX5" fmla="*/ 2178708 w 2290232"/>
              <a:gd name="connsiteY5" fmla="*/ 2070793 h 2201607"/>
              <a:gd name="connsiteX0" fmla="*/ 0 w 2290232"/>
              <a:gd name="connsiteY0" fmla="*/ 2201607 h 2201607"/>
              <a:gd name="connsiteX1" fmla="*/ 952551 w 2290232"/>
              <a:gd name="connsiteY1" fmla="*/ 994358 h 2201607"/>
              <a:gd name="connsiteX2" fmla="*/ 2107725 w 2290232"/>
              <a:gd name="connsiteY2" fmla="*/ 2508 h 2201607"/>
              <a:gd name="connsiteX3" fmla="*/ 2281906 w 2290232"/>
              <a:gd name="connsiteY3" fmla="*/ 746101 h 2201607"/>
              <a:gd name="connsiteX4" fmla="*/ 2178708 w 2290232"/>
              <a:gd name="connsiteY4" fmla="*/ 2070793 h 2201607"/>
              <a:gd name="connsiteX5" fmla="*/ 2178708 w 2290232"/>
              <a:gd name="connsiteY5" fmla="*/ 2070793 h 2201607"/>
              <a:gd name="connsiteX0" fmla="*/ 0 w 2290232"/>
              <a:gd name="connsiteY0" fmla="*/ 2201607 h 2201607"/>
              <a:gd name="connsiteX1" fmla="*/ 952551 w 2290232"/>
              <a:gd name="connsiteY1" fmla="*/ 994358 h 2201607"/>
              <a:gd name="connsiteX2" fmla="*/ 2107725 w 2290232"/>
              <a:gd name="connsiteY2" fmla="*/ 2508 h 2201607"/>
              <a:gd name="connsiteX3" fmla="*/ 2281906 w 2290232"/>
              <a:gd name="connsiteY3" fmla="*/ 746101 h 2201607"/>
              <a:gd name="connsiteX4" fmla="*/ 2178708 w 2290232"/>
              <a:gd name="connsiteY4" fmla="*/ 2070793 h 2201607"/>
              <a:gd name="connsiteX5" fmla="*/ 2178708 w 2290232"/>
              <a:gd name="connsiteY5" fmla="*/ 2070793 h 2201607"/>
              <a:gd name="connsiteX0" fmla="*/ 0 w 2286522"/>
              <a:gd name="connsiteY0" fmla="*/ 2438253 h 2438253"/>
              <a:gd name="connsiteX1" fmla="*/ 952551 w 2286522"/>
              <a:gd name="connsiteY1" fmla="*/ 1231004 h 2438253"/>
              <a:gd name="connsiteX2" fmla="*/ 2086664 w 2286522"/>
              <a:gd name="connsiteY2" fmla="*/ 1715 h 2438253"/>
              <a:gd name="connsiteX3" fmla="*/ 2281906 w 2286522"/>
              <a:gd name="connsiteY3" fmla="*/ 982747 h 2438253"/>
              <a:gd name="connsiteX4" fmla="*/ 2178708 w 2286522"/>
              <a:gd name="connsiteY4" fmla="*/ 2307439 h 2438253"/>
              <a:gd name="connsiteX5" fmla="*/ 2178708 w 2286522"/>
              <a:gd name="connsiteY5" fmla="*/ 2307439 h 2438253"/>
              <a:gd name="connsiteX0" fmla="*/ 0 w 2139098"/>
              <a:gd name="connsiteY0" fmla="*/ 2746927 h 2746927"/>
              <a:gd name="connsiteX1" fmla="*/ 805127 w 2139098"/>
              <a:gd name="connsiteY1" fmla="*/ 1231006 h 2746927"/>
              <a:gd name="connsiteX2" fmla="*/ 1939240 w 2139098"/>
              <a:gd name="connsiteY2" fmla="*/ 1717 h 2746927"/>
              <a:gd name="connsiteX3" fmla="*/ 2134482 w 2139098"/>
              <a:gd name="connsiteY3" fmla="*/ 982749 h 2746927"/>
              <a:gd name="connsiteX4" fmla="*/ 2031284 w 2139098"/>
              <a:gd name="connsiteY4" fmla="*/ 2307441 h 2746927"/>
              <a:gd name="connsiteX5" fmla="*/ 2031284 w 2139098"/>
              <a:gd name="connsiteY5" fmla="*/ 2307441 h 2746927"/>
              <a:gd name="connsiteX0" fmla="*/ 0 w 2149628"/>
              <a:gd name="connsiteY0" fmla="*/ 2604464 h 2604464"/>
              <a:gd name="connsiteX1" fmla="*/ 815657 w 2149628"/>
              <a:gd name="connsiteY1" fmla="*/ 1231006 h 2604464"/>
              <a:gd name="connsiteX2" fmla="*/ 1949770 w 2149628"/>
              <a:gd name="connsiteY2" fmla="*/ 1717 h 2604464"/>
              <a:gd name="connsiteX3" fmla="*/ 2145012 w 2149628"/>
              <a:gd name="connsiteY3" fmla="*/ 982749 h 2604464"/>
              <a:gd name="connsiteX4" fmla="*/ 2041814 w 2149628"/>
              <a:gd name="connsiteY4" fmla="*/ 2307441 h 2604464"/>
              <a:gd name="connsiteX5" fmla="*/ 2041814 w 2149628"/>
              <a:gd name="connsiteY5" fmla="*/ 2307441 h 2604464"/>
              <a:gd name="connsiteX0" fmla="*/ 0 w 2191749"/>
              <a:gd name="connsiteY0" fmla="*/ 2414512 h 2414512"/>
              <a:gd name="connsiteX1" fmla="*/ 857778 w 2191749"/>
              <a:gd name="connsiteY1" fmla="*/ 1231006 h 2414512"/>
              <a:gd name="connsiteX2" fmla="*/ 1991891 w 2191749"/>
              <a:gd name="connsiteY2" fmla="*/ 1717 h 2414512"/>
              <a:gd name="connsiteX3" fmla="*/ 2187133 w 2191749"/>
              <a:gd name="connsiteY3" fmla="*/ 982749 h 2414512"/>
              <a:gd name="connsiteX4" fmla="*/ 2083935 w 2191749"/>
              <a:gd name="connsiteY4" fmla="*/ 2307441 h 2414512"/>
              <a:gd name="connsiteX5" fmla="*/ 2083935 w 2191749"/>
              <a:gd name="connsiteY5" fmla="*/ 2307441 h 2414512"/>
              <a:gd name="connsiteX0" fmla="*/ 0 w 2191749"/>
              <a:gd name="connsiteY0" fmla="*/ 2414512 h 2414512"/>
              <a:gd name="connsiteX1" fmla="*/ 857778 w 2191749"/>
              <a:gd name="connsiteY1" fmla="*/ 1231006 h 2414512"/>
              <a:gd name="connsiteX2" fmla="*/ 1991891 w 2191749"/>
              <a:gd name="connsiteY2" fmla="*/ 1717 h 2414512"/>
              <a:gd name="connsiteX3" fmla="*/ 2187133 w 2191749"/>
              <a:gd name="connsiteY3" fmla="*/ 982749 h 2414512"/>
              <a:gd name="connsiteX4" fmla="*/ 2083935 w 2191749"/>
              <a:gd name="connsiteY4" fmla="*/ 2307441 h 2414512"/>
              <a:gd name="connsiteX5" fmla="*/ 2083935 w 2191749"/>
              <a:gd name="connsiteY5" fmla="*/ 2307441 h 2414512"/>
              <a:gd name="connsiteX0" fmla="*/ 0 w 2212809"/>
              <a:gd name="connsiteY0" fmla="*/ 2343279 h 2343279"/>
              <a:gd name="connsiteX1" fmla="*/ 878838 w 2212809"/>
              <a:gd name="connsiteY1" fmla="*/ 1231006 h 2343279"/>
              <a:gd name="connsiteX2" fmla="*/ 2012951 w 2212809"/>
              <a:gd name="connsiteY2" fmla="*/ 1717 h 2343279"/>
              <a:gd name="connsiteX3" fmla="*/ 2208193 w 2212809"/>
              <a:gd name="connsiteY3" fmla="*/ 982749 h 2343279"/>
              <a:gd name="connsiteX4" fmla="*/ 2104995 w 2212809"/>
              <a:gd name="connsiteY4" fmla="*/ 2307441 h 2343279"/>
              <a:gd name="connsiteX5" fmla="*/ 2104995 w 2212809"/>
              <a:gd name="connsiteY5" fmla="*/ 2307441 h 2343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2809" h="2343279">
                <a:moveTo>
                  <a:pt x="0" y="2343279"/>
                </a:moveTo>
                <a:cubicBezTo>
                  <a:pt x="268163" y="1865530"/>
                  <a:pt x="543346" y="1621266"/>
                  <a:pt x="878838" y="1231006"/>
                </a:cubicBezTo>
                <a:cubicBezTo>
                  <a:pt x="1214330" y="840746"/>
                  <a:pt x="1791392" y="43093"/>
                  <a:pt x="2012951" y="1717"/>
                </a:cubicBezTo>
                <a:cubicBezTo>
                  <a:pt x="2234510" y="-39659"/>
                  <a:pt x="2217423" y="677608"/>
                  <a:pt x="2208193" y="982749"/>
                </a:cubicBezTo>
                <a:cubicBezTo>
                  <a:pt x="2191828" y="1533328"/>
                  <a:pt x="2122195" y="2086659"/>
                  <a:pt x="2104995" y="2307441"/>
                </a:cubicBezTo>
                <a:lnTo>
                  <a:pt x="2104995" y="2307441"/>
                </a:lnTo>
              </a:path>
            </a:pathLst>
          </a:cu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99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875" y="3810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Static game, complete information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038600"/>
            <a:ext cx="8229600" cy="20574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000" dirty="0" smtClean="0">
              <a:latin typeface="Comic Sans MS" pitchFamily="66" charset="0"/>
            </a:endParaRPr>
          </a:p>
          <a:p>
            <a:endParaRPr lang="en-US" sz="30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476F1-AF9D-E841-8348-3517A0D64C23}" type="datetime1">
              <a:rPr lang="en-US" smtClean="0"/>
              <a:t>6/10/12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1219200"/>
            <a:ext cx="9998242" cy="2057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124200" y="4489315"/>
            <a:ext cx="724619" cy="680936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0000FF"/>
                </a:solidFill>
              </a:rPr>
              <a:t>X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728049" y="3581400"/>
            <a:ext cx="2053087" cy="6809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99981" y="4489315"/>
            <a:ext cx="724619" cy="680936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00FF"/>
                </a:solidFill>
              </a:rPr>
              <a:t>Y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184585" y="5680953"/>
            <a:ext cx="603849" cy="567447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00FF"/>
                </a:solidFill>
              </a:rPr>
              <a:t>a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60366" y="5680953"/>
            <a:ext cx="603849" cy="567447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00FF"/>
                </a:solidFill>
              </a:rPr>
              <a:t>b</a:t>
            </a:r>
            <a:endParaRPr lang="en-US" sz="3000" dirty="0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/>
          <p:cNvCxnSpPr>
            <a:stCxn id="8" idx="0"/>
          </p:cNvCxnSpPr>
          <p:nvPr/>
        </p:nvCxnSpPr>
        <p:spPr>
          <a:xfrm flipV="1">
            <a:off x="3486509" y="4205591"/>
            <a:ext cx="785004" cy="28372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237672" y="4205591"/>
            <a:ext cx="724619" cy="28372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8" idx="4"/>
          </p:cNvCxnSpPr>
          <p:nvPr/>
        </p:nvCxnSpPr>
        <p:spPr>
          <a:xfrm flipV="1">
            <a:off x="3486509" y="5170251"/>
            <a:ext cx="0" cy="5107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0"/>
            <a:endCxn id="10" idx="4"/>
          </p:cNvCxnSpPr>
          <p:nvPr/>
        </p:nvCxnSpPr>
        <p:spPr>
          <a:xfrm flipV="1">
            <a:off x="5962291" y="5170251"/>
            <a:ext cx="0" cy="5107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6"/>
            <a:endCxn id="10" idx="2"/>
          </p:cNvCxnSpPr>
          <p:nvPr/>
        </p:nvCxnSpPr>
        <p:spPr>
          <a:xfrm>
            <a:off x="3848819" y="4829783"/>
            <a:ext cx="1751162" cy="0"/>
          </a:xfrm>
          <a:prstGeom prst="straightConnector1">
            <a:avLst/>
          </a:prstGeom>
          <a:ln w="28575" cmpd="sng">
            <a:solidFill>
              <a:srgbClr val="0000FF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3666055" y="4876800"/>
            <a:ext cx="1963877" cy="855424"/>
          </a:xfrm>
          <a:custGeom>
            <a:avLst/>
            <a:gdLst>
              <a:gd name="connsiteX0" fmla="*/ 0 w 2189238"/>
              <a:gd name="connsiteY0" fmla="*/ 2094223 h 2094223"/>
              <a:gd name="connsiteX1" fmla="*/ 362857 w 2189238"/>
              <a:gd name="connsiteY1" fmla="*/ 364604 h 2094223"/>
              <a:gd name="connsiteX2" fmla="*/ 1233715 w 2189238"/>
              <a:gd name="connsiteY2" fmla="*/ 13842 h 2094223"/>
              <a:gd name="connsiteX3" fmla="*/ 1971524 w 2189238"/>
              <a:gd name="connsiteY3" fmla="*/ 630699 h 2094223"/>
              <a:gd name="connsiteX4" fmla="*/ 2189238 w 2189238"/>
              <a:gd name="connsiteY4" fmla="*/ 2082127 h 2094223"/>
              <a:gd name="connsiteX5" fmla="*/ 2189238 w 2189238"/>
              <a:gd name="connsiteY5" fmla="*/ 2082127 h 2094223"/>
              <a:gd name="connsiteX0" fmla="*/ 0 w 2256068"/>
              <a:gd name="connsiteY0" fmla="*/ 2081661 h 2081661"/>
              <a:gd name="connsiteX1" fmla="*/ 362857 w 2256068"/>
              <a:gd name="connsiteY1" fmla="*/ 352042 h 2081661"/>
              <a:gd name="connsiteX2" fmla="*/ 1233715 w 2256068"/>
              <a:gd name="connsiteY2" fmla="*/ 1280 h 2081661"/>
              <a:gd name="connsiteX3" fmla="*/ 2184135 w 2256068"/>
              <a:gd name="connsiteY3" fmla="*/ 394943 h 2081661"/>
              <a:gd name="connsiteX4" fmla="*/ 2189238 w 2256068"/>
              <a:gd name="connsiteY4" fmla="*/ 2069565 h 2081661"/>
              <a:gd name="connsiteX5" fmla="*/ 2189238 w 2256068"/>
              <a:gd name="connsiteY5" fmla="*/ 2069565 h 2081661"/>
              <a:gd name="connsiteX0" fmla="*/ 0 w 2256067"/>
              <a:gd name="connsiteY0" fmla="*/ 2081661 h 2081661"/>
              <a:gd name="connsiteX1" fmla="*/ 362857 w 2256067"/>
              <a:gd name="connsiteY1" fmla="*/ 352042 h 2081661"/>
              <a:gd name="connsiteX2" fmla="*/ 1233715 w 2256067"/>
              <a:gd name="connsiteY2" fmla="*/ 1280 h 2081661"/>
              <a:gd name="connsiteX3" fmla="*/ 2184135 w 2256067"/>
              <a:gd name="connsiteY3" fmla="*/ 394943 h 2081661"/>
              <a:gd name="connsiteX4" fmla="*/ 2189238 w 2256067"/>
              <a:gd name="connsiteY4" fmla="*/ 2069565 h 2081661"/>
              <a:gd name="connsiteX0" fmla="*/ 0 w 2184135"/>
              <a:gd name="connsiteY0" fmla="*/ 2081661 h 2081661"/>
              <a:gd name="connsiteX1" fmla="*/ 362857 w 2184135"/>
              <a:gd name="connsiteY1" fmla="*/ 352042 h 2081661"/>
              <a:gd name="connsiteX2" fmla="*/ 1233715 w 2184135"/>
              <a:gd name="connsiteY2" fmla="*/ 1280 h 2081661"/>
              <a:gd name="connsiteX3" fmla="*/ 2184135 w 2184135"/>
              <a:gd name="connsiteY3" fmla="*/ 394943 h 2081661"/>
              <a:gd name="connsiteX0" fmla="*/ 0 w 2237288"/>
              <a:gd name="connsiteY0" fmla="*/ 1882671 h 1882672"/>
              <a:gd name="connsiteX1" fmla="*/ 416010 w 2237288"/>
              <a:gd name="connsiteY1" fmla="*/ 351447 h 1882672"/>
              <a:gd name="connsiteX2" fmla="*/ 1286868 w 2237288"/>
              <a:gd name="connsiteY2" fmla="*/ 685 h 1882672"/>
              <a:gd name="connsiteX3" fmla="*/ 2237288 w 2237288"/>
              <a:gd name="connsiteY3" fmla="*/ 394348 h 1882672"/>
              <a:gd name="connsiteX0" fmla="*/ 4 w 2237292"/>
              <a:gd name="connsiteY0" fmla="*/ 1882671 h 1882672"/>
              <a:gd name="connsiteX1" fmla="*/ 416014 w 2237292"/>
              <a:gd name="connsiteY1" fmla="*/ 351447 h 1882672"/>
              <a:gd name="connsiteX2" fmla="*/ 1286872 w 2237292"/>
              <a:gd name="connsiteY2" fmla="*/ 685 h 1882672"/>
              <a:gd name="connsiteX3" fmla="*/ 2237292 w 2237292"/>
              <a:gd name="connsiteY3" fmla="*/ 394348 h 1882672"/>
              <a:gd name="connsiteX0" fmla="*/ 12 w 2091129"/>
              <a:gd name="connsiteY0" fmla="*/ 1857832 h 1857832"/>
              <a:gd name="connsiteX1" fmla="*/ 269851 w 2091129"/>
              <a:gd name="connsiteY1" fmla="*/ 351406 h 1857832"/>
              <a:gd name="connsiteX2" fmla="*/ 1140709 w 2091129"/>
              <a:gd name="connsiteY2" fmla="*/ 644 h 1857832"/>
              <a:gd name="connsiteX3" fmla="*/ 2091129 w 2091129"/>
              <a:gd name="connsiteY3" fmla="*/ 394307 h 1857832"/>
              <a:gd name="connsiteX0" fmla="*/ 12 w 2077840"/>
              <a:gd name="connsiteY0" fmla="*/ 1859300 h 1859300"/>
              <a:gd name="connsiteX1" fmla="*/ 269851 w 2077840"/>
              <a:gd name="connsiteY1" fmla="*/ 352874 h 1859300"/>
              <a:gd name="connsiteX2" fmla="*/ 1140709 w 2077840"/>
              <a:gd name="connsiteY2" fmla="*/ 2112 h 1859300"/>
              <a:gd name="connsiteX3" fmla="*/ 2077840 w 2077840"/>
              <a:gd name="connsiteY3" fmla="*/ 321378 h 1859300"/>
              <a:gd name="connsiteX0" fmla="*/ 12 w 2077840"/>
              <a:gd name="connsiteY0" fmla="*/ 1857379 h 1857379"/>
              <a:gd name="connsiteX1" fmla="*/ 269851 w 2077840"/>
              <a:gd name="connsiteY1" fmla="*/ 350953 h 1857379"/>
              <a:gd name="connsiteX2" fmla="*/ 1140709 w 2077840"/>
              <a:gd name="connsiteY2" fmla="*/ 191 h 1857379"/>
              <a:gd name="connsiteX3" fmla="*/ 2077840 w 2077840"/>
              <a:gd name="connsiteY3" fmla="*/ 319457 h 1857379"/>
              <a:gd name="connsiteX0" fmla="*/ 12 w 2051264"/>
              <a:gd name="connsiteY0" fmla="*/ 1875438 h 1875438"/>
              <a:gd name="connsiteX1" fmla="*/ 269851 w 2051264"/>
              <a:gd name="connsiteY1" fmla="*/ 369012 h 1875438"/>
              <a:gd name="connsiteX2" fmla="*/ 1140709 w 2051264"/>
              <a:gd name="connsiteY2" fmla="*/ 18250 h 1875438"/>
              <a:gd name="connsiteX3" fmla="*/ 2051264 w 2051264"/>
              <a:gd name="connsiteY3" fmla="*/ 188719 h 1875438"/>
              <a:gd name="connsiteX0" fmla="*/ 12 w 2051264"/>
              <a:gd name="connsiteY0" fmla="*/ 1888023 h 1888023"/>
              <a:gd name="connsiteX1" fmla="*/ 269851 w 2051264"/>
              <a:gd name="connsiteY1" fmla="*/ 381597 h 1888023"/>
              <a:gd name="connsiteX2" fmla="*/ 1140709 w 2051264"/>
              <a:gd name="connsiteY2" fmla="*/ 30835 h 1888023"/>
              <a:gd name="connsiteX3" fmla="*/ 2051264 w 2051264"/>
              <a:gd name="connsiteY3" fmla="*/ 201304 h 1888023"/>
              <a:gd name="connsiteX0" fmla="*/ 12 w 2157569"/>
              <a:gd name="connsiteY0" fmla="*/ 1899521 h 1899521"/>
              <a:gd name="connsiteX1" fmla="*/ 269851 w 2157569"/>
              <a:gd name="connsiteY1" fmla="*/ 393095 h 1899521"/>
              <a:gd name="connsiteX2" fmla="*/ 1140709 w 2157569"/>
              <a:gd name="connsiteY2" fmla="*/ 42333 h 1899521"/>
              <a:gd name="connsiteX3" fmla="*/ 2157569 w 2157569"/>
              <a:gd name="connsiteY3" fmla="*/ 188001 h 1899521"/>
              <a:gd name="connsiteX0" fmla="*/ 12 w 2157569"/>
              <a:gd name="connsiteY0" fmla="*/ 1862746 h 1862746"/>
              <a:gd name="connsiteX1" fmla="*/ 269851 w 2157569"/>
              <a:gd name="connsiteY1" fmla="*/ 356320 h 1862746"/>
              <a:gd name="connsiteX2" fmla="*/ 1140709 w 2157569"/>
              <a:gd name="connsiteY2" fmla="*/ 5558 h 1862746"/>
              <a:gd name="connsiteX3" fmla="*/ 2157569 w 2157569"/>
              <a:gd name="connsiteY3" fmla="*/ 151226 h 1862746"/>
              <a:gd name="connsiteX0" fmla="*/ 12 w 2157569"/>
              <a:gd name="connsiteY0" fmla="*/ 1753908 h 1753908"/>
              <a:gd name="connsiteX1" fmla="*/ 269851 w 2157569"/>
              <a:gd name="connsiteY1" fmla="*/ 247482 h 1753908"/>
              <a:gd name="connsiteX2" fmla="*/ 1140709 w 2157569"/>
              <a:gd name="connsiteY2" fmla="*/ 20717 h 1753908"/>
              <a:gd name="connsiteX3" fmla="*/ 2157569 w 2157569"/>
              <a:gd name="connsiteY3" fmla="*/ 42388 h 175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7569" h="1753908">
                <a:moveTo>
                  <a:pt x="12" y="1753908"/>
                </a:moveTo>
                <a:cubicBezTo>
                  <a:pt x="-1099" y="988067"/>
                  <a:pt x="79735" y="536347"/>
                  <a:pt x="269851" y="247482"/>
                </a:cubicBezTo>
                <a:cubicBezTo>
                  <a:pt x="459967" y="-41383"/>
                  <a:pt x="826089" y="54899"/>
                  <a:pt x="1140709" y="20717"/>
                </a:cubicBezTo>
                <a:cubicBezTo>
                  <a:pt x="1455329" y="-13465"/>
                  <a:pt x="1812281" y="-4734"/>
                  <a:pt x="2157569" y="42388"/>
                </a:cubicBezTo>
              </a:path>
            </a:pathLst>
          </a:cu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733800" y="4953000"/>
            <a:ext cx="1992702" cy="1021404"/>
          </a:xfrm>
          <a:custGeom>
            <a:avLst/>
            <a:gdLst>
              <a:gd name="connsiteX0" fmla="*/ 0 w 2189238"/>
              <a:gd name="connsiteY0" fmla="*/ 2094223 h 2094223"/>
              <a:gd name="connsiteX1" fmla="*/ 362857 w 2189238"/>
              <a:gd name="connsiteY1" fmla="*/ 364604 h 2094223"/>
              <a:gd name="connsiteX2" fmla="*/ 1233715 w 2189238"/>
              <a:gd name="connsiteY2" fmla="*/ 13842 h 2094223"/>
              <a:gd name="connsiteX3" fmla="*/ 1971524 w 2189238"/>
              <a:gd name="connsiteY3" fmla="*/ 630699 h 2094223"/>
              <a:gd name="connsiteX4" fmla="*/ 2189238 w 2189238"/>
              <a:gd name="connsiteY4" fmla="*/ 2082127 h 2094223"/>
              <a:gd name="connsiteX5" fmla="*/ 2189238 w 2189238"/>
              <a:gd name="connsiteY5" fmla="*/ 2082127 h 209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9238" h="2094223">
                <a:moveTo>
                  <a:pt x="0" y="2094223"/>
                </a:moveTo>
                <a:cubicBezTo>
                  <a:pt x="78619" y="1402778"/>
                  <a:pt x="157238" y="711334"/>
                  <a:pt x="362857" y="364604"/>
                </a:cubicBezTo>
                <a:cubicBezTo>
                  <a:pt x="568476" y="17874"/>
                  <a:pt x="965604" y="-30507"/>
                  <a:pt x="1233715" y="13842"/>
                </a:cubicBezTo>
                <a:cubicBezTo>
                  <a:pt x="1501826" y="58191"/>
                  <a:pt x="1812270" y="285985"/>
                  <a:pt x="1971524" y="630699"/>
                </a:cubicBezTo>
                <a:cubicBezTo>
                  <a:pt x="2130778" y="975413"/>
                  <a:pt x="2189238" y="2082127"/>
                  <a:pt x="2189238" y="2082127"/>
                </a:cubicBezTo>
                <a:lnTo>
                  <a:pt x="2189238" y="2082127"/>
                </a:lnTo>
              </a:path>
            </a:pathLst>
          </a:cu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81400" y="2057400"/>
            <a:ext cx="2895600" cy="609600"/>
          </a:xfrm>
          <a:prstGeom prst="roundRect">
            <a:avLst/>
          </a:prstGeom>
          <a:noFill/>
          <a:ln w="25400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733800" y="2133600"/>
            <a:ext cx="1676400" cy="304800"/>
          </a:xfrm>
          <a:prstGeom prst="roundRect">
            <a:avLst/>
          </a:prstGeom>
          <a:noFill/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334000" y="2133600"/>
            <a:ext cx="1219200" cy="3048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576870" y="2387105"/>
            <a:ext cx="1179317" cy="3115722"/>
          </a:xfrm>
          <a:custGeom>
            <a:avLst/>
            <a:gdLst>
              <a:gd name="connsiteX0" fmla="*/ 0 w 2189238"/>
              <a:gd name="connsiteY0" fmla="*/ 2094223 h 2094223"/>
              <a:gd name="connsiteX1" fmla="*/ 362857 w 2189238"/>
              <a:gd name="connsiteY1" fmla="*/ 364604 h 2094223"/>
              <a:gd name="connsiteX2" fmla="*/ 1233715 w 2189238"/>
              <a:gd name="connsiteY2" fmla="*/ 13842 h 2094223"/>
              <a:gd name="connsiteX3" fmla="*/ 1971524 w 2189238"/>
              <a:gd name="connsiteY3" fmla="*/ 630699 h 2094223"/>
              <a:gd name="connsiteX4" fmla="*/ 2189238 w 2189238"/>
              <a:gd name="connsiteY4" fmla="*/ 2082127 h 2094223"/>
              <a:gd name="connsiteX5" fmla="*/ 2189238 w 2189238"/>
              <a:gd name="connsiteY5" fmla="*/ 2082127 h 2094223"/>
              <a:gd name="connsiteX0" fmla="*/ 0 w 2787206"/>
              <a:gd name="connsiteY0" fmla="*/ 4699167 h 4794647"/>
              <a:gd name="connsiteX1" fmla="*/ 362857 w 2787206"/>
              <a:gd name="connsiteY1" fmla="*/ 2969548 h 4794647"/>
              <a:gd name="connsiteX2" fmla="*/ 1233715 w 2787206"/>
              <a:gd name="connsiteY2" fmla="*/ 2618786 h 4794647"/>
              <a:gd name="connsiteX3" fmla="*/ 1971524 w 2787206"/>
              <a:gd name="connsiteY3" fmla="*/ 3235643 h 4794647"/>
              <a:gd name="connsiteX4" fmla="*/ 2189238 w 2787206"/>
              <a:gd name="connsiteY4" fmla="*/ 4687071 h 4794647"/>
              <a:gd name="connsiteX5" fmla="*/ 2787206 w 2787206"/>
              <a:gd name="connsiteY5" fmla="*/ 0 h 4794647"/>
              <a:gd name="connsiteX0" fmla="*/ 0 w 2787206"/>
              <a:gd name="connsiteY0" fmla="*/ 4699167 h 4699167"/>
              <a:gd name="connsiteX1" fmla="*/ 362857 w 2787206"/>
              <a:gd name="connsiteY1" fmla="*/ 2969548 h 4699167"/>
              <a:gd name="connsiteX2" fmla="*/ 1233715 w 2787206"/>
              <a:gd name="connsiteY2" fmla="*/ 2618786 h 4699167"/>
              <a:gd name="connsiteX3" fmla="*/ 1971524 w 2787206"/>
              <a:gd name="connsiteY3" fmla="*/ 3235643 h 4699167"/>
              <a:gd name="connsiteX4" fmla="*/ 2787206 w 2787206"/>
              <a:gd name="connsiteY4" fmla="*/ 0 h 4699167"/>
              <a:gd name="connsiteX0" fmla="*/ 0 w 2787206"/>
              <a:gd name="connsiteY0" fmla="*/ 4699167 h 5843559"/>
              <a:gd name="connsiteX1" fmla="*/ 362857 w 2787206"/>
              <a:gd name="connsiteY1" fmla="*/ 2969548 h 5843559"/>
              <a:gd name="connsiteX2" fmla="*/ 1765242 w 2787206"/>
              <a:gd name="connsiteY2" fmla="*/ 5842698 h 5843559"/>
              <a:gd name="connsiteX3" fmla="*/ 1971524 w 2787206"/>
              <a:gd name="connsiteY3" fmla="*/ 3235643 h 5843559"/>
              <a:gd name="connsiteX4" fmla="*/ 2787206 w 2787206"/>
              <a:gd name="connsiteY4" fmla="*/ 0 h 5843559"/>
              <a:gd name="connsiteX0" fmla="*/ 0 w 2787206"/>
              <a:gd name="connsiteY0" fmla="*/ 4699167 h 5876471"/>
              <a:gd name="connsiteX1" fmla="*/ 1765242 w 2787206"/>
              <a:gd name="connsiteY1" fmla="*/ 5842698 h 5876471"/>
              <a:gd name="connsiteX2" fmla="*/ 1971524 w 2787206"/>
              <a:gd name="connsiteY2" fmla="*/ 3235643 h 5876471"/>
              <a:gd name="connsiteX3" fmla="*/ 2787206 w 2787206"/>
              <a:gd name="connsiteY3" fmla="*/ 0 h 5876471"/>
              <a:gd name="connsiteX0" fmla="*/ 535334 w 1036975"/>
              <a:gd name="connsiteY0" fmla="*/ 6187128 h 6313279"/>
              <a:gd name="connsiteX1" fmla="*/ 15011 w 1036975"/>
              <a:gd name="connsiteY1" fmla="*/ 5842698 h 6313279"/>
              <a:gd name="connsiteX2" fmla="*/ 221293 w 1036975"/>
              <a:gd name="connsiteY2" fmla="*/ 3235643 h 6313279"/>
              <a:gd name="connsiteX3" fmla="*/ 1036975 w 1036975"/>
              <a:gd name="connsiteY3" fmla="*/ 0 h 6313279"/>
              <a:gd name="connsiteX0" fmla="*/ 507097 w 1035315"/>
              <a:gd name="connsiteY0" fmla="*/ 6360724 h 6453838"/>
              <a:gd name="connsiteX1" fmla="*/ 13351 w 1035315"/>
              <a:gd name="connsiteY1" fmla="*/ 5842698 h 6453838"/>
              <a:gd name="connsiteX2" fmla="*/ 219633 w 1035315"/>
              <a:gd name="connsiteY2" fmla="*/ 3235643 h 6453838"/>
              <a:gd name="connsiteX3" fmla="*/ 1035315 w 1035315"/>
              <a:gd name="connsiteY3" fmla="*/ 0 h 6453838"/>
              <a:gd name="connsiteX0" fmla="*/ 633982 w 1162200"/>
              <a:gd name="connsiteY0" fmla="*/ 6360724 h 6396683"/>
              <a:gd name="connsiteX1" fmla="*/ 7354 w 1162200"/>
              <a:gd name="connsiteY1" fmla="*/ 5073920 h 6396683"/>
              <a:gd name="connsiteX2" fmla="*/ 346518 w 1162200"/>
              <a:gd name="connsiteY2" fmla="*/ 3235643 h 6396683"/>
              <a:gd name="connsiteX3" fmla="*/ 1162200 w 1162200"/>
              <a:gd name="connsiteY3" fmla="*/ 0 h 6396683"/>
              <a:gd name="connsiteX0" fmla="*/ 646090 w 1174308"/>
              <a:gd name="connsiteY0" fmla="*/ 6360724 h 6400314"/>
              <a:gd name="connsiteX1" fmla="*/ 19462 w 1174308"/>
              <a:gd name="connsiteY1" fmla="*/ 5073920 h 6400314"/>
              <a:gd name="connsiteX2" fmla="*/ 252321 w 1174308"/>
              <a:gd name="connsiteY2" fmla="*/ 2541261 h 6400314"/>
              <a:gd name="connsiteX3" fmla="*/ 1174308 w 1174308"/>
              <a:gd name="connsiteY3" fmla="*/ 0 h 6400314"/>
              <a:gd name="connsiteX0" fmla="*/ 19462 w 1174308"/>
              <a:gd name="connsiteY0" fmla="*/ 5073920 h 5073920"/>
              <a:gd name="connsiteX1" fmla="*/ 252321 w 1174308"/>
              <a:gd name="connsiteY1" fmla="*/ 2541261 h 5073920"/>
              <a:gd name="connsiteX2" fmla="*/ 1174308 w 1174308"/>
              <a:gd name="connsiteY2" fmla="*/ 0 h 5073920"/>
              <a:gd name="connsiteX0" fmla="*/ 24087 w 1178933"/>
              <a:gd name="connsiteY0" fmla="*/ 5073920 h 5073920"/>
              <a:gd name="connsiteX1" fmla="*/ 15541 w 1178933"/>
              <a:gd name="connsiteY1" fmla="*/ 4281380 h 5073920"/>
              <a:gd name="connsiteX2" fmla="*/ 256946 w 1178933"/>
              <a:gd name="connsiteY2" fmla="*/ 2541261 h 5073920"/>
              <a:gd name="connsiteX3" fmla="*/ 1178933 w 1178933"/>
              <a:gd name="connsiteY3" fmla="*/ 0 h 5073920"/>
              <a:gd name="connsiteX0" fmla="*/ 727538 w 1164823"/>
              <a:gd name="connsiteY0" fmla="*/ 6388283 h 6388283"/>
              <a:gd name="connsiteX1" fmla="*/ 1431 w 1164823"/>
              <a:gd name="connsiteY1" fmla="*/ 4281380 h 6388283"/>
              <a:gd name="connsiteX2" fmla="*/ 242836 w 1164823"/>
              <a:gd name="connsiteY2" fmla="*/ 2541261 h 6388283"/>
              <a:gd name="connsiteX3" fmla="*/ 1164823 w 1164823"/>
              <a:gd name="connsiteY3" fmla="*/ 0 h 6388283"/>
              <a:gd name="connsiteX0" fmla="*/ 846943 w 1284228"/>
              <a:gd name="connsiteY0" fmla="*/ 6388283 h 6388283"/>
              <a:gd name="connsiteX1" fmla="*/ 1242 w 1284228"/>
              <a:gd name="connsiteY1" fmla="*/ 4777367 h 6388283"/>
              <a:gd name="connsiteX2" fmla="*/ 362241 w 1284228"/>
              <a:gd name="connsiteY2" fmla="*/ 2541261 h 6388283"/>
              <a:gd name="connsiteX3" fmla="*/ 1284228 w 1284228"/>
              <a:gd name="connsiteY3" fmla="*/ 0 h 6388283"/>
              <a:gd name="connsiteX0" fmla="*/ 858343 w 1295628"/>
              <a:gd name="connsiteY0" fmla="*/ 6388283 h 6388283"/>
              <a:gd name="connsiteX1" fmla="*/ 12642 w 1295628"/>
              <a:gd name="connsiteY1" fmla="*/ 4777367 h 6388283"/>
              <a:gd name="connsiteX2" fmla="*/ 373641 w 1295628"/>
              <a:gd name="connsiteY2" fmla="*/ 2541261 h 6388283"/>
              <a:gd name="connsiteX3" fmla="*/ 1295628 w 1295628"/>
              <a:gd name="connsiteY3" fmla="*/ 0 h 6388283"/>
              <a:gd name="connsiteX0" fmla="*/ 858344 w 1295629"/>
              <a:gd name="connsiteY0" fmla="*/ 6388283 h 6388283"/>
              <a:gd name="connsiteX1" fmla="*/ 12643 w 1295629"/>
              <a:gd name="connsiteY1" fmla="*/ 4777367 h 6388283"/>
              <a:gd name="connsiteX2" fmla="*/ 373642 w 1295629"/>
              <a:gd name="connsiteY2" fmla="*/ 2541261 h 6388283"/>
              <a:gd name="connsiteX3" fmla="*/ 1295629 w 1295629"/>
              <a:gd name="connsiteY3" fmla="*/ 0 h 638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629" h="6388283">
                <a:moveTo>
                  <a:pt x="858344" y="6388283"/>
                </a:moveTo>
                <a:cubicBezTo>
                  <a:pt x="856920" y="6256193"/>
                  <a:pt x="159867" y="5621065"/>
                  <a:pt x="12643" y="4777367"/>
                </a:cubicBezTo>
                <a:cubicBezTo>
                  <a:pt x="-54853" y="4231262"/>
                  <a:pt x="159811" y="3337489"/>
                  <a:pt x="373642" y="2541261"/>
                </a:cubicBezTo>
                <a:cubicBezTo>
                  <a:pt x="587473" y="1745033"/>
                  <a:pt x="1125695" y="674092"/>
                  <a:pt x="1295629" y="0"/>
                </a:cubicBezTo>
              </a:path>
            </a:pathLst>
          </a:custGeom>
          <a:ln>
            <a:solidFill>
              <a:srgbClr val="008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04800" y="41148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Transit price of X per unit traffic: </a:t>
            </a:r>
            <a:r>
              <a:rPr lang="en-US" sz="3200" dirty="0" err="1" smtClean="0">
                <a:solidFill>
                  <a:srgbClr val="008000"/>
                </a:solidFill>
              </a:rPr>
              <a:t>P</a:t>
            </a:r>
            <a:r>
              <a:rPr lang="en-US" sz="3200" baseline="-25000" dirty="0" err="1" smtClean="0">
                <a:solidFill>
                  <a:srgbClr val="008000"/>
                </a:solidFill>
              </a:rPr>
              <a:t>x</a:t>
            </a:r>
            <a:endParaRPr lang="en-US" sz="3200" baseline="-25000" dirty="0">
              <a:solidFill>
                <a:srgbClr val="008000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 flipH="1">
            <a:off x="4826125" y="2438400"/>
            <a:ext cx="1727204" cy="2428724"/>
          </a:xfrm>
          <a:custGeom>
            <a:avLst/>
            <a:gdLst>
              <a:gd name="connsiteX0" fmla="*/ 0 w 2189238"/>
              <a:gd name="connsiteY0" fmla="*/ 2094223 h 2094223"/>
              <a:gd name="connsiteX1" fmla="*/ 362857 w 2189238"/>
              <a:gd name="connsiteY1" fmla="*/ 364604 h 2094223"/>
              <a:gd name="connsiteX2" fmla="*/ 1233715 w 2189238"/>
              <a:gd name="connsiteY2" fmla="*/ 13842 h 2094223"/>
              <a:gd name="connsiteX3" fmla="*/ 1971524 w 2189238"/>
              <a:gd name="connsiteY3" fmla="*/ 630699 h 2094223"/>
              <a:gd name="connsiteX4" fmla="*/ 2189238 w 2189238"/>
              <a:gd name="connsiteY4" fmla="*/ 2082127 h 2094223"/>
              <a:gd name="connsiteX5" fmla="*/ 2189238 w 2189238"/>
              <a:gd name="connsiteY5" fmla="*/ 2082127 h 2094223"/>
              <a:gd name="connsiteX0" fmla="*/ 0 w 2787206"/>
              <a:gd name="connsiteY0" fmla="*/ 4699167 h 4794647"/>
              <a:gd name="connsiteX1" fmla="*/ 362857 w 2787206"/>
              <a:gd name="connsiteY1" fmla="*/ 2969548 h 4794647"/>
              <a:gd name="connsiteX2" fmla="*/ 1233715 w 2787206"/>
              <a:gd name="connsiteY2" fmla="*/ 2618786 h 4794647"/>
              <a:gd name="connsiteX3" fmla="*/ 1971524 w 2787206"/>
              <a:gd name="connsiteY3" fmla="*/ 3235643 h 4794647"/>
              <a:gd name="connsiteX4" fmla="*/ 2189238 w 2787206"/>
              <a:gd name="connsiteY4" fmla="*/ 4687071 h 4794647"/>
              <a:gd name="connsiteX5" fmla="*/ 2787206 w 2787206"/>
              <a:gd name="connsiteY5" fmla="*/ 0 h 4794647"/>
              <a:gd name="connsiteX0" fmla="*/ 0 w 2787206"/>
              <a:gd name="connsiteY0" fmla="*/ 4699167 h 4699167"/>
              <a:gd name="connsiteX1" fmla="*/ 362857 w 2787206"/>
              <a:gd name="connsiteY1" fmla="*/ 2969548 h 4699167"/>
              <a:gd name="connsiteX2" fmla="*/ 1233715 w 2787206"/>
              <a:gd name="connsiteY2" fmla="*/ 2618786 h 4699167"/>
              <a:gd name="connsiteX3" fmla="*/ 1971524 w 2787206"/>
              <a:gd name="connsiteY3" fmla="*/ 3235643 h 4699167"/>
              <a:gd name="connsiteX4" fmla="*/ 2787206 w 2787206"/>
              <a:gd name="connsiteY4" fmla="*/ 0 h 4699167"/>
              <a:gd name="connsiteX0" fmla="*/ 0 w 2787206"/>
              <a:gd name="connsiteY0" fmla="*/ 4699167 h 5843559"/>
              <a:gd name="connsiteX1" fmla="*/ 362857 w 2787206"/>
              <a:gd name="connsiteY1" fmla="*/ 2969548 h 5843559"/>
              <a:gd name="connsiteX2" fmla="*/ 1765242 w 2787206"/>
              <a:gd name="connsiteY2" fmla="*/ 5842698 h 5843559"/>
              <a:gd name="connsiteX3" fmla="*/ 1971524 w 2787206"/>
              <a:gd name="connsiteY3" fmla="*/ 3235643 h 5843559"/>
              <a:gd name="connsiteX4" fmla="*/ 2787206 w 2787206"/>
              <a:gd name="connsiteY4" fmla="*/ 0 h 5843559"/>
              <a:gd name="connsiteX0" fmla="*/ 0 w 2787206"/>
              <a:gd name="connsiteY0" fmla="*/ 4699167 h 5876471"/>
              <a:gd name="connsiteX1" fmla="*/ 1765242 w 2787206"/>
              <a:gd name="connsiteY1" fmla="*/ 5842698 h 5876471"/>
              <a:gd name="connsiteX2" fmla="*/ 1971524 w 2787206"/>
              <a:gd name="connsiteY2" fmla="*/ 3235643 h 5876471"/>
              <a:gd name="connsiteX3" fmla="*/ 2787206 w 2787206"/>
              <a:gd name="connsiteY3" fmla="*/ 0 h 5876471"/>
              <a:gd name="connsiteX0" fmla="*/ 535334 w 1036975"/>
              <a:gd name="connsiteY0" fmla="*/ 6187128 h 6313279"/>
              <a:gd name="connsiteX1" fmla="*/ 15011 w 1036975"/>
              <a:gd name="connsiteY1" fmla="*/ 5842698 h 6313279"/>
              <a:gd name="connsiteX2" fmla="*/ 221293 w 1036975"/>
              <a:gd name="connsiteY2" fmla="*/ 3235643 h 6313279"/>
              <a:gd name="connsiteX3" fmla="*/ 1036975 w 1036975"/>
              <a:gd name="connsiteY3" fmla="*/ 0 h 6313279"/>
              <a:gd name="connsiteX0" fmla="*/ 507097 w 1035315"/>
              <a:gd name="connsiteY0" fmla="*/ 6360724 h 6453838"/>
              <a:gd name="connsiteX1" fmla="*/ 13351 w 1035315"/>
              <a:gd name="connsiteY1" fmla="*/ 5842698 h 6453838"/>
              <a:gd name="connsiteX2" fmla="*/ 219633 w 1035315"/>
              <a:gd name="connsiteY2" fmla="*/ 3235643 h 6453838"/>
              <a:gd name="connsiteX3" fmla="*/ 1035315 w 1035315"/>
              <a:gd name="connsiteY3" fmla="*/ 0 h 6453838"/>
              <a:gd name="connsiteX0" fmla="*/ 633982 w 1162200"/>
              <a:gd name="connsiteY0" fmla="*/ 6360724 h 6396683"/>
              <a:gd name="connsiteX1" fmla="*/ 7354 w 1162200"/>
              <a:gd name="connsiteY1" fmla="*/ 5073920 h 6396683"/>
              <a:gd name="connsiteX2" fmla="*/ 346518 w 1162200"/>
              <a:gd name="connsiteY2" fmla="*/ 3235643 h 6396683"/>
              <a:gd name="connsiteX3" fmla="*/ 1162200 w 1162200"/>
              <a:gd name="connsiteY3" fmla="*/ 0 h 6396683"/>
              <a:gd name="connsiteX0" fmla="*/ 646090 w 1174308"/>
              <a:gd name="connsiteY0" fmla="*/ 6360724 h 6400314"/>
              <a:gd name="connsiteX1" fmla="*/ 19462 w 1174308"/>
              <a:gd name="connsiteY1" fmla="*/ 5073920 h 6400314"/>
              <a:gd name="connsiteX2" fmla="*/ 252321 w 1174308"/>
              <a:gd name="connsiteY2" fmla="*/ 2541261 h 6400314"/>
              <a:gd name="connsiteX3" fmla="*/ 1174308 w 1174308"/>
              <a:gd name="connsiteY3" fmla="*/ 0 h 6400314"/>
              <a:gd name="connsiteX0" fmla="*/ 19462 w 1174308"/>
              <a:gd name="connsiteY0" fmla="*/ 5073920 h 5073920"/>
              <a:gd name="connsiteX1" fmla="*/ 252321 w 1174308"/>
              <a:gd name="connsiteY1" fmla="*/ 2541261 h 5073920"/>
              <a:gd name="connsiteX2" fmla="*/ 1174308 w 1174308"/>
              <a:gd name="connsiteY2" fmla="*/ 0 h 5073920"/>
              <a:gd name="connsiteX0" fmla="*/ 24087 w 1178933"/>
              <a:gd name="connsiteY0" fmla="*/ 5073920 h 5073920"/>
              <a:gd name="connsiteX1" fmla="*/ 15541 w 1178933"/>
              <a:gd name="connsiteY1" fmla="*/ 4281380 h 5073920"/>
              <a:gd name="connsiteX2" fmla="*/ 256946 w 1178933"/>
              <a:gd name="connsiteY2" fmla="*/ 2541261 h 5073920"/>
              <a:gd name="connsiteX3" fmla="*/ 1178933 w 1178933"/>
              <a:gd name="connsiteY3" fmla="*/ 0 h 5073920"/>
              <a:gd name="connsiteX0" fmla="*/ 727538 w 1164823"/>
              <a:gd name="connsiteY0" fmla="*/ 6388283 h 6388283"/>
              <a:gd name="connsiteX1" fmla="*/ 1431 w 1164823"/>
              <a:gd name="connsiteY1" fmla="*/ 4281380 h 6388283"/>
              <a:gd name="connsiteX2" fmla="*/ 242836 w 1164823"/>
              <a:gd name="connsiteY2" fmla="*/ 2541261 h 6388283"/>
              <a:gd name="connsiteX3" fmla="*/ 1164823 w 1164823"/>
              <a:gd name="connsiteY3" fmla="*/ 0 h 6388283"/>
              <a:gd name="connsiteX0" fmla="*/ 846943 w 1284228"/>
              <a:gd name="connsiteY0" fmla="*/ 6388283 h 6388283"/>
              <a:gd name="connsiteX1" fmla="*/ 1242 w 1284228"/>
              <a:gd name="connsiteY1" fmla="*/ 4777367 h 6388283"/>
              <a:gd name="connsiteX2" fmla="*/ 362241 w 1284228"/>
              <a:gd name="connsiteY2" fmla="*/ 2541261 h 6388283"/>
              <a:gd name="connsiteX3" fmla="*/ 1284228 w 1284228"/>
              <a:gd name="connsiteY3" fmla="*/ 0 h 6388283"/>
              <a:gd name="connsiteX0" fmla="*/ 858343 w 1295628"/>
              <a:gd name="connsiteY0" fmla="*/ 6388283 h 6388283"/>
              <a:gd name="connsiteX1" fmla="*/ 12642 w 1295628"/>
              <a:gd name="connsiteY1" fmla="*/ 4777367 h 6388283"/>
              <a:gd name="connsiteX2" fmla="*/ 373641 w 1295628"/>
              <a:gd name="connsiteY2" fmla="*/ 2541261 h 6388283"/>
              <a:gd name="connsiteX3" fmla="*/ 1295628 w 1295628"/>
              <a:gd name="connsiteY3" fmla="*/ 0 h 6388283"/>
              <a:gd name="connsiteX0" fmla="*/ 858344 w 1295629"/>
              <a:gd name="connsiteY0" fmla="*/ 6388283 h 6388283"/>
              <a:gd name="connsiteX1" fmla="*/ 12643 w 1295629"/>
              <a:gd name="connsiteY1" fmla="*/ 4777367 h 6388283"/>
              <a:gd name="connsiteX2" fmla="*/ 373642 w 1295629"/>
              <a:gd name="connsiteY2" fmla="*/ 2541261 h 6388283"/>
              <a:gd name="connsiteX3" fmla="*/ 1295629 w 1295629"/>
              <a:gd name="connsiteY3" fmla="*/ 0 h 6388283"/>
              <a:gd name="connsiteX0" fmla="*/ 3994584 w 3994584"/>
              <a:gd name="connsiteY0" fmla="*/ 7831302 h 7831302"/>
              <a:gd name="connsiteX1" fmla="*/ 12643 w 3994584"/>
              <a:gd name="connsiteY1" fmla="*/ 4777367 h 7831302"/>
              <a:gd name="connsiteX2" fmla="*/ 373642 w 3994584"/>
              <a:gd name="connsiteY2" fmla="*/ 2541261 h 7831302"/>
              <a:gd name="connsiteX3" fmla="*/ 1295629 w 3994584"/>
              <a:gd name="connsiteY3" fmla="*/ 0 h 7831302"/>
              <a:gd name="connsiteX0" fmla="*/ 3625398 w 3625398"/>
              <a:gd name="connsiteY0" fmla="*/ 7831302 h 7831302"/>
              <a:gd name="connsiteX1" fmla="*/ 568907 w 3625398"/>
              <a:gd name="connsiteY1" fmla="*/ 5596377 h 7831302"/>
              <a:gd name="connsiteX2" fmla="*/ 4456 w 3625398"/>
              <a:gd name="connsiteY2" fmla="*/ 2541261 h 7831302"/>
              <a:gd name="connsiteX3" fmla="*/ 926443 w 3625398"/>
              <a:gd name="connsiteY3" fmla="*/ 0 h 7831302"/>
              <a:gd name="connsiteX0" fmla="*/ 3629768 w 3629768"/>
              <a:gd name="connsiteY0" fmla="*/ 7831302 h 7831302"/>
              <a:gd name="connsiteX1" fmla="*/ 573277 w 3629768"/>
              <a:gd name="connsiteY1" fmla="*/ 5596377 h 7831302"/>
              <a:gd name="connsiteX2" fmla="*/ 8826 w 3629768"/>
              <a:gd name="connsiteY2" fmla="*/ 2541261 h 7831302"/>
              <a:gd name="connsiteX3" fmla="*/ 930813 w 3629768"/>
              <a:gd name="connsiteY3" fmla="*/ 0 h 7831302"/>
              <a:gd name="connsiteX0" fmla="*/ 3629768 w 3629768"/>
              <a:gd name="connsiteY0" fmla="*/ 7831302 h 7831302"/>
              <a:gd name="connsiteX1" fmla="*/ 573277 w 3629768"/>
              <a:gd name="connsiteY1" fmla="*/ 5596377 h 7831302"/>
              <a:gd name="connsiteX2" fmla="*/ 8826 w 3629768"/>
              <a:gd name="connsiteY2" fmla="*/ 2541261 h 7831302"/>
              <a:gd name="connsiteX3" fmla="*/ 930813 w 3629768"/>
              <a:gd name="connsiteY3" fmla="*/ 0 h 7831302"/>
              <a:gd name="connsiteX0" fmla="*/ 3670951 w 3670951"/>
              <a:gd name="connsiteY0" fmla="*/ 7831302 h 7831302"/>
              <a:gd name="connsiteX1" fmla="*/ 614460 w 3670951"/>
              <a:gd name="connsiteY1" fmla="*/ 5596377 h 7831302"/>
              <a:gd name="connsiteX2" fmla="*/ 50009 w 3670951"/>
              <a:gd name="connsiteY2" fmla="*/ 2541261 h 7831302"/>
              <a:gd name="connsiteX3" fmla="*/ 971996 w 3670951"/>
              <a:gd name="connsiteY3" fmla="*/ 0 h 783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0951" h="7831302">
                <a:moveTo>
                  <a:pt x="3670951" y="7831302"/>
                </a:moveTo>
                <a:cubicBezTo>
                  <a:pt x="3669527" y="7699212"/>
                  <a:pt x="993048" y="6284072"/>
                  <a:pt x="614460" y="5596377"/>
                </a:cubicBezTo>
                <a:cubicBezTo>
                  <a:pt x="238482" y="4855269"/>
                  <a:pt x="-138115" y="3512988"/>
                  <a:pt x="50009" y="2541261"/>
                </a:cubicBezTo>
                <a:cubicBezTo>
                  <a:pt x="238133" y="1569534"/>
                  <a:pt x="802062" y="674092"/>
                  <a:pt x="971996" y="0"/>
                </a:cubicBezTo>
              </a:path>
            </a:pathLst>
          </a:cu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477000" y="37338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Peering cost per unit traffic: P</a:t>
            </a:r>
            <a:r>
              <a:rPr lang="en-US" sz="3200" baseline="-25000" dirty="0">
                <a:solidFill>
                  <a:srgbClr val="FF0000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4943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32" grpId="0" animBg="1"/>
      <p:bldP spid="33" grpId="0"/>
      <p:bldP spid="34" grpId="0" animBg="1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Outline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Comic Sans MS" pitchFamily="66" charset="0"/>
              </a:rPr>
              <a:t>Background and motivation</a:t>
            </a:r>
            <a:endParaRPr lang="en-US" sz="3000" dirty="0">
              <a:latin typeface="Comic Sans MS" pitchFamily="66" charset="0"/>
            </a:endParaRPr>
          </a:p>
          <a:p>
            <a:endParaRPr lang="en-US" sz="3000" dirty="0" smtClean="0">
              <a:latin typeface="Comic Sans MS" pitchFamily="66" charset="0"/>
            </a:endParaRPr>
          </a:p>
          <a:p>
            <a:r>
              <a:rPr lang="en-US" sz="3000" dirty="0" smtClean="0">
                <a:latin typeface="Comic Sans MS" pitchFamily="66" charset="0"/>
              </a:rPr>
              <a:t>Open peering in the Internet</a:t>
            </a:r>
            <a:endParaRPr lang="en-US" sz="2400" dirty="0" smtClean="0">
              <a:solidFill>
                <a:srgbClr val="3366FF"/>
              </a:solidFill>
              <a:latin typeface="Comic Sans MS" pitchFamily="66" charset="0"/>
            </a:endParaRPr>
          </a:p>
          <a:p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  <a:p>
            <a:r>
              <a:rPr lang="en-US" sz="3000" dirty="0" smtClean="0">
                <a:latin typeface="Comic Sans MS" pitchFamily="66" charset="0"/>
              </a:rPr>
              <a:t>Results from a computational model</a:t>
            </a:r>
          </a:p>
          <a:p>
            <a:endParaRPr lang="en-US" sz="3000" dirty="0" smtClean="0">
              <a:latin typeface="Comic Sans MS" pitchFamily="66" charset="0"/>
            </a:endParaRPr>
          </a:p>
          <a:p>
            <a:r>
              <a:rPr lang="en-US" sz="3000" dirty="0" smtClean="0">
                <a:latin typeface="Comic Sans MS" pitchFamily="66" charset="0"/>
              </a:rPr>
              <a:t>A simplified model</a:t>
            </a:r>
          </a:p>
          <a:p>
            <a:pPr lvl="1"/>
            <a:r>
              <a:rPr lang="en-US" sz="2600" dirty="0" smtClean="0">
                <a:latin typeface="Comic Sans MS" pitchFamily="66" charset="0"/>
              </a:rPr>
              <a:t>Static game with complete information</a:t>
            </a:r>
          </a:p>
          <a:p>
            <a:pPr lvl="1"/>
            <a:r>
              <a:rPr lang="en-US" sz="2600" dirty="0" smtClean="0">
                <a:latin typeface="Comic Sans MS" pitchFamily="66" charset="0"/>
              </a:rPr>
              <a:t>Dynamic game with complete information</a:t>
            </a:r>
          </a:p>
          <a:p>
            <a:pPr lvl="1"/>
            <a:r>
              <a:rPr lang="en-US" sz="2600" dirty="0" smtClean="0">
                <a:latin typeface="Comic Sans MS" pitchFamily="66" charset="0"/>
              </a:rPr>
              <a:t>Static game of incomplete information</a:t>
            </a:r>
            <a:endParaRPr lang="en-US" sz="2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30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458C-F482-374F-B8F8-627FA7BCD8BF}" type="datetime1">
              <a:rPr lang="en-US" smtClean="0"/>
              <a:t>6/10/12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25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Static game, complete information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2F9D1-1404-CA4A-AD21-510F2FDFB783}" type="datetime1">
              <a:rPr lang="en-US" smtClean="0"/>
              <a:t>6/10/12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1676400"/>
            <a:ext cx="9998242" cy="20574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581400" y="2667000"/>
            <a:ext cx="2819400" cy="3810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400800" y="3048000"/>
            <a:ext cx="2743200" cy="5334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" y="45720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/>
                <a:cs typeface="Comic Sans MS"/>
              </a:rPr>
              <a:t>Two Nash </a:t>
            </a:r>
            <a:r>
              <a:rPr lang="en-US" sz="3200" dirty="0" err="1" smtClean="0">
                <a:latin typeface="Comic Sans MS"/>
                <a:cs typeface="Comic Sans MS"/>
              </a:rPr>
              <a:t>Equilibria</a:t>
            </a:r>
            <a:endParaRPr lang="en-US" sz="3200" dirty="0">
              <a:latin typeface="Comic Sans MS"/>
              <a:cs typeface="Comic Sans MS"/>
            </a:endParaRPr>
          </a:p>
        </p:txBody>
      </p:sp>
      <p:cxnSp>
        <p:nvCxnSpPr>
          <p:cNvPr id="14" name="Straight Arrow Connector 13"/>
          <p:cNvCxnSpPr>
            <a:stCxn id="12" idx="0"/>
            <a:endCxn id="10" idx="2"/>
          </p:cNvCxnSpPr>
          <p:nvPr/>
        </p:nvCxnSpPr>
        <p:spPr>
          <a:xfrm flipV="1">
            <a:off x="1866900" y="3048000"/>
            <a:ext cx="3124200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981200" y="3276600"/>
            <a:ext cx="44196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62400" y="45720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/>
                <a:cs typeface="Comic Sans MS"/>
              </a:rPr>
              <a:t>Payoff-dominant equilibrium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9400" y="45720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/>
                <a:cs typeface="Comic Sans MS"/>
              </a:rPr>
              <a:t>Risk-dominant equilibrium</a:t>
            </a:r>
            <a:endParaRPr lang="en-US" sz="3200" dirty="0">
              <a:latin typeface="Comic Sans MS"/>
              <a:cs typeface="Comic Sans MS"/>
            </a:endParaRPr>
          </a:p>
        </p:txBody>
      </p:sp>
      <p:cxnSp>
        <p:nvCxnSpPr>
          <p:cNvPr id="22" name="Straight Arrow Connector 21"/>
          <p:cNvCxnSpPr>
            <a:endCxn id="10" idx="2"/>
          </p:cNvCxnSpPr>
          <p:nvPr/>
        </p:nvCxnSpPr>
        <p:spPr>
          <a:xfrm flipV="1">
            <a:off x="4953000" y="3048000"/>
            <a:ext cx="38100" cy="2133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" idx="0"/>
          </p:cNvCxnSpPr>
          <p:nvPr/>
        </p:nvCxnSpPr>
        <p:spPr>
          <a:xfrm flipV="1">
            <a:off x="7810500" y="3581400"/>
            <a:ext cx="1905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23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Static game, complete information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 lnSpcReduction="10000"/>
          </a:bodyPr>
          <a:lstStyle/>
          <a:p>
            <a:pPr marL="457200" lvl="1" indent="0">
              <a:lnSpc>
                <a:spcPct val="90000"/>
              </a:lnSpc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3000" dirty="0" smtClean="0">
                <a:latin typeface="Comic Sans MS" pitchFamily="66" charset="0"/>
              </a:rPr>
              <a:t>(S,S) is the payoff-dominant equilibrium, while (O,O) is the risk-dominant equilibrium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latin typeface="Comic Sans MS" pitchFamily="66" charset="0"/>
              </a:rPr>
              <a:t>In the absence of any uncertainty about the other player’s actions, X and Y should choose strategy S, leading to the optimal equilibrium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latin typeface="Comic Sans MS" pitchFamily="66" charset="0"/>
              </a:rPr>
              <a:t>With any uncertainty in how the other player will play, X and Y will both choose strategy O, leading to a sub-optimal equilibrium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6472-E8C6-0847-881C-2F03E4F44A2E}" type="datetime1">
              <a:rPr lang="en-US" smtClean="0"/>
              <a:t>6/10/12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Dynamic</a:t>
            </a:r>
            <a:r>
              <a:rPr lang="en-US" sz="3600" b="1" dirty="0" smtClean="0">
                <a:latin typeface="Comic Sans MS" pitchFamily="66" charset="0"/>
              </a:rPr>
              <a:t> game, complete information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114800" cy="4953000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lnSpc>
                <a:spcPct val="90000"/>
              </a:lnSpc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3000" dirty="0" smtClean="0">
                <a:latin typeface="Comic Sans MS" pitchFamily="66" charset="0"/>
              </a:rPr>
              <a:t>Apply previous model to sequential game: X plays first, then Y plays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latin typeface="Comic Sans MS" pitchFamily="66" charset="0"/>
              </a:rPr>
              <a:t>Payoff matrix is the same as before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latin typeface="Comic Sans MS" pitchFamily="66" charset="0"/>
              </a:rPr>
              <a:t>Use backward induction to compute best-response strategies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solidFill>
                  <a:srgbClr val="008000"/>
                </a:solidFill>
                <a:latin typeface="Comic Sans MS" pitchFamily="66" charset="0"/>
              </a:rPr>
              <a:t>Each player will choose strategy S</a:t>
            </a:r>
          </a:p>
          <a:p>
            <a:pPr>
              <a:lnSpc>
                <a:spcPct val="90000"/>
              </a:lnSpc>
            </a:pPr>
            <a:endParaRPr lang="en-US" sz="30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sz="3000" dirty="0" smtClean="0">
              <a:latin typeface="Comic Sans MS" pitchFamily="6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1F36-0791-6C40-8E53-2423FCA16881}" type="datetime1">
              <a:rPr lang="en-US" smtClean="0"/>
              <a:t>6/10/12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409" y="1905000"/>
            <a:ext cx="5829591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8200" y="4876800"/>
            <a:ext cx="396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Sequential game with complete information leads to the optimal equilibrium</a:t>
            </a:r>
            <a:endParaRPr lang="en-US" sz="28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51941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Incomplete </a:t>
            </a:r>
            <a:r>
              <a:rPr lang="en-US" sz="3600" b="1" dirty="0" smtClean="0">
                <a:latin typeface="Comic Sans MS" pitchFamily="66" charset="0"/>
              </a:rPr>
              <a:t>information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85000" lnSpcReduction="10000"/>
          </a:bodyPr>
          <a:lstStyle/>
          <a:p>
            <a:pPr marL="457200" lvl="1" indent="0">
              <a:lnSpc>
                <a:spcPct val="90000"/>
              </a:lnSpc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3000" dirty="0" smtClean="0">
                <a:latin typeface="Comic Sans MS" pitchFamily="66" charset="0"/>
              </a:rPr>
              <a:t>In some cases, X or Y may have additional (private) information that affects their decision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>
                <a:latin typeface="Comic Sans MS" pitchFamily="66" charset="0"/>
              </a:rPr>
              <a:t>Private information is not known to the other player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>
                <a:latin typeface="Comic Sans MS" pitchFamily="66" charset="0"/>
              </a:rPr>
              <a:t>E.g., company policy dictates peering selectively, or openly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latin typeface="Comic Sans MS" pitchFamily="66" charset="0"/>
              </a:rPr>
              <a:t>Assume that players can be of certain types, corresponding to the peering strategy that they will use based on their private information: 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>
                <a:latin typeface="Comic Sans MS" pitchFamily="66" charset="0"/>
              </a:rPr>
              <a:t>type-S uses Selective, type-O uses Open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latin typeface="Comic Sans MS" pitchFamily="66" charset="0"/>
              </a:rPr>
              <a:t>Assume probability distribution across types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solidFill>
                  <a:srgbClr val="0000FF"/>
                </a:solidFill>
                <a:latin typeface="Comic Sans MS" pitchFamily="66" charset="0"/>
              </a:rPr>
              <a:t>Bayesian equilibrium: choose strategy that maximizes expected payoff over probability distribution of other player’s type </a:t>
            </a:r>
            <a:r>
              <a:rPr lang="en-US" sz="3000" dirty="0" smtClean="0">
                <a:latin typeface="Comic Sans MS" pitchFamily="66" charset="0"/>
              </a:rPr>
              <a:t/>
            </a:r>
          </a:p>
          <a:p>
            <a:pPr marL="0" indent="0">
              <a:lnSpc>
                <a:spcPct val="90000"/>
              </a:lnSpc>
              <a:buNone/>
            </a:pPr>
            <a:endParaRPr lang="en-US" sz="3000" dirty="0" smtClean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844E-03EA-FC40-8F90-21D5B6EE2917}" type="datetime1">
              <a:rPr lang="en-US" smtClean="0"/>
              <a:t>6/10/12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4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Incomplete </a:t>
            </a:r>
            <a:r>
              <a:rPr lang="en-US" sz="3600" b="1" dirty="0" smtClean="0">
                <a:latin typeface="Comic Sans MS" pitchFamily="66" charset="0"/>
              </a:rPr>
              <a:t>information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X chooses Open peering if </a:t>
            </a:r>
            <a:r>
              <a:rPr lang="el-GR" dirty="0" smtClean="0">
                <a:latin typeface="Comic Sans MS"/>
                <a:cs typeface="Comic Sans MS"/>
              </a:rPr>
              <a:t>E</a:t>
            </a:r>
            <a:r>
              <a:rPr lang="el-GR" dirty="0">
                <a:latin typeface="Comic Sans MS"/>
                <a:cs typeface="Comic Sans MS"/>
              </a:rPr>
              <a:t>[π</a:t>
            </a:r>
            <a:r>
              <a:rPr lang="el-GR" baseline="-25000" dirty="0">
                <a:latin typeface="Comic Sans MS"/>
                <a:cs typeface="Comic Sans MS"/>
              </a:rPr>
              <a:t>x</a:t>
            </a:r>
            <a:r>
              <a:rPr lang="el-GR" dirty="0">
                <a:latin typeface="Comic Sans MS"/>
                <a:cs typeface="Comic Sans MS"/>
              </a:rPr>
              <a:t>(O)] &gt; E[π</a:t>
            </a:r>
            <a:r>
              <a:rPr lang="el-GR" baseline="-25000" dirty="0">
                <a:latin typeface="Comic Sans MS"/>
                <a:cs typeface="Comic Sans MS"/>
              </a:rPr>
              <a:t>x</a:t>
            </a:r>
            <a:r>
              <a:rPr lang="el-GR" dirty="0">
                <a:latin typeface="Comic Sans MS"/>
                <a:cs typeface="Comic Sans MS"/>
              </a:rPr>
              <a:t>(S)</a:t>
            </a:r>
            <a:r>
              <a:rPr lang="el-GR" dirty="0" smtClean="0">
                <a:latin typeface="Comic Sans MS"/>
                <a:cs typeface="Comic Sans MS"/>
              </a:rPr>
              <a:t>]</a:t>
            </a:r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The above simplifies to: X Chooses Open peering if </a:t>
            </a:r>
            <a:r>
              <a:rPr lang="fr-FR" dirty="0">
                <a:latin typeface="Comic Sans MS"/>
                <a:cs typeface="Comic Sans MS"/>
              </a:rPr>
              <a:t>P</a:t>
            </a:r>
            <a:r>
              <a:rPr lang="fr-FR" baseline="-25000" dirty="0">
                <a:latin typeface="Comic Sans MS"/>
                <a:cs typeface="Comic Sans MS"/>
              </a:rPr>
              <a:t>x</a:t>
            </a:r>
            <a:r>
              <a:rPr lang="fr-FR" dirty="0">
                <a:latin typeface="Comic Sans MS"/>
                <a:cs typeface="Comic Sans MS"/>
              </a:rPr>
              <a:t> &gt; </a:t>
            </a:r>
            <a:r>
              <a:rPr lang="fr-FR" dirty="0" smtClean="0">
                <a:latin typeface="Comic Sans MS"/>
                <a:cs typeface="Comic Sans MS"/>
              </a:rPr>
              <a:t>P</a:t>
            </a:r>
            <a:r>
              <a:rPr lang="fr-FR" baseline="-25000" dirty="0" smtClean="0">
                <a:latin typeface="Comic Sans MS"/>
                <a:cs typeface="Comic Sans MS"/>
              </a:rPr>
              <a:t>P</a:t>
            </a:r>
            <a:endParaRPr lang="fr-FR" dirty="0"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As long as X’s transit price is greater than the peering price, and there is any uncertainty in what strategy Y will play, X chooses Open peering</a:t>
            </a:r>
            <a:endParaRPr lang="el-GR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4E48-44B2-DD44-87BF-F1D076871BDF}" type="datetime1">
              <a:rPr lang="en-US" smtClean="0"/>
              <a:t>6/10/12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24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0481" y="1447800"/>
            <a:ext cx="9603081" cy="145938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800" y="1600200"/>
            <a:ext cx="4419600" cy="12192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13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Conclusions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pPr marL="457200" lvl="1" indent="0">
              <a:lnSpc>
                <a:spcPct val="90000"/>
              </a:lnSpc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3000" dirty="0" smtClean="0">
                <a:latin typeface="Comic Sans MS" pitchFamily="66" charset="0"/>
              </a:rPr>
              <a:t>Simplified model of interaction between two transit providers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latin typeface="Comic Sans MS" pitchFamily="66" charset="0"/>
              </a:rPr>
              <a:t>Analyzed three game-theoretic scenarios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Comic Sans MS" pitchFamily="66" charset="0"/>
              </a:rPr>
              <a:t>Static game of complete information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Comic Sans MS" pitchFamily="66" charset="0"/>
              </a:rPr>
              <a:t>Dynamic game of complete information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Comic Sans MS" pitchFamily="66" charset="0"/>
              </a:rPr>
              <a:t>Static game of incomplete information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latin typeface="Comic Sans MS" pitchFamily="66" charset="0"/>
              </a:rPr>
              <a:t>With complete information, the optimal equilibrium will be chosen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solidFill>
                  <a:srgbClr val="0000FF"/>
                </a:solidFill>
                <a:latin typeface="Comic Sans MS" pitchFamily="66" charset="0"/>
              </a:rPr>
              <a:t>Open peering is risk-dominant. With any uncertainty in the strategy of the other player, a player chooses Open peering </a:t>
            </a:r>
            <a:r>
              <a:rPr lang="en-US" sz="3000" dirty="0" smtClean="0">
                <a:latin typeface="Comic Sans MS" pitchFamily="66" charset="0"/>
              </a:rPr>
              <a:t/>
            </a:r>
          </a:p>
          <a:p>
            <a:pPr marL="0" indent="0">
              <a:lnSpc>
                <a:spcPct val="90000"/>
              </a:lnSpc>
              <a:buNone/>
            </a:pPr>
            <a:endParaRPr lang="en-US" sz="3000" dirty="0" smtClean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9BC7-D04A-0E41-92E2-C009162EA2AE}" type="datetime1">
              <a:rPr lang="en-US" smtClean="0"/>
              <a:t>6/10/12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7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mic Sans MS" pitchFamily="66" charset="0"/>
              </a:rPr>
              <a:t>Thanks!</a:t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>Questions?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26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963-9702-FB4F-9476-347C0115C401}" type="datetime1">
              <a:rPr lang="en-US" smtClean="0"/>
              <a:t>6/10/12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5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Motivation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Traffic ratio requirement for peering?</a:t>
            </a:r>
          </a:p>
          <a:p>
            <a:pPr marL="0" indent="0">
              <a:buNone/>
            </a:pPr>
            <a:r>
              <a:rPr lang="en-US" sz="2000" dirty="0" smtClean="0">
                <a:latin typeface="Comic Sans MS" pitchFamily="66" charset="0"/>
              </a:rPr>
              <a:t>   (source: </a:t>
            </a:r>
            <a:r>
              <a:rPr lang="en-US" sz="2000" dirty="0" err="1" smtClean="0">
                <a:latin typeface="Comic Sans MS" pitchFamily="66" charset="0"/>
              </a:rPr>
              <a:t>PeeringDB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  <a:hlinkClick r:id="rId2"/>
              </a:rPr>
              <a:t>www.peeringdb.com</a:t>
            </a:r>
            <a:r>
              <a:rPr lang="en-US" sz="2000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27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00200" y="2438400"/>
            <a:ext cx="2286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2438400"/>
            <a:ext cx="5588000" cy="4191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A4AA-F6D8-C24D-A394-7D95F0526C38}" type="datetime1">
              <a:rPr lang="en-US" smtClean="0"/>
              <a:t>6/10/12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Traffic components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6" name="Content Placeholder 35"/>
          <p:cNvSpPr>
            <a:spLocks noGrp="1"/>
          </p:cNvSpPr>
          <p:nvPr>
            <p:ph sz="half" idx="2"/>
          </p:nvPr>
        </p:nvSpPr>
        <p:spPr>
          <a:xfrm>
            <a:off x="3474492" y="1241946"/>
            <a:ext cx="2340591" cy="1177925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Traffic consumed in the AS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5064457"/>
            <a:ext cx="8382000" cy="16764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Comic Sans MS" pitchFamily="66" charset="0"/>
              </a:rPr>
              <a:t>Transit traffic = Inbound traffic – Consumed traffic</a:t>
            </a:r>
          </a:p>
          <a:p>
            <a:pPr marL="0" indent="0" algn="ctr">
              <a:buNone/>
            </a:pPr>
            <a:r>
              <a:rPr lang="en-US" b="1" dirty="0" smtClean="0">
                <a:latin typeface="Comic Sans MS" pitchFamily="66" charset="0"/>
              </a:rPr>
              <a:t>same as</a:t>
            </a:r>
          </a:p>
          <a:p>
            <a:r>
              <a:rPr lang="en-US" b="1" dirty="0" smtClean="0">
                <a:latin typeface="Comic Sans MS" pitchFamily="66" charset="0"/>
              </a:rPr>
              <a:t>Transit traffic = Outbound traffic – Generated traffic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28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91988" y="2201839"/>
            <a:ext cx="6705600" cy="2667000"/>
          </a:xfrm>
          <a:prstGeom prst="ellipse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Comic Sans MS" pitchFamily="66" charset="0"/>
              </a:rPr>
              <a:t>Autonomous system</a:t>
            </a:r>
            <a:endParaRPr lang="en-US" sz="36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cxnSp>
        <p:nvCxnSpPr>
          <p:cNvPr id="9" name="Curved Connector 8"/>
          <p:cNvCxnSpPr/>
          <p:nvPr/>
        </p:nvCxnSpPr>
        <p:spPr>
          <a:xfrm>
            <a:off x="859809" y="2201839"/>
            <a:ext cx="2416791" cy="1371600"/>
          </a:xfrm>
          <a:prstGeom prst="curvedConnector3">
            <a:avLst>
              <a:gd name="adj1" fmla="val 50000"/>
            </a:avLst>
          </a:prstGeom>
          <a:ln w="508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276600" y="3573439"/>
            <a:ext cx="30480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3276600" y="2735239"/>
            <a:ext cx="1219200" cy="800100"/>
          </a:xfrm>
          <a:prstGeom prst="curvedConnector3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>
            <a:off x="3276600" y="3573439"/>
            <a:ext cx="1066800" cy="838200"/>
          </a:xfrm>
          <a:prstGeom prst="curvedConnector3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>
            <a:off x="5257800" y="2735239"/>
            <a:ext cx="1371600" cy="800100"/>
          </a:xfrm>
          <a:prstGeom prst="curvedConnector3">
            <a:avLst/>
          </a:prstGeom>
          <a:ln w="508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flipV="1">
            <a:off x="5257800" y="3573439"/>
            <a:ext cx="1371600" cy="838200"/>
          </a:xfrm>
          <a:prstGeom prst="curvedConnector3">
            <a:avLst/>
          </a:prstGeom>
          <a:ln w="508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>
            <a:off x="6629400" y="3535339"/>
            <a:ext cx="1752600" cy="1562100"/>
          </a:xfrm>
          <a:prstGeom prst="curvedConnector3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ular Callout 33"/>
          <p:cNvSpPr/>
          <p:nvPr/>
        </p:nvSpPr>
        <p:spPr>
          <a:xfrm>
            <a:off x="609600" y="609600"/>
            <a:ext cx="2340591" cy="1219200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Inbound traffic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7" name="Content Placeholder 35"/>
          <p:cNvSpPr txBox="1">
            <a:spLocks/>
          </p:cNvSpPr>
          <p:nvPr/>
        </p:nvSpPr>
        <p:spPr>
          <a:xfrm>
            <a:off x="4644788" y="2049440"/>
            <a:ext cx="2594212" cy="1274762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Traffic transiting through the AS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Content Placeholder 35"/>
          <p:cNvSpPr txBox="1">
            <a:spLocks/>
          </p:cNvSpPr>
          <p:nvPr/>
        </p:nvSpPr>
        <p:spPr>
          <a:xfrm>
            <a:off x="5848066" y="1890097"/>
            <a:ext cx="2594212" cy="1274762"/>
          </a:xfrm>
          <a:prstGeom prst="wedgeRoundRect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Traffic generated within the AS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9" name="Content Placeholder 35"/>
          <p:cNvSpPr txBox="1">
            <a:spLocks/>
          </p:cNvSpPr>
          <p:nvPr/>
        </p:nvSpPr>
        <p:spPr>
          <a:xfrm>
            <a:off x="5181600" y="4880212"/>
            <a:ext cx="2594212" cy="1274762"/>
          </a:xfrm>
          <a:prstGeom prst="wedgeRoundRect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Outbound traffic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9282-8638-0749-95FA-6546D9F15E2A}" type="datetime1">
              <a:rPr lang="en-US" smtClean="0"/>
              <a:t>6/10/12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52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 animBg="1"/>
      <p:bldP spid="36" grpId="1" build="p" animBg="1"/>
      <p:bldP spid="40" grpId="0" build="p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143000"/>
          </a:xfrm>
        </p:spPr>
        <p:txBody>
          <a:bodyPr>
            <a:noAutofit/>
          </a:bodyPr>
          <a:lstStyle/>
          <a:p>
            <a:r>
              <a:rPr lang="en-US" sz="3800" b="1" dirty="0" smtClean="0">
                <a:latin typeface="Comic Sans MS" pitchFamily="66" charset="0"/>
              </a:rPr>
              <a:t>Customer-Provider traffic comparison – PeeringDB.com</a:t>
            </a:r>
            <a:endParaRPr lang="en-US" sz="3600" b="1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58227"/>
            <a:ext cx="8124449" cy="519497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29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28800" y="3200400"/>
            <a:ext cx="29718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5037161" y="2438400"/>
            <a:ext cx="2895600" cy="1143000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Traffic carried by the AS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70E7-5ED9-1648-8297-A54F00B1577C}" type="datetime1">
              <a:rPr lang="en-US" smtClean="0"/>
              <a:t>6/10/12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8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Background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Comic Sans MS" pitchFamily="66" charset="0"/>
              </a:rPr>
              <a:t>The Internet consists of ~40,000 networks</a:t>
            </a:r>
          </a:p>
          <a:p>
            <a:r>
              <a:rPr lang="en-US" sz="3000" dirty="0" smtClean="0">
                <a:latin typeface="Comic Sans MS" pitchFamily="66" charset="0"/>
              </a:rPr>
              <a:t>Each independently operated and managed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Called “Autonomous Systems” (</a:t>
            </a:r>
            <a:r>
              <a:rPr lang="en-US" sz="2400" dirty="0" err="1" smtClean="0">
                <a:latin typeface="Comic Sans MS" pitchFamily="66" charset="0"/>
              </a:rPr>
              <a:t>ASes</a:t>
            </a:r>
            <a:r>
              <a:rPr lang="en-US" sz="2400" dirty="0" smtClean="0">
                <a:latin typeface="Comic Sans MS" pitchFamily="66" charset="0"/>
              </a:rPr>
              <a:t>)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Various types: 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transit, content, access, enterprise</a:t>
            </a:r>
          </a:p>
          <a:p>
            <a:r>
              <a:rPr lang="en-US" sz="3000" dirty="0" smtClean="0">
                <a:latin typeface="Comic Sans MS" pitchFamily="66" charset="0"/>
              </a:rPr>
              <a:t>Decentralized, bilateral </a:t>
            </a:r>
            <a:r>
              <a:rPr lang="en-US" sz="3000" dirty="0" smtClean="0">
                <a:latin typeface="Comic Sans MS" pitchFamily="66" charset="0"/>
              </a:rPr>
              <a:t>interactions between </a:t>
            </a:r>
            <a:r>
              <a:rPr lang="en-US" sz="3000" dirty="0" err="1" smtClean="0">
                <a:latin typeface="Comic Sans MS" pitchFamily="66" charset="0"/>
              </a:rPr>
              <a:t>ASes</a:t>
            </a:r>
            <a:endParaRPr lang="en-US" sz="3000" dirty="0" smtClean="0">
              <a:latin typeface="Comic Sans MS" pitchFamily="66" charset="0"/>
            </a:endParaRPr>
          </a:p>
          <a:p>
            <a:r>
              <a:rPr lang="en-US" sz="3000" dirty="0" smtClean="0">
                <a:latin typeface="Comic Sans MS" pitchFamily="66" charset="0"/>
              </a:rPr>
              <a:t>Transit link: </a:t>
            </a:r>
            <a:r>
              <a:rPr lang="en-US" sz="3000" dirty="0" smtClean="0">
                <a:solidFill>
                  <a:srgbClr val="FF0000"/>
                </a:solidFill>
                <a:latin typeface="Comic Sans MS" pitchFamily="66" charset="0"/>
              </a:rPr>
              <a:t>Customer pays provider</a:t>
            </a:r>
          </a:p>
          <a:p>
            <a:r>
              <a:rPr lang="en-US" sz="3000" dirty="0" smtClean="0">
                <a:latin typeface="Comic Sans MS" pitchFamily="66" charset="0"/>
              </a:rPr>
              <a:t>Settlement-free peering link: </a:t>
            </a:r>
            <a:r>
              <a:rPr lang="en-US" sz="3000" dirty="0" smtClean="0">
                <a:solidFill>
                  <a:srgbClr val="008000"/>
                </a:solidFill>
                <a:latin typeface="Comic Sans MS" pitchFamily="66" charset="0"/>
              </a:rPr>
              <a:t>Exchange traffic for free</a:t>
            </a:r>
          </a:p>
          <a:p>
            <a:endParaRPr lang="en-US" sz="30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30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E6E5-B770-EC4D-ABD8-596FCBE57C98}" type="datetime1">
              <a:rPr lang="en-US" smtClean="0"/>
              <a:t>6/10/12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39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omic Sans MS" pitchFamily="66" charset="0"/>
              </a:rPr>
              <a:t>Customer-Provider traffic comparison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2500 customer-provider pairs</a:t>
            </a:r>
          </a:p>
          <a:p>
            <a:r>
              <a:rPr lang="en-US" dirty="0" smtClean="0">
                <a:latin typeface="Comic Sans MS" pitchFamily="66" charset="0"/>
              </a:rPr>
              <a:t>90% pairs: Customer traffic significantly less than provider traffic</a:t>
            </a:r>
          </a:p>
          <a:p>
            <a:r>
              <a:rPr lang="en-US" dirty="0" smtClean="0">
                <a:latin typeface="Comic Sans MS" pitchFamily="66" charset="0"/>
              </a:rPr>
              <a:t>9.5% pairs: Customer traffic larger than provider traffic (difference less than 20%)</a:t>
            </a:r>
          </a:p>
          <a:p>
            <a:r>
              <a:rPr lang="en-US" dirty="0" smtClean="0">
                <a:latin typeface="Comic Sans MS" pitchFamily="66" charset="0"/>
              </a:rPr>
              <a:t>0.05% pairs: Customer traffic significantly larger than provider traffic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E839-20F2-044A-8D09-3B290399F57B}" type="datetime1">
              <a:rPr lang="en-US" smtClean="0"/>
              <a:t>6/10/12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6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Geographic presence &amp; constraints</a:t>
            </a:r>
            <a:endParaRPr lang="en-US" sz="3600" b="1" dirty="0">
              <a:latin typeface="Comic Sans MS" pitchFamily="66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289496"/>
              </p:ext>
            </p:extLst>
          </p:nvPr>
        </p:nvGraphicFramePr>
        <p:xfrm>
          <a:off x="761998" y="1447798"/>
          <a:ext cx="7772404" cy="4554539"/>
        </p:xfrm>
        <a:graphic>
          <a:graphicData uri="http://schemas.openxmlformats.org/drawingml/2006/table">
            <a:tbl>
              <a:tblPr firstRow="1" firstCol="1" bandRow="1"/>
              <a:tblGrid>
                <a:gridCol w="1943101"/>
                <a:gridCol w="1943101"/>
                <a:gridCol w="1943101"/>
                <a:gridCol w="1943101"/>
              </a:tblGrid>
              <a:tr h="112299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9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9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55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31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 flipV="1">
            <a:off x="7848600" y="1613347"/>
            <a:ext cx="476250" cy="3940175"/>
          </a:xfrm>
          <a:prstGeom prst="ellipse">
            <a:avLst/>
          </a:prstGeom>
          <a:solidFill>
            <a:srgbClr val="002060">
              <a:alpha val="40000"/>
            </a:srgbClr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61515" y="3338982"/>
            <a:ext cx="1390609" cy="733425"/>
          </a:xfrm>
          <a:prstGeom prst="ellipse">
            <a:avLst/>
          </a:prstGeom>
          <a:solidFill>
            <a:schemeClr val="bg1">
              <a:lumMod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77962" y="4673512"/>
            <a:ext cx="2667000" cy="323850"/>
          </a:xfrm>
          <a:prstGeom prst="ellipse">
            <a:avLst/>
          </a:prstGeom>
          <a:solidFill>
            <a:srgbClr val="92D050">
              <a:alpha val="40000"/>
            </a:srgbClr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72200" y="4463178"/>
            <a:ext cx="847725" cy="771525"/>
          </a:xfrm>
          <a:prstGeom prst="ellipse">
            <a:avLst/>
          </a:prstGeom>
          <a:solidFill>
            <a:srgbClr val="FF0000">
              <a:alpha val="4000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86200" y="2101403"/>
            <a:ext cx="3133725" cy="266700"/>
          </a:xfrm>
          <a:prstGeom prst="ellipse">
            <a:avLst/>
          </a:prstGeom>
          <a:solidFill>
            <a:srgbClr val="00B050">
              <a:alpha val="40000"/>
            </a:srgb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01825" y="1635080"/>
            <a:ext cx="5281612" cy="346120"/>
          </a:xfrm>
          <a:prstGeom prst="ellipse">
            <a:avLst/>
          </a:prstGeom>
          <a:solidFill>
            <a:schemeClr val="accent2">
              <a:lumMod val="75000"/>
              <a:alpha val="40000"/>
            </a:schemeClr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79893" y="3033712"/>
            <a:ext cx="2200275" cy="219075"/>
          </a:xfrm>
          <a:prstGeom prst="ellipse">
            <a:avLst/>
          </a:prstGeom>
          <a:solidFill>
            <a:srgbClr val="FFC000">
              <a:alpha val="40000"/>
            </a:srgbClr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21161" y="5215384"/>
            <a:ext cx="847725" cy="676275"/>
          </a:xfrm>
          <a:prstGeom prst="ellipse">
            <a:avLst/>
          </a:prstGeom>
          <a:solidFill>
            <a:srgbClr val="C00000">
              <a:alpha val="40000"/>
            </a:srgb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362200" y="2179681"/>
            <a:ext cx="723900" cy="794197"/>
          </a:xfrm>
          <a:prstGeom prst="ellipse">
            <a:avLst/>
          </a:prstGeom>
          <a:solidFill>
            <a:srgbClr val="FF0000">
              <a:alpha val="4000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20762" y="1808140"/>
            <a:ext cx="914400" cy="2359047"/>
          </a:xfrm>
          <a:prstGeom prst="ellipse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11012" y="3393985"/>
            <a:ext cx="938035" cy="623418"/>
          </a:xfrm>
          <a:prstGeom prst="ellipse">
            <a:avLst/>
          </a:prstGeom>
          <a:solidFill>
            <a:srgbClr val="7030A0">
              <a:alpha val="40000"/>
            </a:srgb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335864" y="5426186"/>
            <a:ext cx="2651988" cy="424242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76400" y="5324921"/>
            <a:ext cx="457200" cy="4572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972614" y="4076432"/>
            <a:ext cx="457200" cy="4572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404315" y="2881782"/>
            <a:ext cx="457200" cy="457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657600" y="4125934"/>
            <a:ext cx="4572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224462" y="4100982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34217" y="2653182"/>
            <a:ext cx="457200" cy="457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152104" y="5279285"/>
            <a:ext cx="457200" cy="4572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183437" y="2667000"/>
            <a:ext cx="665163" cy="366712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7" idx="1"/>
            <a:endCxn id="11" idx="5"/>
          </p:cNvCxnSpPr>
          <p:nvPr/>
        </p:nvCxnSpPr>
        <p:spPr>
          <a:xfrm flipH="1" flipV="1">
            <a:off x="5048474" y="3964999"/>
            <a:ext cx="242943" cy="202938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9" idx="0"/>
          </p:cNvCxnSpPr>
          <p:nvPr/>
        </p:nvCxnSpPr>
        <p:spPr>
          <a:xfrm flipV="1">
            <a:off x="3380704" y="4997362"/>
            <a:ext cx="0" cy="281923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2" idx="0"/>
          </p:cNvCxnSpPr>
          <p:nvPr/>
        </p:nvCxnSpPr>
        <p:spPr>
          <a:xfrm flipV="1">
            <a:off x="1905000" y="4997362"/>
            <a:ext cx="296687" cy="327559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111012" y="2330003"/>
            <a:ext cx="0" cy="70370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002212" y="4997362"/>
            <a:ext cx="1169988" cy="327559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3000509" y="1943100"/>
            <a:ext cx="190500" cy="386903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3" idx="0"/>
            <a:endCxn id="19" idx="5"/>
          </p:cNvCxnSpPr>
          <p:nvPr/>
        </p:nvCxnSpPr>
        <p:spPr>
          <a:xfrm flipH="1" flipV="1">
            <a:off x="1801251" y="3821713"/>
            <a:ext cx="399963" cy="254719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8" idx="6"/>
            <a:endCxn id="16" idx="1"/>
          </p:cNvCxnSpPr>
          <p:nvPr/>
        </p:nvCxnSpPr>
        <p:spPr>
          <a:xfrm>
            <a:off x="5291417" y="2881782"/>
            <a:ext cx="510699" cy="184013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4" idx="6"/>
            <a:endCxn id="10" idx="3"/>
          </p:cNvCxnSpPr>
          <p:nvPr/>
        </p:nvCxnSpPr>
        <p:spPr>
          <a:xfrm flipV="1">
            <a:off x="7019925" y="2190372"/>
            <a:ext cx="898420" cy="44381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20" idx="6"/>
          </p:cNvCxnSpPr>
          <p:nvPr/>
        </p:nvCxnSpPr>
        <p:spPr>
          <a:xfrm flipV="1">
            <a:off x="7049047" y="3252787"/>
            <a:ext cx="799553" cy="452907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24" idx="1"/>
            <a:endCxn id="18" idx="5"/>
          </p:cNvCxnSpPr>
          <p:nvPr/>
        </p:nvCxnSpPr>
        <p:spPr>
          <a:xfrm flipH="1" flipV="1">
            <a:off x="2980087" y="2857571"/>
            <a:ext cx="491183" cy="91166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6" idx="7"/>
            <a:endCxn id="11" idx="3"/>
          </p:cNvCxnSpPr>
          <p:nvPr/>
        </p:nvCxnSpPr>
        <p:spPr>
          <a:xfrm flipV="1">
            <a:off x="4047845" y="3964999"/>
            <a:ext cx="17320" cy="227890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1" idx="7"/>
            <a:endCxn id="10" idx="1"/>
          </p:cNvCxnSpPr>
          <p:nvPr/>
        </p:nvCxnSpPr>
        <p:spPr>
          <a:xfrm flipV="1">
            <a:off x="7599477" y="4976497"/>
            <a:ext cx="318868" cy="511818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6858000" y="4463178"/>
            <a:ext cx="990600" cy="70454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12" idx="1"/>
            <a:endCxn id="19" idx="4"/>
          </p:cNvCxnSpPr>
          <p:nvPr/>
        </p:nvCxnSpPr>
        <p:spPr>
          <a:xfrm flipH="1" flipV="1">
            <a:off x="1477962" y="4167187"/>
            <a:ext cx="390573" cy="553752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ular Callout 78"/>
          <p:cNvSpPr/>
          <p:nvPr/>
        </p:nvSpPr>
        <p:spPr>
          <a:xfrm>
            <a:off x="5252124" y="648370"/>
            <a:ext cx="2155324" cy="1526762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Link formation across geography not possible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0" name="Rounded Rectangular Callout 79"/>
          <p:cNvSpPr/>
          <p:nvPr/>
        </p:nvSpPr>
        <p:spPr>
          <a:xfrm>
            <a:off x="400747" y="1248272"/>
            <a:ext cx="2223148" cy="1465856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Regions corresponding to unique IXPs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cxnSp>
        <p:nvCxnSpPr>
          <p:cNvPr id="85" name="Straight Arrow Connector 84"/>
          <p:cNvCxnSpPr>
            <a:stCxn id="15" idx="3"/>
            <a:endCxn id="19" idx="7"/>
          </p:cNvCxnSpPr>
          <p:nvPr/>
        </p:nvCxnSpPr>
        <p:spPr>
          <a:xfrm flipH="1">
            <a:off x="1801251" y="1930512"/>
            <a:ext cx="874048" cy="223102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86"/>
          <p:cNvCxnSpPr>
            <a:stCxn id="19" idx="0"/>
            <a:endCxn id="10" idx="4"/>
          </p:cNvCxnSpPr>
          <p:nvPr/>
        </p:nvCxnSpPr>
        <p:spPr>
          <a:xfrm rot="5400000" flipH="1" flipV="1">
            <a:off x="4684947" y="-1593637"/>
            <a:ext cx="194793" cy="6608763"/>
          </a:xfrm>
          <a:prstGeom prst="curvedConnector3">
            <a:avLst>
              <a:gd name="adj1" fmla="val 279944"/>
            </a:avLst>
          </a:prstGeom>
          <a:ln w="5080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ular Callout 88"/>
          <p:cNvSpPr/>
          <p:nvPr/>
        </p:nvSpPr>
        <p:spPr>
          <a:xfrm>
            <a:off x="6111013" y="94247"/>
            <a:ext cx="2590176" cy="1154026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Peering link at top tier possible across regions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cxnSp>
        <p:nvCxnSpPr>
          <p:cNvPr id="91" name="Straight Arrow Connector 90"/>
          <p:cNvCxnSpPr>
            <a:stCxn id="11" idx="7"/>
            <a:endCxn id="16" idx="3"/>
          </p:cNvCxnSpPr>
          <p:nvPr/>
        </p:nvCxnSpPr>
        <p:spPr>
          <a:xfrm flipV="1">
            <a:off x="5048474" y="3220704"/>
            <a:ext cx="753642" cy="225686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6354451" y="298389"/>
            <a:ext cx="2624137" cy="1427140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Geographic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o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verlap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7EFC-3819-D343-9F8E-C5A83A803EAF}" type="datetime1">
              <a:rPr lang="en-US" smtClean="0"/>
              <a:t>6/10/12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2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1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1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1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1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1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1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1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1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1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1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1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1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1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7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9" dur="7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0" dur="7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7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4" dur="7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7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7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6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7000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8500"/>
                            </p:stCondLst>
                            <p:childTnLst>
                              <p:par>
                                <p:cTn id="19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2" grpId="0" animBg="1"/>
      <p:bldP spid="13" grpId="0" animBg="1"/>
      <p:bldP spid="14" grpId="0" animBg="1"/>
      <p:bldP spid="14" grpId="1" animBg="1"/>
      <p:bldP spid="14" grpId="2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79" grpId="0" animBg="1"/>
      <p:bldP spid="79" grpId="1" animBg="1"/>
      <p:bldP spid="80" grpId="0" animBg="1"/>
      <p:bldP spid="80" grpId="1" animBg="1"/>
      <p:bldP spid="89" grpId="0" animBg="1"/>
      <p:bldP spid="3" grpId="0" animBg="1"/>
      <p:bldP spid="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Logical Connectivity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32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019800" y="1689463"/>
            <a:ext cx="914400" cy="914400"/>
          </a:xfrm>
          <a:prstGeom prst="ellipse">
            <a:avLst/>
          </a:prstGeom>
          <a:solidFill>
            <a:srgbClr val="00206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33600" y="1555552"/>
            <a:ext cx="914400" cy="914400"/>
          </a:xfrm>
          <a:prstGeom prst="ellipse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>
            <a:stCxn id="4" idx="0"/>
            <a:endCxn id="5" idx="0"/>
          </p:cNvCxnSpPr>
          <p:nvPr/>
        </p:nvCxnSpPr>
        <p:spPr>
          <a:xfrm rot="16200000" flipV="1">
            <a:off x="4466945" y="-320592"/>
            <a:ext cx="133911" cy="3886200"/>
          </a:xfrm>
          <a:prstGeom prst="curvedConnector3">
            <a:avLst>
              <a:gd name="adj1" fmla="val 270710"/>
            </a:avLst>
          </a:prstGeom>
          <a:ln w="5080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934200" y="2971800"/>
            <a:ext cx="914400" cy="914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562600" y="2971800"/>
            <a:ext cx="914400" cy="914400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29743" y="3019697"/>
            <a:ext cx="914400" cy="914400"/>
          </a:xfrm>
          <a:prstGeom prst="ellipse">
            <a:avLst/>
          </a:pr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120743" y="3004457"/>
            <a:ext cx="914400" cy="914400"/>
          </a:xfrm>
          <a:prstGeom prst="ellipse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2" idx="7"/>
            <a:endCxn id="4" idx="2"/>
          </p:cNvCxnSpPr>
          <p:nvPr/>
        </p:nvCxnSpPr>
        <p:spPr>
          <a:xfrm flipV="1">
            <a:off x="4710232" y="2146663"/>
            <a:ext cx="1309568" cy="1006945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Straight Arrow Connector 2048"/>
          <p:cNvCxnSpPr>
            <a:stCxn id="19" idx="0"/>
            <a:endCxn id="4" idx="3"/>
          </p:cNvCxnSpPr>
          <p:nvPr/>
        </p:nvCxnSpPr>
        <p:spPr>
          <a:xfrm flipV="1">
            <a:off x="6019800" y="2469952"/>
            <a:ext cx="133911" cy="501848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Straight Arrow Connector 2051"/>
          <p:cNvCxnSpPr>
            <a:stCxn id="8" idx="0"/>
            <a:endCxn id="4" idx="5"/>
          </p:cNvCxnSpPr>
          <p:nvPr/>
        </p:nvCxnSpPr>
        <p:spPr>
          <a:xfrm flipH="1" flipV="1">
            <a:off x="6800289" y="2469952"/>
            <a:ext cx="591111" cy="501848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Straight Arrow Connector 2053"/>
          <p:cNvCxnSpPr>
            <a:stCxn id="29" idx="0"/>
            <a:endCxn id="4" idx="6"/>
          </p:cNvCxnSpPr>
          <p:nvPr/>
        </p:nvCxnSpPr>
        <p:spPr>
          <a:xfrm flipH="1" flipV="1">
            <a:off x="6934200" y="2146663"/>
            <a:ext cx="1643743" cy="857794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Oval 2054"/>
          <p:cNvSpPr/>
          <p:nvPr/>
        </p:nvSpPr>
        <p:spPr>
          <a:xfrm>
            <a:off x="5562600" y="4428309"/>
            <a:ext cx="914400" cy="914400"/>
          </a:xfrm>
          <a:prstGeom prst="ellipse">
            <a:avLst/>
          </a:prstGeom>
          <a:solidFill>
            <a:srgbClr val="C0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7" name="Straight Arrow Connector 2056"/>
          <p:cNvCxnSpPr>
            <a:stCxn id="2055" idx="0"/>
            <a:endCxn id="19" idx="4"/>
          </p:cNvCxnSpPr>
          <p:nvPr/>
        </p:nvCxnSpPr>
        <p:spPr>
          <a:xfrm flipV="1">
            <a:off x="6019800" y="3886200"/>
            <a:ext cx="0" cy="542109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Oval 2058"/>
          <p:cNvSpPr/>
          <p:nvPr/>
        </p:nvSpPr>
        <p:spPr>
          <a:xfrm>
            <a:off x="4386943" y="4157254"/>
            <a:ext cx="914400" cy="914400"/>
          </a:xfrm>
          <a:prstGeom prst="ellipse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1" name="Straight Arrow Connector 2060"/>
          <p:cNvCxnSpPr>
            <a:stCxn id="2059" idx="0"/>
          </p:cNvCxnSpPr>
          <p:nvPr/>
        </p:nvCxnSpPr>
        <p:spPr>
          <a:xfrm flipV="1">
            <a:off x="4844143" y="2286000"/>
            <a:ext cx="1175657" cy="1871254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Oval 2062"/>
          <p:cNvSpPr/>
          <p:nvPr/>
        </p:nvSpPr>
        <p:spPr>
          <a:xfrm>
            <a:off x="3352800" y="4885509"/>
            <a:ext cx="914400" cy="914400"/>
          </a:xfrm>
          <a:prstGeom prst="ellipse">
            <a:avLst/>
          </a:prstGeom>
          <a:solidFill>
            <a:schemeClr val="bg1">
              <a:lumMod val="5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5" name="Straight Arrow Connector 2064"/>
          <p:cNvCxnSpPr>
            <a:stCxn id="2063" idx="7"/>
            <a:endCxn id="2059" idx="2"/>
          </p:cNvCxnSpPr>
          <p:nvPr/>
        </p:nvCxnSpPr>
        <p:spPr>
          <a:xfrm flipV="1">
            <a:off x="4133289" y="4614454"/>
            <a:ext cx="253654" cy="404966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7" name="Oval 2066"/>
          <p:cNvSpPr/>
          <p:nvPr/>
        </p:nvSpPr>
        <p:spPr>
          <a:xfrm>
            <a:off x="5105400" y="5834743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9" name="Straight Arrow Connector 2068"/>
          <p:cNvCxnSpPr>
            <a:stCxn id="2067" idx="1"/>
            <a:endCxn id="2063" idx="6"/>
          </p:cNvCxnSpPr>
          <p:nvPr/>
        </p:nvCxnSpPr>
        <p:spPr>
          <a:xfrm flipH="1" flipV="1">
            <a:off x="4267200" y="5342709"/>
            <a:ext cx="972111" cy="625945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0" name="Oval 2069"/>
          <p:cNvSpPr/>
          <p:nvPr/>
        </p:nvSpPr>
        <p:spPr>
          <a:xfrm>
            <a:off x="2267511" y="5860869"/>
            <a:ext cx="9144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3" name="Oval 2072"/>
          <p:cNvSpPr/>
          <p:nvPr/>
        </p:nvSpPr>
        <p:spPr>
          <a:xfrm>
            <a:off x="727166" y="2547257"/>
            <a:ext cx="914400" cy="914400"/>
          </a:xfrm>
          <a:prstGeom prst="ellipse">
            <a:avLst/>
          </a:prstGeom>
          <a:solidFill>
            <a:schemeClr val="accent2">
              <a:lumMod val="7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5" name="Straight Arrow Connector 2074"/>
          <p:cNvCxnSpPr>
            <a:stCxn id="2073" idx="7"/>
            <a:endCxn id="5" idx="2"/>
          </p:cNvCxnSpPr>
          <p:nvPr/>
        </p:nvCxnSpPr>
        <p:spPr>
          <a:xfrm flipV="1">
            <a:off x="1507655" y="2012752"/>
            <a:ext cx="625945" cy="668416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7" name="Oval 2076"/>
          <p:cNvSpPr/>
          <p:nvPr/>
        </p:nvSpPr>
        <p:spPr>
          <a:xfrm>
            <a:off x="2133600" y="3221627"/>
            <a:ext cx="914400" cy="9144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9" name="Straight Arrow Connector 2078"/>
          <p:cNvCxnSpPr>
            <a:stCxn id="2077" idx="0"/>
            <a:endCxn id="5" idx="4"/>
          </p:cNvCxnSpPr>
          <p:nvPr/>
        </p:nvCxnSpPr>
        <p:spPr>
          <a:xfrm flipV="1">
            <a:off x="2590800" y="2469952"/>
            <a:ext cx="0" cy="751675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0" name="Oval 2079"/>
          <p:cNvSpPr/>
          <p:nvPr/>
        </p:nvSpPr>
        <p:spPr>
          <a:xfrm>
            <a:off x="6576042" y="576996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82" name="Straight Arrow Connector 2081"/>
          <p:cNvCxnSpPr>
            <a:stCxn id="2080" idx="2"/>
            <a:endCxn id="2059" idx="5"/>
          </p:cNvCxnSpPr>
          <p:nvPr/>
        </p:nvCxnSpPr>
        <p:spPr>
          <a:xfrm flipH="1" flipV="1">
            <a:off x="5167432" y="4937743"/>
            <a:ext cx="1408610" cy="1289422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3" name="Oval 2082"/>
          <p:cNvSpPr/>
          <p:nvPr/>
        </p:nvSpPr>
        <p:spPr>
          <a:xfrm>
            <a:off x="1184366" y="3700054"/>
            <a:ext cx="914400" cy="914400"/>
          </a:xfrm>
          <a:prstGeom prst="ellipse">
            <a:avLst/>
          </a:prstGeom>
          <a:solidFill>
            <a:srgbClr val="92D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85" name="Straight Arrow Connector 2084"/>
          <p:cNvCxnSpPr>
            <a:stCxn id="2083" idx="0"/>
            <a:endCxn id="5" idx="3"/>
          </p:cNvCxnSpPr>
          <p:nvPr/>
        </p:nvCxnSpPr>
        <p:spPr>
          <a:xfrm flipV="1">
            <a:off x="1641566" y="2336041"/>
            <a:ext cx="625945" cy="1364013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9" name="Oval 2088"/>
          <p:cNvSpPr/>
          <p:nvPr/>
        </p:nvSpPr>
        <p:spPr>
          <a:xfrm>
            <a:off x="745655" y="5208798"/>
            <a:ext cx="914400" cy="9144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1" name="Straight Arrow Connector 2090"/>
          <p:cNvCxnSpPr>
            <a:stCxn id="2089" idx="0"/>
            <a:endCxn id="2083" idx="4"/>
          </p:cNvCxnSpPr>
          <p:nvPr/>
        </p:nvCxnSpPr>
        <p:spPr>
          <a:xfrm flipV="1">
            <a:off x="1202855" y="4614454"/>
            <a:ext cx="438711" cy="594344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4" name="Straight Arrow Connector 2093"/>
          <p:cNvCxnSpPr>
            <a:stCxn id="2070" idx="0"/>
            <a:endCxn id="2063" idx="2"/>
          </p:cNvCxnSpPr>
          <p:nvPr/>
        </p:nvCxnSpPr>
        <p:spPr>
          <a:xfrm flipV="1">
            <a:off x="2724711" y="5342709"/>
            <a:ext cx="628089" cy="51816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077" idx="6"/>
            <a:endCxn id="22" idx="2"/>
          </p:cNvCxnSpPr>
          <p:nvPr/>
        </p:nvCxnSpPr>
        <p:spPr>
          <a:xfrm flipV="1">
            <a:off x="3048000" y="3476897"/>
            <a:ext cx="881743" cy="20193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077" idx="6"/>
            <a:endCxn id="2063" idx="0"/>
          </p:cNvCxnSpPr>
          <p:nvPr/>
        </p:nvCxnSpPr>
        <p:spPr>
          <a:xfrm>
            <a:off x="3048000" y="3678827"/>
            <a:ext cx="762000" cy="120668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9" idx="6"/>
            <a:endCxn id="8" idx="2"/>
          </p:cNvCxnSpPr>
          <p:nvPr/>
        </p:nvCxnSpPr>
        <p:spPr>
          <a:xfrm>
            <a:off x="6477000" y="3429000"/>
            <a:ext cx="4572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6"/>
            <a:endCxn id="22" idx="1"/>
          </p:cNvCxnSpPr>
          <p:nvPr/>
        </p:nvCxnSpPr>
        <p:spPr>
          <a:xfrm>
            <a:off x="3048000" y="2012752"/>
            <a:ext cx="1015654" cy="114085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9" idx="4"/>
            <a:endCxn id="2080" idx="7"/>
          </p:cNvCxnSpPr>
          <p:nvPr/>
        </p:nvCxnSpPr>
        <p:spPr>
          <a:xfrm flipH="1">
            <a:off x="7356531" y="3918857"/>
            <a:ext cx="1221412" cy="198501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070" idx="6"/>
          </p:cNvCxnSpPr>
          <p:nvPr/>
        </p:nvCxnSpPr>
        <p:spPr>
          <a:xfrm>
            <a:off x="3181911" y="6318069"/>
            <a:ext cx="1923489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FD3E-5302-9E4C-AE8B-30802CE5B088}" type="datetime1">
              <a:rPr lang="en-US" smtClean="0"/>
              <a:t>6/10/12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5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9" grpId="0" animBg="1"/>
      <p:bldP spid="22" grpId="0" animBg="1"/>
      <p:bldP spid="29" grpId="0" animBg="1"/>
      <p:bldP spid="2055" grpId="0" animBg="1"/>
      <p:bldP spid="2059" grpId="0" animBg="1"/>
      <p:bldP spid="2063" grpId="0" animBg="1"/>
      <p:bldP spid="2067" grpId="0" animBg="1"/>
      <p:bldP spid="2070" grpId="0" animBg="1"/>
      <p:bldP spid="2073" grpId="0" animBg="1"/>
      <p:bldP spid="2077" grpId="0" animBg="1"/>
      <p:bldP spid="2080" grpId="0" animBg="1"/>
      <p:bldP spid="2083" grpId="0" animBg="1"/>
      <p:bldP spid="208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Traffic Matrix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8534400" cy="175260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latin typeface="Comic Sans MS" pitchFamily="66" charset="0"/>
              </a:rPr>
              <a:t>Traffic for ‘</a:t>
            </a:r>
            <a:r>
              <a:rPr lang="en-US" sz="2600" i="1" dirty="0" smtClean="0">
                <a:solidFill>
                  <a:srgbClr val="0070C0"/>
                </a:solidFill>
                <a:latin typeface="Comic Sans MS" pitchFamily="66" charset="0"/>
              </a:rPr>
              <a:t>N</a:t>
            </a:r>
            <a:r>
              <a:rPr lang="en-US" sz="2600" dirty="0" smtClean="0">
                <a:solidFill>
                  <a:srgbClr val="0070C0"/>
                </a:solidFill>
                <a:latin typeface="Comic Sans MS" pitchFamily="66" charset="0"/>
              </a:rPr>
              <a:t>’</a:t>
            </a:r>
            <a:r>
              <a:rPr lang="en-US" sz="2600" dirty="0" smtClean="0">
                <a:latin typeface="Comic Sans MS" pitchFamily="66" charset="0"/>
              </a:rPr>
              <a:t>’ size network represented through an </a:t>
            </a:r>
            <a:r>
              <a:rPr lang="en-US" sz="2600" dirty="0" smtClean="0">
                <a:solidFill>
                  <a:srgbClr val="0070C0"/>
                </a:solidFill>
                <a:latin typeface="Comic Sans MS" pitchFamily="66" charset="0"/>
              </a:rPr>
              <a:t>N * N  </a:t>
            </a:r>
            <a:r>
              <a:rPr lang="en-US" sz="2600" dirty="0" smtClean="0">
                <a:latin typeface="Comic Sans MS" pitchFamily="66" charset="0"/>
              </a:rPr>
              <a:t>matrix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latin typeface="Comic Sans MS" pitchFamily="66" charset="0"/>
              </a:rPr>
              <a:t>Illustration of traffic matrix for a 4 AS network</a:t>
            </a:r>
            <a:endParaRPr lang="en-US" sz="2600" dirty="0">
              <a:latin typeface="Comic Sans MS" pitchFamily="66" charset="0"/>
            </a:endParaRPr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4496363"/>
              </p:ext>
            </p:extLst>
          </p:nvPr>
        </p:nvGraphicFramePr>
        <p:xfrm>
          <a:off x="4833938" y="3200400"/>
          <a:ext cx="3700462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0" name="Equation" r:id="rId3" imgW="1168200" imgH="914400" progId="Equation.3">
                  <p:embed/>
                </p:oleObj>
              </mc:Choice>
              <mc:Fallback>
                <p:oleObj name="Equation" r:id="rId3" imgW="1168200" imgH="914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938" y="3200400"/>
                        <a:ext cx="3700462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5715000" y="3124200"/>
            <a:ext cx="27432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5148048" y="1524000"/>
            <a:ext cx="3310152" cy="1450848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</a:rPr>
              <a:t>Traffic sent by AS 0 to other </a:t>
            </a:r>
            <a:r>
              <a:rPr lang="en-US" sz="2200" b="1" dirty="0" err="1" smtClean="0">
                <a:solidFill>
                  <a:srgbClr val="0070C0"/>
                </a:solidFill>
                <a:latin typeface="Comic Sans MS" pitchFamily="66" charset="0"/>
              </a:rPr>
              <a:t>ASes</a:t>
            </a:r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</a:rPr>
              <a:t> in the network</a:t>
            </a:r>
            <a:endParaRPr lang="en-US" sz="2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76800" y="3810000"/>
            <a:ext cx="990600" cy="2362200"/>
          </a:xfrm>
          <a:prstGeom prst="ellipse">
            <a:avLst/>
          </a:prstGeom>
          <a:solidFill>
            <a:schemeClr val="accent5">
              <a:lumMod val="20000"/>
              <a:lumOff val="80000"/>
              <a:alpha val="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1752600" y="3249637"/>
            <a:ext cx="2971800" cy="1752600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Traffic </a:t>
            </a:r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received by 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AS 0 </a:t>
            </a:r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from 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other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ASes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in the network</a:t>
            </a:r>
          </a:p>
        </p:txBody>
      </p:sp>
      <p:sp>
        <p:nvSpPr>
          <p:cNvPr id="14" name="Oval 13"/>
          <p:cNvSpPr/>
          <p:nvPr/>
        </p:nvSpPr>
        <p:spPr>
          <a:xfrm rot="2044466">
            <a:off x="4468338" y="4116034"/>
            <a:ext cx="4456593" cy="1046965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3886200" y="1371600"/>
            <a:ext cx="2971800" cy="1752600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Intra-domain traffic not captured in the model</a:t>
            </a:r>
            <a:endParaRPr lang="en-US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idx="1"/>
          </p:nvPr>
        </p:nvSpPr>
        <p:spPr>
          <a:xfrm>
            <a:off x="457200" y="3036863"/>
            <a:ext cx="4000500" cy="1001737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600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600" dirty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latin typeface="Comic Sans MS" pitchFamily="66" charset="0"/>
              </a:rPr>
              <a:t>Generated traffic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600" dirty="0">
              <a:latin typeface="Comic Sans MS" pitchFamily="66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465382"/>
              </p:ext>
            </p:extLst>
          </p:nvPr>
        </p:nvGraphicFramePr>
        <p:xfrm>
          <a:off x="671146" y="3391557"/>
          <a:ext cx="2590800" cy="1294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1" name="Equation" r:id="rId5" imgW="888840" imgH="444240" progId="Equation.3">
                  <p:embed/>
                </p:oleObj>
              </mc:Choice>
              <mc:Fallback>
                <p:oleObj name="Equation" r:id="rId5" imgW="8888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46" y="3391557"/>
                        <a:ext cx="2590800" cy="12940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745632"/>
              </p:ext>
            </p:extLst>
          </p:nvPr>
        </p:nvGraphicFramePr>
        <p:xfrm>
          <a:off x="651217" y="5181600"/>
          <a:ext cx="25908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2" name="Equation" r:id="rId7" imgW="888840" imgH="444240" progId="Equation.3">
                  <p:embed/>
                </p:oleObj>
              </mc:Choice>
              <mc:Fallback>
                <p:oleObj name="Equation" r:id="rId7" imgW="88884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1217" y="5181600"/>
                        <a:ext cx="259080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5"/>
          <p:cNvSpPr>
            <a:spLocks noGrp="1"/>
          </p:cNvSpPr>
          <p:nvPr>
            <p:ph idx="1"/>
          </p:nvPr>
        </p:nvSpPr>
        <p:spPr>
          <a:xfrm>
            <a:off x="8686800" y="860707"/>
            <a:ext cx="3505200" cy="2986136"/>
          </a:xfrm>
        </p:spPr>
        <p:txBody>
          <a:bodyPr>
            <a:normAutofit/>
          </a:bodyPr>
          <a:lstStyle/>
          <a:p>
            <a:pPr lvl="1"/>
            <a:endParaRPr lang="en-US" sz="2400" dirty="0"/>
          </a:p>
          <a:p>
            <a:pPr lvl="1"/>
            <a:endParaRPr lang="en-US" sz="2400" dirty="0">
              <a:latin typeface="Comic Sans MS" pitchFamily="66" charset="0"/>
            </a:endParaRPr>
          </a:p>
        </p:txBody>
      </p:sp>
      <p:sp>
        <p:nvSpPr>
          <p:cNvPr id="22" name="Text Placeholder 4"/>
          <p:cNvSpPr>
            <a:spLocks noGrp="1"/>
          </p:cNvSpPr>
          <p:nvPr>
            <p:ph type="body" idx="1"/>
          </p:nvPr>
        </p:nvSpPr>
        <p:spPr>
          <a:xfrm>
            <a:off x="519608" y="4721100"/>
            <a:ext cx="4000500" cy="87630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600" dirty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latin typeface="Comic Sans MS" pitchFamily="66" charset="0"/>
              </a:rPr>
              <a:t>Consumed traffic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600" dirty="0">
              <a:latin typeface="Comic Sans MS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33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75DD-A933-FE47-ABB2-52EC93BD2538}" type="datetime1">
              <a:rPr lang="en-US" smtClean="0"/>
              <a:t>6/10/12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1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7" grpId="0" build="p"/>
      <p:bldP spid="2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972800" y="-19050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2400" y="5334000"/>
            <a:ext cx="22098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Enterprise customer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2000" y="3429000"/>
            <a:ext cx="2095500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Transit Provider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324600" y="3429000"/>
            <a:ext cx="2057400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Transit Provider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>
            <a:stCxn id="6" idx="0"/>
          </p:cNvCxnSpPr>
          <p:nvPr/>
        </p:nvCxnSpPr>
        <p:spPr>
          <a:xfrm flipV="1">
            <a:off x="1809750" y="2362200"/>
            <a:ext cx="1085850" cy="1066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0"/>
            <a:endCxn id="24" idx="4"/>
          </p:cNvCxnSpPr>
          <p:nvPr/>
        </p:nvCxnSpPr>
        <p:spPr>
          <a:xfrm flipH="1" flipV="1">
            <a:off x="6153150" y="2362200"/>
            <a:ext cx="1200150" cy="1066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0"/>
          </p:cNvCxnSpPr>
          <p:nvPr/>
        </p:nvCxnSpPr>
        <p:spPr>
          <a:xfrm flipV="1">
            <a:off x="1257300" y="4278868"/>
            <a:ext cx="352852" cy="10551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908610" y="5284210"/>
            <a:ext cx="22098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Enterprise customer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25" name="Straight Arrow Connector 24"/>
          <p:cNvCxnSpPr>
            <a:stCxn id="23" idx="0"/>
            <a:endCxn id="8" idx="4"/>
          </p:cNvCxnSpPr>
          <p:nvPr/>
        </p:nvCxnSpPr>
        <p:spPr>
          <a:xfrm flipH="1" flipV="1">
            <a:off x="7353300" y="4343400"/>
            <a:ext cx="660210" cy="9408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590800" y="5337960"/>
            <a:ext cx="2030390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Content Provider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767049" y="5337960"/>
            <a:ext cx="2052851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Content Provider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>
            <a:stCxn id="16" idx="0"/>
          </p:cNvCxnSpPr>
          <p:nvPr/>
        </p:nvCxnSpPr>
        <p:spPr>
          <a:xfrm flipH="1" flipV="1">
            <a:off x="1676400" y="4343400"/>
            <a:ext cx="1929595" cy="9945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8" idx="0"/>
            <a:endCxn id="8" idx="4"/>
          </p:cNvCxnSpPr>
          <p:nvPr/>
        </p:nvCxnSpPr>
        <p:spPr>
          <a:xfrm flipV="1">
            <a:off x="5793475" y="4343400"/>
            <a:ext cx="1559825" cy="9945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6"/>
            <a:endCxn id="8" idx="2"/>
          </p:cNvCxnSpPr>
          <p:nvPr/>
        </p:nvCxnSpPr>
        <p:spPr>
          <a:xfrm>
            <a:off x="2857500" y="3886200"/>
            <a:ext cx="34671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89" name="Straight Connector 12288"/>
          <p:cNvCxnSpPr/>
          <p:nvPr/>
        </p:nvCxnSpPr>
        <p:spPr>
          <a:xfrm>
            <a:off x="2895600" y="3886200"/>
            <a:ext cx="2935975" cy="145176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2" name="Straight Connector 12291"/>
          <p:cNvCxnSpPr>
            <a:stCxn id="8" idx="2"/>
            <a:endCxn id="16" idx="0"/>
          </p:cNvCxnSpPr>
          <p:nvPr/>
        </p:nvCxnSpPr>
        <p:spPr>
          <a:xfrm flipH="1">
            <a:off x="3605995" y="3886200"/>
            <a:ext cx="2718605" cy="145176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981200" y="1447800"/>
            <a:ext cx="2095500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Tier-</a:t>
            </a:r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1 provider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105400" y="1447800"/>
            <a:ext cx="2095500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Tier-1 </a:t>
            </a:r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provider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429000" y="2514600"/>
            <a:ext cx="2095500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Tier-1 </a:t>
            </a:r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provider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43" name="Straight Connector 42"/>
          <p:cNvCxnSpPr>
            <a:stCxn id="22" idx="6"/>
            <a:endCxn id="24" idx="2"/>
          </p:cNvCxnSpPr>
          <p:nvPr/>
        </p:nvCxnSpPr>
        <p:spPr>
          <a:xfrm>
            <a:off x="4076700" y="1905000"/>
            <a:ext cx="10287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334000" y="2362200"/>
            <a:ext cx="457200" cy="3810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42" idx="1"/>
          </p:cNvCxnSpPr>
          <p:nvPr/>
        </p:nvCxnSpPr>
        <p:spPr>
          <a:xfrm>
            <a:off x="3429000" y="2362200"/>
            <a:ext cx="306879" cy="28631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2057400" y="4343401"/>
            <a:ext cx="1752600" cy="914399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7543800" y="4343400"/>
            <a:ext cx="685800" cy="91440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2057400" y="2438400"/>
            <a:ext cx="990600" cy="99060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477000" y="2362200"/>
            <a:ext cx="1143000" cy="106680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114800" y="1752600"/>
            <a:ext cx="990600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971800" y="3733800"/>
            <a:ext cx="3276600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4038600" y="4114800"/>
            <a:ext cx="2286000" cy="121920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457200" y="3048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Comic Sans MS" pitchFamily="66" charset="0"/>
              </a:rPr>
              <a:t>The Internet </a:t>
            </a:r>
            <a:r>
              <a:rPr lang="en-US" sz="3600" b="1" dirty="0" smtClean="0">
                <a:latin typeface="Comic Sans MS" pitchFamily="66" charset="0"/>
              </a:rPr>
              <a:t>Hierarchy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514600"/>
            <a:ext cx="6096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$$ 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743200" y="4191000"/>
            <a:ext cx="6096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$$ 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248400" y="2743200"/>
            <a:ext cx="6096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$$ 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086600" y="4648200"/>
            <a:ext cx="6096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$$ 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88FB-DF97-1A45-A3F1-B3A18FDBF24A}" type="datetime1">
              <a:rPr lang="en-US" smtClean="0"/>
              <a:t>6/10/12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82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5" grpId="0"/>
      <p:bldP spid="35" grpId="1"/>
      <p:bldP spid="36" grpId="0"/>
      <p:bldP spid="36" grpId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Motivation: Existing peering environment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Increasing fraction of </a:t>
            </a:r>
            <a:r>
              <a:rPr lang="en-US" sz="2800" dirty="0" err="1" smtClean="0">
                <a:latin typeface="Comic Sans MS" pitchFamily="66" charset="0"/>
              </a:rPr>
              <a:t>interdomain</a:t>
            </a:r>
            <a:r>
              <a:rPr lang="en-US" sz="2800" dirty="0" smtClean="0">
                <a:latin typeface="Comic Sans MS" pitchFamily="66" charset="0"/>
              </a:rPr>
              <a:t> traffic flows over peering links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*</a:t>
            </a:r>
          </a:p>
          <a:p>
            <a:r>
              <a:rPr lang="en-US" sz="2800" dirty="0" smtClean="0">
                <a:solidFill>
                  <a:schemeClr val="accent1"/>
                </a:solidFill>
                <a:latin typeface="Comic Sans MS" pitchFamily="66" charset="0"/>
              </a:rPr>
              <a:t>How are transit providers responding?</a:t>
            </a:r>
            <a:endParaRPr lang="en-US" sz="2800" dirty="0">
              <a:solidFill>
                <a:schemeClr val="accent1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94714" y="2971800"/>
            <a:ext cx="26670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Transit Provider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80114" y="4876800"/>
            <a:ext cx="2514600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Content Provider/CDN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861714" y="4865427"/>
            <a:ext cx="2514600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Access ISP/Eyeballs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12" name="Straight Arrow Connector 11"/>
          <p:cNvCxnSpPr>
            <a:stCxn id="8" idx="0"/>
            <a:endCxn id="6" idx="2"/>
          </p:cNvCxnSpPr>
          <p:nvPr/>
        </p:nvCxnSpPr>
        <p:spPr>
          <a:xfrm flipV="1">
            <a:off x="1937414" y="3429000"/>
            <a:ext cx="1257300" cy="1447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0"/>
            <a:endCxn id="6" idx="6"/>
          </p:cNvCxnSpPr>
          <p:nvPr/>
        </p:nvCxnSpPr>
        <p:spPr>
          <a:xfrm flipH="1" flipV="1">
            <a:off x="5861714" y="3429000"/>
            <a:ext cx="1257300" cy="14364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200400" y="5334000"/>
            <a:ext cx="2667000" cy="1137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505200" y="3124200"/>
            <a:ext cx="50908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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29200" y="3124200"/>
            <a:ext cx="50908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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05200" y="3124200"/>
            <a:ext cx="50908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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29200" y="3124200"/>
            <a:ext cx="50908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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276600" y="5105400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57A5-FE0C-9F4B-95B7-2F4CBF407AC7}" type="datetime1">
              <a:rPr lang="en-US" smtClean="0"/>
              <a:t>6/10/12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88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04478E-6 2.1721E-6 L 0.22492 2.172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Motivation: Existing peering environment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Peering strategies of </a:t>
            </a:r>
            <a:r>
              <a:rPr lang="en-US" sz="2800" dirty="0" err="1" smtClean="0">
                <a:latin typeface="Comic Sans MS" pitchFamily="66" charset="0"/>
              </a:rPr>
              <a:t>ASes</a:t>
            </a:r>
            <a:r>
              <a:rPr lang="en-US" sz="2800" dirty="0" smtClean="0">
                <a:latin typeface="Comic Sans MS" pitchFamily="66" charset="0"/>
              </a:rPr>
              <a:t> in the Internet</a:t>
            </a:r>
          </a:p>
          <a:p>
            <a:pPr marL="0" indent="0">
              <a:buNone/>
            </a:pPr>
            <a:r>
              <a:rPr lang="en-US" sz="2800" dirty="0" smtClean="0">
                <a:latin typeface="Comic Sans MS" pitchFamily="66" charset="0"/>
              </a:rPr>
              <a:t>   (source: </a:t>
            </a:r>
            <a:r>
              <a:rPr lang="en-US" sz="2800" dirty="0" err="1" smtClean="0">
                <a:latin typeface="Comic Sans MS" pitchFamily="66" charset="0"/>
              </a:rPr>
              <a:t>PeeringDB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  <a:hlinkClick r:id="rId2"/>
              </a:rPr>
              <a:t>www.peeringdb.com</a:t>
            </a:r>
            <a:r>
              <a:rPr lang="en-US" sz="2800" dirty="0" smtClean="0">
                <a:latin typeface="Comic Sans MS" pitchFamily="66" charset="0"/>
              </a:rPr>
              <a:t>)</a:t>
            </a:r>
          </a:p>
          <a:p>
            <a:r>
              <a:rPr lang="en-US" sz="2800" dirty="0" smtClean="0">
                <a:latin typeface="Comic Sans MS" pitchFamily="66" charset="0"/>
              </a:rPr>
              <a:t>Transit Providers peering openly ?</a:t>
            </a:r>
            <a:endParaRPr lang="en-US" sz="2800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063738"/>
            <a:ext cx="5061045" cy="379578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276600" y="3048000"/>
            <a:ext cx="585716" cy="3581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E6D1-9E5B-0044-BDC1-6173016AD3C9}" type="datetime1">
              <a:rPr lang="en-US" smtClean="0"/>
              <a:t>6/10/12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1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875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Objective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267201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Comic Sans MS" pitchFamily="66" charset="0"/>
              </a:rPr>
              <a:t>Why are so many transit providers peering </a:t>
            </a:r>
            <a:r>
              <a:rPr lang="en-US" sz="3000" dirty="0">
                <a:latin typeface="Comic Sans MS" pitchFamily="66" charset="0"/>
              </a:rPr>
              <a:t>o</a:t>
            </a:r>
            <a:r>
              <a:rPr lang="en-US" sz="3000" dirty="0" smtClean="0">
                <a:latin typeface="Comic Sans MS" pitchFamily="66" charset="0"/>
              </a:rPr>
              <a:t>penly?</a:t>
            </a:r>
          </a:p>
          <a:p>
            <a:r>
              <a:rPr lang="en-US" sz="3000" dirty="0" smtClean="0">
                <a:latin typeface="Comic Sans MS" pitchFamily="66" charset="0"/>
              </a:rPr>
              <a:t>What gives them the incentive to do so?</a:t>
            </a:r>
          </a:p>
          <a:p>
            <a:r>
              <a:rPr lang="en-US" sz="3000" dirty="0" smtClean="0">
                <a:latin typeface="Comic Sans MS" pitchFamily="66" charset="0"/>
              </a:rPr>
              <a:t>What is the impact on their economic fitness?</a:t>
            </a:r>
          </a:p>
          <a:p>
            <a:r>
              <a:rPr lang="en-US" sz="3000" dirty="0" smtClean="0">
                <a:latin typeface="Comic Sans MS" pitchFamily="66" charset="0"/>
              </a:rPr>
              <a:t>Which transit providers lose/gain? 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421C-1140-E54F-9820-0AA3865BEE34}" type="datetime1">
              <a:rPr lang="en-US" smtClean="0"/>
              <a:t>6/10/12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48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A computational model</a:t>
            </a:r>
            <a:r>
              <a:rPr lang="en-US" sz="3600" b="1" dirty="0" smtClean="0">
                <a:latin typeface="Comic Sans MS" pitchFamily="66" charset="0"/>
              </a:rPr>
              <a:t>: </a:t>
            </a:r>
            <a:r>
              <a:rPr lang="en-US" sz="3600" b="1" dirty="0" smtClean="0">
                <a:latin typeface="Comic Sans MS" pitchFamily="66" charset="0"/>
                <a:hlinkClick r:id="rId3" action="ppaction://hlinksldjump"/>
              </a:rPr>
              <a:t>GENESIS</a:t>
            </a:r>
            <a:r>
              <a:rPr lang="en-US" sz="3600" b="1" dirty="0" smtClean="0">
                <a:latin typeface="Comic Sans MS" pitchFamily="66" charset="0"/>
                <a:hlinkClick r:id="" action="ppaction://noaction"/>
              </a:rPr>
              <a:t>*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3810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 smtClean="0">
                <a:latin typeface="Comic Sans MS" pitchFamily="66" charset="0"/>
              </a:rPr>
              <a:t>Agent based interdomain network formation model</a:t>
            </a:r>
            <a:endParaRPr lang="en-US" sz="26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sz="30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3000" dirty="0" smtClean="0">
                <a:latin typeface="Comic Sans MS" pitchFamily="66" charset="0"/>
              </a:rPr>
              <a:t>Incorporates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Geographic constraints in provider/peer selection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Interdomain</a:t>
            </a:r>
            <a:r>
              <a:rPr lang="en-US" sz="2400" dirty="0" smtClean="0">
                <a:latin typeface="Comic Sans MS" pitchFamily="66" charset="0"/>
              </a:rPr>
              <a:t> traffic matrix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Public &amp; Private peering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Realistic </a:t>
            </a:r>
            <a:r>
              <a:rPr lang="en-US" sz="2400" dirty="0">
                <a:latin typeface="Comic Sans MS" pitchFamily="66" charset="0"/>
              </a:rPr>
              <a:t>p</a:t>
            </a:r>
            <a:r>
              <a:rPr lang="en-US" sz="2400" dirty="0" smtClean="0">
                <a:latin typeface="Comic Sans MS" pitchFamily="66" charset="0"/>
              </a:rPr>
              <a:t>eering costs, transit costs, transit </a:t>
            </a:r>
            <a:r>
              <a:rPr lang="en-US" sz="2400" dirty="0" smtClean="0">
                <a:latin typeface="Comic Sans MS" pitchFamily="66" charset="0"/>
              </a:rPr>
              <a:t>revenue</a:t>
            </a:r>
            <a:endParaRPr lang="en-US" dirty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CA3E-A8D0-F34B-AC6A-0E3EBD3C3EAA}" type="datetime1">
              <a:rPr lang="en-US" smtClean="0"/>
              <a:t>6/10/12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4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omic Sans MS" pitchFamily="66" charset="0"/>
              </a:rPr>
              <a:t>The model: </a:t>
            </a:r>
            <a:r>
              <a:rPr lang="en-US" sz="3600" b="1" dirty="0">
                <a:latin typeface="Comic Sans MS" pitchFamily="66" charset="0"/>
                <a:hlinkClick r:id="" action="ppaction://noaction"/>
              </a:rPr>
              <a:t>GENESIS</a:t>
            </a:r>
            <a:r>
              <a:rPr lang="en-US" sz="3600" b="1" dirty="0">
                <a:latin typeface="Comic Sans MS" pitchFamily="66" charset="0"/>
                <a:hlinkClick r:id="rId2" action="ppaction://hlinksldjump"/>
              </a:rPr>
              <a:t>*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lnSpc>
                <a:spcPct val="90000"/>
              </a:lnSpc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Each AS is an independent agent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Fitness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= Transit Revenue – Transit Cost – Peering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cost</a:t>
            </a: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Objective</a:t>
            </a:r>
            <a:r>
              <a:rPr lang="en-US" dirty="0">
                <a:latin typeface="Comic Sans MS" pitchFamily="66" charset="0"/>
              </a:rPr>
              <a:t>: Maximize economic </a:t>
            </a:r>
            <a:r>
              <a:rPr lang="en-US" dirty="0" smtClean="0">
                <a:latin typeface="Comic Sans MS" pitchFamily="66" charset="0"/>
              </a:rPr>
              <a:t>fitness</a:t>
            </a: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Agents act in turn, evaluate possible peering strategies, choose the strategy that maximizes fitness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No foresight or coordination between agents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Compute strategy equilibrium</a:t>
            </a: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39E2-DF38-8347-A87A-7FBD1C590E5E}" type="datetime1">
              <a:rPr lang="en-US" smtClean="0"/>
              <a:t>6/10/12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1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32278</TotalTime>
  <Words>1331</Words>
  <Application>Microsoft Macintosh PowerPoint</Application>
  <PresentationFormat>On-screen Show (4:3)</PresentationFormat>
  <Paragraphs>315</Paragraphs>
  <Slides>33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Custom Design</vt:lpstr>
      <vt:lpstr>Equation</vt:lpstr>
      <vt:lpstr>Peering Strategy Adoption by Transit Providers in the Internet: A Game Theoretic Approach</vt:lpstr>
      <vt:lpstr>Outline</vt:lpstr>
      <vt:lpstr>Background</vt:lpstr>
      <vt:lpstr>Background</vt:lpstr>
      <vt:lpstr>Motivation: Existing peering environment</vt:lpstr>
      <vt:lpstr>Motivation: Existing peering environment</vt:lpstr>
      <vt:lpstr>Objective</vt:lpstr>
      <vt:lpstr>A computational model: GENESIS*</vt:lpstr>
      <vt:lpstr>The model: GENESIS*</vt:lpstr>
      <vt:lpstr>Peering strategies</vt:lpstr>
      <vt:lpstr>Strategy adoption by transit providers</vt:lpstr>
      <vt:lpstr>Impact of Open peering on cumulative fitness</vt:lpstr>
      <vt:lpstr>The attraction to Open peering</vt:lpstr>
      <vt:lpstr>Two player game</vt:lpstr>
      <vt:lpstr>Two player game</vt:lpstr>
      <vt:lpstr>Two player game</vt:lpstr>
      <vt:lpstr>Two player game</vt:lpstr>
      <vt:lpstr>Two player game</vt:lpstr>
      <vt:lpstr>Static game, complete information</vt:lpstr>
      <vt:lpstr>Static game, complete information</vt:lpstr>
      <vt:lpstr>Static game, complete information</vt:lpstr>
      <vt:lpstr>Dynamic game, complete information</vt:lpstr>
      <vt:lpstr>Incomplete information</vt:lpstr>
      <vt:lpstr>Incomplete information</vt:lpstr>
      <vt:lpstr>Conclusions</vt:lpstr>
      <vt:lpstr>Thanks! Questions?</vt:lpstr>
      <vt:lpstr>Motivation</vt:lpstr>
      <vt:lpstr>Traffic components</vt:lpstr>
      <vt:lpstr>Customer-Provider traffic comparison – PeeringDB.com</vt:lpstr>
      <vt:lpstr>Customer-Provider traffic comparison</vt:lpstr>
      <vt:lpstr>Geographic presence &amp; constraints</vt:lpstr>
      <vt:lpstr>Logical Connectivity</vt:lpstr>
      <vt:lpstr>Traffic Matrix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Aemen</dc:creator>
  <cp:lastModifiedBy>Amogh Dhamdhere</cp:lastModifiedBy>
  <cp:revision>756</cp:revision>
  <cp:lastPrinted>2011-10-28T02:14:05Z</cp:lastPrinted>
  <dcterms:created xsi:type="dcterms:W3CDTF">2010-09-29T15:09:35Z</dcterms:created>
  <dcterms:modified xsi:type="dcterms:W3CDTF">2012-06-11T01:41:47Z</dcterms:modified>
</cp:coreProperties>
</file>