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8" r:id="rId3"/>
    <p:sldId id="291" r:id="rId4"/>
    <p:sldId id="258" r:id="rId5"/>
    <p:sldId id="298" r:id="rId6"/>
    <p:sldId id="299" r:id="rId7"/>
    <p:sldId id="295" r:id="rId8"/>
    <p:sldId id="296" r:id="rId9"/>
    <p:sldId id="277" r:id="rId10"/>
    <p:sldId id="303" r:id="rId11"/>
    <p:sldId id="259" r:id="rId12"/>
    <p:sldId id="260" r:id="rId13"/>
    <p:sldId id="261" r:id="rId14"/>
    <p:sldId id="302" r:id="rId15"/>
    <p:sldId id="262" r:id="rId16"/>
    <p:sldId id="263" r:id="rId17"/>
    <p:sldId id="264" r:id="rId18"/>
    <p:sldId id="265" r:id="rId19"/>
    <p:sldId id="268" r:id="rId20"/>
    <p:sldId id="270" r:id="rId21"/>
    <p:sldId id="271" r:id="rId22"/>
    <p:sldId id="272" r:id="rId23"/>
    <p:sldId id="274" r:id="rId24"/>
    <p:sldId id="273" r:id="rId25"/>
    <p:sldId id="275" r:id="rId26"/>
    <p:sldId id="276" r:id="rId27"/>
    <p:sldId id="278" r:id="rId28"/>
    <p:sldId id="279" r:id="rId29"/>
    <p:sldId id="280" r:id="rId30"/>
    <p:sldId id="305" r:id="rId31"/>
    <p:sldId id="287" r:id="rId32"/>
    <p:sldId id="281" r:id="rId33"/>
    <p:sldId id="282" r:id="rId34"/>
    <p:sldId id="283" r:id="rId35"/>
    <p:sldId id="284" r:id="rId36"/>
    <p:sldId id="289" r:id="rId37"/>
    <p:sldId id="304" r:id="rId38"/>
    <p:sldId id="286" r:id="rId39"/>
    <p:sldId id="307" r:id="rId40"/>
    <p:sldId id="292" r:id="rId41"/>
    <p:sldId id="293" r:id="rId42"/>
    <p:sldId id="294" r:id="rId43"/>
    <p:sldId id="300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626D9-01B8-490D-ADC5-A091E8A626A5}">
          <p14:sldIdLst>
            <p14:sldId id="256"/>
            <p14:sldId id="308"/>
            <p14:sldId id="291"/>
            <p14:sldId id="258"/>
            <p14:sldId id="298"/>
            <p14:sldId id="299"/>
            <p14:sldId id="295"/>
            <p14:sldId id="296"/>
            <p14:sldId id="277"/>
            <p14:sldId id="303"/>
            <p14:sldId id="259"/>
            <p14:sldId id="260"/>
            <p14:sldId id="261"/>
            <p14:sldId id="302"/>
            <p14:sldId id="262"/>
            <p14:sldId id="263"/>
            <p14:sldId id="264"/>
            <p14:sldId id="265"/>
            <p14:sldId id="268"/>
            <p14:sldId id="270"/>
            <p14:sldId id="271"/>
            <p14:sldId id="272"/>
            <p14:sldId id="274"/>
            <p14:sldId id="273"/>
            <p14:sldId id="275"/>
            <p14:sldId id="276"/>
            <p14:sldId id="278"/>
            <p14:sldId id="279"/>
            <p14:sldId id="280"/>
            <p14:sldId id="305"/>
            <p14:sldId id="287"/>
            <p14:sldId id="281"/>
            <p14:sldId id="282"/>
            <p14:sldId id="283"/>
            <p14:sldId id="284"/>
            <p14:sldId id="289"/>
            <p14:sldId id="304"/>
            <p14:sldId id="286"/>
            <p14:sldId id="307"/>
            <p14:sldId id="292"/>
            <p14:sldId id="293"/>
            <p14:sldId id="294"/>
            <p14:sldId id="300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700"/>
    <a:srgbClr val="00FC00"/>
    <a:srgbClr val="FAAAA8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0" autoAdjust="0"/>
    <p:restoredTop sz="89740" autoAdjust="0"/>
  </p:normalViewPr>
  <p:slideViewPr>
    <p:cSldViewPr>
      <p:cViewPr varScale="1">
        <p:scale>
          <a:sx n="114" d="100"/>
          <a:sy n="114" d="100"/>
        </p:scale>
        <p:origin x="-1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6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9A58-9556-FD40-8673-44F69F58DAC8}" type="datetime1">
              <a:rPr lang="en-US" smtClean="0"/>
              <a:t>8/2/12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EB95-8A41-4A45-853E-89DD2077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8969-2008-E243-ACD7-9E056973AB2B}" type="datetime1">
              <a:rPr lang="en-US" smtClean="0"/>
              <a:t>8/2/12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6267-12DD-4464-B11D-B7017C51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5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0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reduce text on this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15:31) -----</a:t>
            </a:r>
          </a:p>
          <a:p>
            <a:r>
              <a:rPr lang="en-US"/>
              <a:t>add legends:</a:t>
            </a:r>
          </a:p>
          <a:p>
            <a:r>
              <a:rPr lang="en-US"/>
              <a:t>classification by business type</a:t>
            </a:r>
          </a:p>
          <a:p>
            <a:r>
              <a:rPr lang="en-US"/>
              <a:t>classification by geographical region</a:t>
            </a:r>
          </a:p>
          <a:p>
            <a:r>
              <a:rPr lang="en-US"/>
              <a:t>slide title: IPv4 and IPv6 topology convergence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15:42) -----</a:t>
            </a:r>
          </a:p>
          <a:p>
            <a:r>
              <a:rPr lang="en-US"/>
              <a:t>too much text</a:t>
            </a:r>
          </a:p>
          <a:p>
            <a:r>
              <a:rPr lang="en-US"/>
              <a:t>remove first bullet</a:t>
            </a:r>
          </a:p>
          <a:p>
            <a:r>
              <a:rPr lang="en-US"/>
              <a:t>remove some text</a:t>
            </a:r>
          </a:p>
          <a:p>
            <a:r>
              <a:rPr lang="en-US"/>
              <a:t>last bullet: remove "also"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8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15:42) -----</a:t>
            </a:r>
          </a:p>
          <a:p>
            <a:r>
              <a:rPr lang="en-US"/>
              <a:t>numbers are inconsistent</a:t>
            </a:r>
          </a:p>
          <a:p>
            <a:r>
              <a:rPr lang="en-US"/>
              <a:t>say what is performance here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7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15:42) -----</a:t>
            </a:r>
          </a:p>
          <a:p>
            <a:r>
              <a:rPr lang="en-US"/>
              <a:t>too much text</a:t>
            </a:r>
          </a:p>
          <a:p>
            <a:r>
              <a:rPr lang="en-US"/>
              <a:t>title: "relation between performance and AS-paths"</a:t>
            </a:r>
          </a:p>
          <a:p>
            <a:r>
              <a:rPr lang="en-US"/>
              <a:t>say this in fewer words or a graph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change title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0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change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more color</a:t>
            </a:r>
          </a:p>
          <a:p>
            <a:r>
              <a:rPr lang="en-US"/>
              <a:t>more interesting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34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15:48) -----</a:t>
            </a:r>
          </a:p>
          <a:p>
            <a:r>
              <a:rPr lang="en-US"/>
              <a:t>add motivation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add 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15:05) -----</a:t>
            </a:r>
          </a:p>
          <a:p>
            <a:r>
              <a:rPr lang="en-US"/>
              <a:t>add graph from Huston</a:t>
            </a:r>
          </a:p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take paragraph from v6 measurement prop</a:t>
            </a:r>
          </a:p>
          <a:p>
            <a:r>
              <a:rPr lang="en-US"/>
              <a:t>pitch modeling work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9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remove second bullet from here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4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(7/10/12 16:03) -----</a:t>
            </a:r>
          </a:p>
          <a:p>
            <a:r>
              <a:rPr lang="en-US" dirty="0"/>
              <a:t>remove notation</a:t>
            </a:r>
          </a:p>
          <a:p>
            <a:r>
              <a:rPr lang="en-US" dirty="0"/>
              <a:t>contrast with binary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color the cost word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4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"quality" of the equilibrium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0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16:03) -----</a:t>
            </a:r>
          </a:p>
          <a:p>
            <a:r>
              <a:rPr lang="en-US"/>
              <a:t>conclusion slide:</a:t>
            </a:r>
          </a:p>
          <a:p>
            <a:r>
              <a:rPr lang="en-US"/>
              <a:t>- measurement</a:t>
            </a:r>
          </a:p>
          <a:p>
            <a:r>
              <a:rPr lang="en-US"/>
              <a:t>- survey for parameterization</a:t>
            </a:r>
          </a:p>
          <a:p>
            <a:r>
              <a:rPr lang="en-US"/>
              <a:t>- developed initial model</a:t>
            </a:r>
          </a:p>
          <a:p>
            <a:r>
              <a:rPr lang="en-US"/>
              <a:t>- still need funding to complete this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6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add color</a:t>
            </a:r>
          </a:p>
          <a:p>
            <a:r>
              <a:rPr lang="en-US"/>
              <a:t>make clear that the axes are different</a:t>
            </a:r>
          </a:p>
          <a:p>
            <a:r>
              <a:rPr lang="en-US"/>
              <a:t>two graphs: 1) one on same axis</a:t>
            </a:r>
          </a:p>
          <a:p>
            <a:r>
              <a:rPr lang="en-US"/>
              <a:t>2) different 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(7/10/12 15:24) -----</a:t>
            </a:r>
          </a:p>
          <a:p>
            <a:r>
              <a:rPr lang="en-US" dirty="0"/>
              <a:t>add color</a:t>
            </a:r>
          </a:p>
          <a:p>
            <a:r>
              <a:rPr lang="en-US" dirty="0"/>
              <a:t>make clear that the axes are different</a:t>
            </a:r>
          </a:p>
          <a:p>
            <a:r>
              <a:rPr lang="en-US" dirty="0"/>
              <a:t>two graphs: 1) one on same axis</a:t>
            </a:r>
          </a:p>
          <a:p>
            <a:r>
              <a:rPr lang="en-US" dirty="0"/>
              <a:t>2) different 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too much text</a:t>
            </a:r>
          </a:p>
          <a:p>
            <a:r>
              <a:rPr lang="en-US"/>
              <a:t>add color</a:t>
            </a:r>
          </a:p>
          <a:p>
            <a:r>
              <a:rPr lang="en-US"/>
              <a:t>move this slide earlier?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not rapidshare</a:t>
            </a:r>
          </a:p>
          <a:p>
            <a:r>
              <a:rPr lang="en-US"/>
              <a:t>amazon, rapidshare, rackspace</a:t>
            </a:r>
          </a:p>
          <a:p>
            <a:r>
              <a:rPr lang="en-US"/>
              <a:t>new slide just for classification</a:t>
            </a:r>
          </a:p>
          <a:p>
            <a:r>
              <a:rPr lang="en-US"/>
              <a:t>diagram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mention that the fractions are across different number of 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4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(7/10/12 15:24) -----</a:t>
            </a:r>
          </a:p>
          <a:p>
            <a:r>
              <a:rPr lang="en-US"/>
              <a:t>add another slide with description of RIR regions</a:t>
            </a:r>
          </a:p>
          <a:p>
            <a:r>
              <a:rPr lang="en-US"/>
              <a:t>remove text, make graph larger. text box with arrows on circle</a:t>
            </a:r>
          </a:p>
          <a:p>
            <a:r>
              <a:rPr lang="en-US"/>
              <a:t>don't say always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9CD-6EC6-7447-ABA7-3800FFB30163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8C8C-B999-AA4B-92AF-F7B5054B69FC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D32E-F5D1-8F4F-BB2D-E4B8FCB9903B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F43F-C022-FB47-871B-501DA75D25BE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CC34-4DCD-6447-B28E-6F6C370B5E84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87E-13DB-5F40-B539-1A695BCD3160}" type="datetime1">
              <a:rPr lang="en-US" smtClean="0"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C1A5-E62B-EB4B-ACB7-8C40DE7512E2}" type="datetime1">
              <a:rPr lang="en-US" smtClean="0"/>
              <a:t>8/2/12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189-1A55-DD42-91F5-DA8F8C454F31}" type="datetime1">
              <a:rPr lang="en-US" smtClean="0"/>
              <a:t>8/2/12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7129-1F85-F64B-99C7-A78A4E2DB6B2}" type="datetime1">
              <a:rPr lang="en-US" smtClean="0"/>
              <a:t>8/2/12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2A5-F9DD-7640-B42D-8A9A69460201}" type="datetime1">
              <a:rPr lang="en-US" smtClean="0"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E8A5-2DA5-C748-99E2-F83FE51BD84E}" type="datetime1">
              <a:rPr lang="en-US" smtClean="0"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CAIDA-WIDE-CASFI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58989-3629-5941-B1A3-09FCA3FC4B3F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CAIDA-WIDE-CASFI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Measuring and Modeling the Adoption of IPv6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438400"/>
            <a:ext cx="7467601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Amogh Dhamdhere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Matthew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Luckie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Bradley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Huffaker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Kc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Claffy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(CAIDA)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Ahmed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Elmokashfi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Simula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Research)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Emile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Aben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(RIPE NCC)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5715000"/>
            <a:ext cx="6943299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400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/>
                <a:cs typeface="Calibri"/>
              </a:rPr>
              <a:t>CAIDA-WIDE-</a:t>
            </a:r>
            <a:r>
              <a:rPr lang="en-US" sz="1400" b="1" smtClean="0">
                <a:solidFill>
                  <a:schemeClr val="tx2"/>
                </a:solidFill>
                <a:latin typeface="Calibri"/>
                <a:cs typeface="Calibri"/>
              </a:rPr>
              <a:t>CASFI workshop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12363"/>
            <a:ext cx="838200" cy="912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001" y="5638800"/>
            <a:ext cx="3461199" cy="22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0" y="5352576"/>
            <a:ext cx="1168400" cy="819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272" y="5395786"/>
            <a:ext cx="1051528" cy="8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growth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D61-9305-A243-B168-3753DB9621CA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8" name="Picture 7" descr="3m.sn.v4v6.numNodes.ss.co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6858000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321058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IPv6 is here</a:t>
            </a:r>
            <a:endParaRPr lang="en-US" sz="3200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6705600" y="3749189"/>
            <a:ext cx="838200" cy="1584811"/>
          </a:xfrm>
          <a:prstGeom prst="straightConnector1">
            <a:avLst/>
          </a:prstGeom>
          <a:ln>
            <a:solidFill>
              <a:srgbClr val="00D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5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IPv6 growth: we need to zoom in..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rgbClr val="00D700"/>
                </a:solidFill>
              </a:rPr>
              <a:t>The IPv6 topology grows exponentially while the IPv4 topology now grows linearly 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549-9E67-5148-85C4-F85D37AEC91E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8" name="Picture 7" descr="3m.sn.v4v6.numNodes.co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50620"/>
            <a:ext cx="6302829" cy="441198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6172200" y="3733800"/>
            <a:ext cx="1752600" cy="457200"/>
          </a:xfrm>
          <a:prstGeom prst="leftArrow">
            <a:avLst/>
          </a:prstGeom>
          <a:solidFill>
            <a:srgbClr val="00D700"/>
          </a:solidFill>
          <a:ln>
            <a:solidFill>
              <a:srgbClr val="00D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3276600" y="2514599"/>
            <a:ext cx="17526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1066800" y="4114800"/>
            <a:ext cx="17526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41148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D700"/>
                </a:solidFill>
              </a:rPr>
              <a:t>Exponential</a:t>
            </a:r>
            <a:endParaRPr lang="en-US" sz="3200" dirty="0">
              <a:solidFill>
                <a:srgbClr val="00D7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0574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Linear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44196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Exponential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5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xponential growth of IPv6 is encouraging</a:t>
            </a:r>
          </a:p>
          <a:p>
            <a:pPr lvl="1"/>
            <a:r>
              <a:rPr lang="en-US" dirty="0" smtClean="0"/>
              <a:t>shift from a “toy” network to production?</a:t>
            </a:r>
          </a:p>
          <a:p>
            <a:r>
              <a:rPr lang="en-US" dirty="0" smtClean="0"/>
              <a:t>Which </a:t>
            </a:r>
            <a:r>
              <a:rPr lang="en-US" dirty="0" smtClean="0">
                <a:solidFill>
                  <a:srgbClr val="0000FF"/>
                </a:solidFill>
              </a:rPr>
              <a:t>geographical regions and network types </a:t>
            </a:r>
            <a:r>
              <a:rPr lang="en-US" dirty="0" smtClean="0"/>
              <a:t>contribute most of the growth?</a:t>
            </a:r>
          </a:p>
          <a:p>
            <a:r>
              <a:rPr lang="en-US" dirty="0" smtClean="0"/>
              <a:t>Is the </a:t>
            </a:r>
            <a:r>
              <a:rPr lang="en-US" dirty="0" smtClean="0">
                <a:solidFill>
                  <a:srgbClr val="0000FF"/>
                </a:solidFill>
              </a:rPr>
              <a:t>business mix in IPv6</a:t>
            </a:r>
            <a:r>
              <a:rPr lang="en-US" dirty="0" smtClean="0"/>
              <a:t> converging to that in IPv4?</a:t>
            </a:r>
          </a:p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0000FF"/>
                </a:solidFill>
              </a:rPr>
              <a:t>IPv6 performance </a:t>
            </a:r>
            <a:r>
              <a:rPr lang="en-US" dirty="0" smtClean="0"/>
              <a:t>comparable to IPv4 performance?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EC4A-EE2F-824D-87C5-9A4400C26171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0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Topology snapshots </a:t>
            </a:r>
            <a:r>
              <a:rPr lang="en-US" dirty="0" smtClean="0"/>
              <a:t>from BGP routing datasets from 1998-present</a:t>
            </a:r>
          </a:p>
          <a:p>
            <a:pPr lvl="1"/>
            <a:r>
              <a:rPr lang="en-US" dirty="0" err="1" smtClean="0"/>
              <a:t>Routeviews</a:t>
            </a:r>
            <a:r>
              <a:rPr lang="en-US" dirty="0" smtClean="0"/>
              <a:t> and RIPE repositories</a:t>
            </a:r>
          </a:p>
          <a:p>
            <a:r>
              <a:rPr lang="en-US" dirty="0" smtClean="0"/>
              <a:t>Annotated topology with</a:t>
            </a:r>
            <a:r>
              <a:rPr lang="en-US" dirty="0" smtClean="0">
                <a:solidFill>
                  <a:srgbClr val="0000FF"/>
                </a:solidFill>
              </a:rPr>
              <a:t> business relationships</a:t>
            </a:r>
            <a:r>
              <a:rPr lang="en-US" dirty="0" smtClean="0"/>
              <a:t> on each inter-AS link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Geographical region </a:t>
            </a:r>
            <a:r>
              <a:rPr lang="en-US" dirty="0" smtClean="0"/>
              <a:t>for each AS</a:t>
            </a:r>
          </a:p>
          <a:p>
            <a:pPr lvl="1"/>
            <a:r>
              <a:rPr lang="en-US" dirty="0" smtClean="0"/>
              <a:t>ARIN: North America</a:t>
            </a:r>
          </a:p>
          <a:p>
            <a:pPr lvl="1"/>
            <a:r>
              <a:rPr lang="en-US" dirty="0" smtClean="0"/>
              <a:t>RIPE: Europe</a:t>
            </a:r>
          </a:p>
          <a:p>
            <a:pPr lvl="1"/>
            <a:r>
              <a:rPr lang="en-US" dirty="0" smtClean="0"/>
              <a:t>APNIC: Asia-Pacific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887-2254-F44A-9F63-E5B9478D23B7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0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2800" y="-1905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Background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AS Business </a:t>
            </a:r>
            <a:r>
              <a:rPr lang="en-US" sz="3600" dirty="0"/>
              <a:t>T</a:t>
            </a:r>
            <a:r>
              <a:rPr lang="en-US" sz="3600" dirty="0" smtClean="0"/>
              <a:t>ypes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81000" y="4974796"/>
            <a:ext cx="2021994" cy="8128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UCSD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38792" y="3281288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Regional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28639" y="3281288"/>
            <a:ext cx="1882546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Regional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897496" y="2332924"/>
            <a:ext cx="993566" cy="948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24" idx="4"/>
          </p:cNvCxnSpPr>
          <p:nvPr/>
        </p:nvCxnSpPr>
        <p:spPr>
          <a:xfrm flipH="1" flipV="1">
            <a:off x="5871760" y="2332924"/>
            <a:ext cx="1098152" cy="948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</p:cNvCxnSpPr>
          <p:nvPr/>
        </p:nvCxnSpPr>
        <p:spPr>
          <a:xfrm flipV="1">
            <a:off x="1391997" y="4036804"/>
            <a:ext cx="322864" cy="9379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63016" y="4930534"/>
            <a:ext cx="2021994" cy="8128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Georgia Tech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3" idx="0"/>
            <a:endCxn id="8" idx="4"/>
          </p:cNvCxnSpPr>
          <p:nvPr/>
        </p:nvCxnSpPr>
        <p:spPr>
          <a:xfrm flipH="1" flipV="1">
            <a:off x="6969913" y="4094172"/>
            <a:ext cx="604100" cy="836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14600" y="4978316"/>
            <a:ext cx="1955398" cy="812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mic Sans MS" pitchFamily="66" charset="0"/>
              </a:rPr>
              <a:t>Rapidshare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03461" y="4978316"/>
            <a:ext cx="1878384" cy="812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Comcast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>
            <a:stCxn id="16" idx="0"/>
          </p:cNvCxnSpPr>
          <p:nvPr/>
        </p:nvCxnSpPr>
        <p:spPr>
          <a:xfrm flipH="1" flipV="1">
            <a:off x="1775481" y="4094172"/>
            <a:ext cx="1716818" cy="884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  <a:endCxn id="8" idx="4"/>
          </p:cNvCxnSpPr>
          <p:nvPr/>
        </p:nvCxnSpPr>
        <p:spPr>
          <a:xfrm flipV="1">
            <a:off x="5542653" y="4094172"/>
            <a:ext cx="1427259" cy="884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54375" y="1520040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AT&amp;T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13056" y="1520040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Level3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379130" y="2468404"/>
            <a:ext cx="1917408" cy="812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Verizon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>
            <a:stCxn id="22" idx="6"/>
            <a:endCxn id="24" idx="2"/>
          </p:cNvCxnSpPr>
          <p:nvPr/>
        </p:nvCxnSpPr>
        <p:spPr>
          <a:xfrm>
            <a:off x="3971783" y="1926482"/>
            <a:ext cx="94127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22228" y="2332924"/>
            <a:ext cx="418344" cy="33870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2" idx="1"/>
          </p:cNvCxnSpPr>
          <p:nvPr/>
        </p:nvCxnSpPr>
        <p:spPr>
          <a:xfrm>
            <a:off x="3379130" y="2332924"/>
            <a:ext cx="280798" cy="254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2124099" y="4094173"/>
            <a:ext cx="1603651" cy="81288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144222" y="4094172"/>
            <a:ext cx="627515" cy="81288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124099" y="2400664"/>
            <a:ext cx="906411" cy="88062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68087" y="2332924"/>
            <a:ext cx="1045859" cy="94836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006645" y="1791001"/>
            <a:ext cx="906411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12166" y="2807106"/>
            <a:ext cx="7406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51614" y="3958691"/>
            <a:ext cx="7535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1200" y="2671625"/>
            <a:ext cx="72550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4365133"/>
            <a:ext cx="7304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0" y="3810000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Content/Access/Hosting Provider (CAHP)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14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Small Transit Provider (STP)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" y="144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Large Transit Provider (LTP)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200" y="5646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Enterprise Customer (EC)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4483-8F1F-444A-9071-B9A2447CD161}" type="datetime1">
              <a:rPr lang="en-US" smtClean="0"/>
              <a:t>8/2/12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1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40" grpId="0"/>
      <p:bldP spid="41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the business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27637"/>
            <a:ext cx="8229600" cy="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IPv6 deployment at the edges is lagging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FA09-1B60-9348-BE26-29DB4BFFFEEB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21" name="Picture 20" descr="3m.sn.all.v4v6.clus.fr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1580"/>
            <a:ext cx="5562600" cy="3893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2971800" cy="15696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IPv4 network is dominated by ECs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200400"/>
            <a:ext cx="2971800" cy="10772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ower fraction of ECs in IPv6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05400" y="18288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05400" y="39624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5227637"/>
            <a:ext cx="8763000" cy="94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Hypothesis: As IPv6 matures, </a:t>
            </a:r>
            <a:r>
              <a:rPr lang="en-US" dirty="0" smtClean="0">
                <a:solidFill>
                  <a:srgbClr val="0000FF"/>
                </a:solidFill>
              </a:rPr>
              <a:t>the business mix should become similar to that in IPv4</a:t>
            </a:r>
          </a:p>
        </p:txBody>
      </p:sp>
    </p:spTree>
    <p:extLst>
      <p:ext uri="{BB962C8B-B14F-4D97-AF65-F5344CB8AC3E}">
        <p14:creationId xmlns:p14="http://schemas.microsoft.com/office/powerpoint/2010/main" val="321250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4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trends by geographical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86D-5105-8B4B-9BE2-D2C1A91626B3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11" name="Picture 10" descr="3m.sn.all.v4v6.AS.all.regDist.s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856920" cy="3962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86400" y="1524000"/>
            <a:ext cx="1066800" cy="1143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00400" y="2590800"/>
            <a:ext cx="1066800" cy="22098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53" y="5181600"/>
            <a:ext cx="4382247" cy="12311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IPv6: RIPE </a:t>
            </a:r>
            <a:r>
              <a:rPr lang="en-US" sz="2800" dirty="0">
                <a:solidFill>
                  <a:srgbClr val="0000FF"/>
                </a:solidFill>
              </a:rPr>
              <a:t>region </a:t>
            </a:r>
            <a:r>
              <a:rPr lang="en-US" sz="2800" dirty="0" smtClean="0">
                <a:solidFill>
                  <a:srgbClr val="0000FF"/>
                </a:solidFill>
              </a:rPr>
              <a:t>was always ahead of ARIN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169694"/>
            <a:ext cx="4572000" cy="12311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IPv4: More </a:t>
            </a:r>
            <a:r>
              <a:rPr lang="en-US" sz="2800" dirty="0" err="1">
                <a:solidFill>
                  <a:srgbClr val="FF0000"/>
                </a:solidFill>
              </a:rPr>
              <a:t>ASes</a:t>
            </a:r>
            <a:r>
              <a:rPr lang="en-US" sz="2800" dirty="0">
                <a:solidFill>
                  <a:srgbClr val="FF0000"/>
                </a:solidFill>
              </a:rPr>
              <a:t> in RIPE region than ARIN since 2009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7" idx="4"/>
          </p:cNvCxnSpPr>
          <p:nvPr/>
        </p:nvCxnSpPr>
        <p:spPr>
          <a:xfrm flipH="1" flipV="1">
            <a:off x="6019800" y="2667000"/>
            <a:ext cx="838200" cy="2502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9" idx="3"/>
          </p:cNvCxnSpPr>
          <p:nvPr/>
        </p:nvCxnSpPr>
        <p:spPr>
          <a:xfrm flipV="1">
            <a:off x="2228477" y="4476982"/>
            <a:ext cx="1128152" cy="7046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5435024"/>
            <a:ext cx="800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ARIN region is lagging in IPv6 deployment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9" grpId="1" animBg="1"/>
      <p:bldP spid="9" grpId="2" animBg="1"/>
      <p:bldP spid="8" grpId="1" animBg="1"/>
      <p:bldP spid="8" grpId="2" animBg="1"/>
      <p:bldP spid="12" grpId="0" animBg="1"/>
      <p:bldP spid="12" grpId="1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AS-level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Hypothesis: As IPv6 matures, </a:t>
            </a:r>
            <a:r>
              <a:rPr lang="en-US" dirty="0" smtClean="0">
                <a:solidFill>
                  <a:srgbClr val="0000FF"/>
                </a:solidFill>
              </a:rPr>
              <a:t>routing paths in IPv4 and IPv6 should become similar over time</a:t>
            </a:r>
          </a:p>
          <a:p>
            <a:endParaRPr lang="en-US" dirty="0" smtClean="0"/>
          </a:p>
          <a:p>
            <a:r>
              <a:rPr lang="en-US" dirty="0" smtClean="0"/>
              <a:t>Measured AS-level paths from 7 vantage points towards dual-stacked origin </a:t>
            </a:r>
            <a:r>
              <a:rPr lang="en-US" dirty="0" err="1" smtClean="0"/>
              <a:t>ASes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Focused on the fraction of identical IPv4 and IPv6 paths from each VP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232B-A5E0-D04E-A90D-9F8235E7D67C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3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Identical AS-level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fraction of identical paths is increasing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Currently less than 50% of IPv4 and IPv6 paths are identical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BA41-66EF-2845-A2A3-A9E65FDF6E98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Picture 6" descr="mjl-zeroedit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168958" cy="353586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48400" y="1219200"/>
            <a:ext cx="1295400" cy="1981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8642" y="5130224"/>
            <a:ext cx="69599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IPv6 network is maturing, but slowly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2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IPv4 and IPv6 topology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55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Transit providers and content providers are mostly present in the IPv6 graph, ECs are lagging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APNIC and RIPE lead ARIN in IPv6 presence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B096-D680-1049-A71E-DF6E9EDE403A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Picture 6" descr="3m.sn.v4v6.com.nodes.class_r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990600"/>
            <a:ext cx="5442857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95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Classification: business type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D700"/>
                </a:solidFill>
              </a:rPr>
              <a:t>Classification:</a:t>
            </a:r>
          </a:p>
          <a:p>
            <a:r>
              <a:rPr lang="en-US" sz="2800" dirty="0" smtClean="0">
                <a:solidFill>
                  <a:srgbClr val="00D700"/>
                </a:solidFill>
              </a:rPr>
              <a:t>geographical region </a:t>
            </a:r>
            <a:endParaRPr lang="en-US" sz="2800" dirty="0">
              <a:solidFill>
                <a:srgbClr val="00D7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768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IPv6 deployment is not uniform across business types and geographical regions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8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Problem statement: running out of Internet addresses, replacement protocol lacks deployment incentives (classic commons problem). </a:t>
            </a:r>
            <a:endParaRPr lang="en-US" sz="3500" dirty="0"/>
          </a:p>
          <a:p>
            <a:endParaRPr lang="en-US" sz="3500" dirty="0"/>
          </a:p>
          <a:p>
            <a:pPr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How can we inform and guide the greatest architectural transition of the greatest man-made complex communications network?</a:t>
            </a:r>
            <a:endParaRPr lang="en-US" sz="3500" dirty="0"/>
          </a:p>
          <a:p>
            <a:pPr>
              <a:buFont typeface="Arial"/>
              <a:buChar char="•"/>
            </a:pPr>
            <a:endParaRPr lang="en-US" sz="3500" dirty="0"/>
          </a:p>
          <a:p>
            <a:pPr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Measurement and modeling to the </a:t>
            </a:r>
            <a:r>
              <a:rPr lang="en-US" sz="3500" dirty="0" smtClean="0">
                <a:solidFill>
                  <a:srgbClr val="000000"/>
                </a:solidFill>
              </a:rPr>
              <a:t>rescue</a:t>
            </a:r>
            <a:endParaRPr lang="en-US" sz="3500" dirty="0" smtClean="0"/>
          </a:p>
          <a:p>
            <a:pPr marL="0" indent="0">
              <a:buNone/>
            </a:pP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  [</a:t>
            </a:r>
            <a:r>
              <a:rPr lang="en-US" sz="3500" dirty="0">
                <a:solidFill>
                  <a:srgbClr val="FF0000"/>
                </a:solidFill>
              </a:rPr>
              <a:t>Insert innovative, creative approaches here]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22A3-8CBC-C84B-B6FA-E68505AEF367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3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IPv4 and IPv6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performance over IPv6 is likely to inhibit the adoption of IPv6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often is performance </a:t>
            </a:r>
            <a:r>
              <a:rPr lang="en-US" dirty="0">
                <a:solidFill>
                  <a:srgbClr val="FF0000"/>
                </a:solidFill>
              </a:rPr>
              <a:t>over IPv6 similar to that over </a:t>
            </a:r>
            <a:r>
              <a:rPr lang="en-US" dirty="0" smtClean="0">
                <a:solidFill>
                  <a:srgbClr val="FF0000"/>
                </a:solidFill>
              </a:rPr>
              <a:t>IPv4?</a:t>
            </a:r>
          </a:p>
          <a:p>
            <a:r>
              <a:rPr lang="en-US" dirty="0" smtClean="0"/>
              <a:t>Measurements from 5 dual-stacked vantage points to dual-stacked websites</a:t>
            </a:r>
          </a:p>
          <a:p>
            <a:pPr lvl="1"/>
            <a:r>
              <a:rPr lang="en-US" dirty="0" smtClean="0"/>
              <a:t>Webpage download times</a:t>
            </a:r>
          </a:p>
          <a:p>
            <a:pPr lvl="1"/>
            <a:r>
              <a:rPr lang="en-US" dirty="0" smtClean="0"/>
              <a:t>Forwarding paths to those websites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4E37-8511-EA4F-9D28-5A9D1F04C5DC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1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Performance: Webpage downloads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79% of paths had IPv6 performance within 10% of IPv4 performance when AS paths were the same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Only 63% of paths had similar performance when AS paths differed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FCA4-BAE7-B74E-80E9-E41E491E2826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8" name="Picture 7" descr="mjl-pre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6247"/>
            <a:ext cx="6553200" cy="4137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00600" y="1295400"/>
            <a:ext cx="0" cy="297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1295400"/>
            <a:ext cx="0" cy="2362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9200" y="2438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79%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1295400"/>
            <a:ext cx="0" cy="1828800"/>
          </a:xfrm>
          <a:prstGeom prst="straightConnector1">
            <a:avLst/>
          </a:prstGeom>
          <a:ln>
            <a:solidFill>
              <a:srgbClr val="00D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2133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D700"/>
                </a:solidFill>
              </a:rPr>
              <a:t>63%</a:t>
            </a:r>
            <a:endParaRPr lang="en-US" sz="2400" dirty="0">
              <a:solidFill>
                <a:srgbClr val="00D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between performance and AS-level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IPv6 performance is similar to IPv4 performance, if AS-level paths are the same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be much worse if paths are different</a:t>
            </a:r>
          </a:p>
          <a:p>
            <a:r>
              <a:rPr lang="en-US" dirty="0"/>
              <a:t>L</a:t>
            </a:r>
            <a:r>
              <a:rPr lang="en-US" dirty="0" smtClean="0"/>
              <a:t>ess than 50% of AS paths from dual-stacked vantage points are currently the same in IPv4 and IPv6</a:t>
            </a:r>
          </a:p>
          <a:p>
            <a:r>
              <a:rPr lang="en-US" dirty="0">
                <a:solidFill>
                  <a:srgbClr val="000000"/>
                </a:solidFill>
              </a:rPr>
              <a:t>Insight: increasing congruence between IPv4 and IPv6 topology will improve performance and thus deployment incentives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2901-270A-DF47-A75B-81675402D001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Potential AS-path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each link in an IPv4 AS path, is that link present in the IPv6 topology (anywhere)?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Based on links that already exist, up to 70% of paths could be identical (without building any new infrastructure)</a:t>
            </a:r>
            <a:endParaRPr lang="en-US" dirty="0">
              <a:solidFill>
                <a:srgbClr val="00D7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72C3-3316-D442-B504-879BF55D685C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Picture 6" descr="mjl-pot-link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44" y="914400"/>
            <a:ext cx="6115456" cy="3505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24600" y="1524000"/>
            <a:ext cx="990600" cy="1295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Potential AS-path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each </a:t>
            </a:r>
            <a:r>
              <a:rPr lang="en-US" dirty="0" smtClean="0"/>
              <a:t>AS </a:t>
            </a:r>
            <a:r>
              <a:rPr lang="en-US" dirty="0"/>
              <a:t>in an IPv4 AS path, is that </a:t>
            </a:r>
            <a:r>
              <a:rPr lang="en-US" dirty="0" smtClean="0"/>
              <a:t>AS </a:t>
            </a:r>
            <a:r>
              <a:rPr lang="en-US" dirty="0"/>
              <a:t>present in the IPv6 topology (anywhere)?</a:t>
            </a:r>
          </a:p>
          <a:p>
            <a:r>
              <a:rPr lang="en-US" dirty="0">
                <a:solidFill>
                  <a:srgbClr val="00D700"/>
                </a:solidFill>
              </a:rPr>
              <a:t>Based on </a:t>
            </a:r>
            <a:r>
              <a:rPr lang="en-US" dirty="0" err="1" smtClean="0">
                <a:solidFill>
                  <a:srgbClr val="00D700"/>
                </a:solidFill>
              </a:rPr>
              <a:t>ASes</a:t>
            </a:r>
            <a:r>
              <a:rPr lang="en-US" dirty="0" smtClean="0">
                <a:solidFill>
                  <a:srgbClr val="00D700"/>
                </a:solidFill>
              </a:rPr>
              <a:t> that are already in the IPv6 graph, </a:t>
            </a:r>
            <a:r>
              <a:rPr lang="en-US" dirty="0">
                <a:solidFill>
                  <a:srgbClr val="00D700"/>
                </a:solidFill>
              </a:rPr>
              <a:t>up to </a:t>
            </a:r>
            <a:r>
              <a:rPr lang="en-US" dirty="0" smtClean="0">
                <a:solidFill>
                  <a:srgbClr val="00D700"/>
                </a:solidFill>
              </a:rPr>
              <a:t>90</a:t>
            </a:r>
            <a:r>
              <a:rPr lang="en-US" dirty="0">
                <a:solidFill>
                  <a:srgbClr val="00D700"/>
                </a:solidFill>
              </a:rPr>
              <a:t>% of paths could be identical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77FA-1E87-444A-BA23-3110997B3A1E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8" name="Picture 7" descr="mjl-pot-nod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115456" cy="3505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53200" y="838200"/>
            <a:ext cx="12192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measurement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IPv6 network is maturing…albeit slowly and non-uniformly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The “core” of the network (transit providers) are mostly doing well with IPv6 deployment 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edge (enterprises and access providers) is lagging</a:t>
            </a:r>
          </a:p>
          <a:p>
            <a:r>
              <a:rPr lang="en-US" dirty="0" smtClean="0"/>
              <a:t>IPv6 deployment is faster in Europe and Asia-Pacific regions, </a:t>
            </a:r>
            <a:r>
              <a:rPr lang="en-US" dirty="0" smtClean="0">
                <a:solidFill>
                  <a:srgbClr val="FF0000"/>
                </a:solidFill>
              </a:rPr>
              <a:t>North America is lagging</a:t>
            </a:r>
          </a:p>
          <a:p>
            <a:r>
              <a:rPr lang="en-US" dirty="0" smtClean="0"/>
              <a:t>IPv4 and IPv6 paths could potentially be 90% similar, without  deploying any additional infrastructure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F58B-C82B-7942-9A32-787E7E4336ED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2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II – Modeling IPv6 Adoption: </a:t>
            </a:r>
            <a:r>
              <a:rPr lang="en-US" dirty="0"/>
              <a:t>A</a:t>
            </a:r>
            <a:r>
              <a:rPr lang="en-US" dirty="0" smtClean="0"/>
              <a:t> Quantitative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3DB2-AD95-F94C-A47D-7B2AE19D6702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2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Light at the end of the tunnel?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IPv6 deployment is proceeding slowly and non-uniformly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one knows where this path leads...</a:t>
            </a:r>
          </a:p>
          <a:p>
            <a:r>
              <a:rPr lang="en-US" dirty="0" smtClean="0"/>
              <a:t>Will market forces alone lead </a:t>
            </a:r>
            <a:r>
              <a:rPr lang="en-US" dirty="0"/>
              <a:t>to IPv6 deployment?</a:t>
            </a:r>
          </a:p>
          <a:p>
            <a:r>
              <a:rPr lang="en-US" dirty="0"/>
              <a:t>Do we need </a:t>
            </a:r>
            <a:r>
              <a:rPr lang="en-US" dirty="0" smtClean="0"/>
              <a:t>regulation </a:t>
            </a:r>
            <a:r>
              <a:rPr lang="en-US" dirty="0"/>
              <a:t>to force IPv6 into deployment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transition technologies </a:t>
            </a:r>
            <a:r>
              <a:rPr lang="en-US" dirty="0"/>
              <a:t>inhibit or accelerate </a:t>
            </a:r>
            <a:r>
              <a:rPr lang="en-US" dirty="0" smtClean="0"/>
              <a:t>deployment?</a:t>
            </a:r>
          </a:p>
          <a:p>
            <a:r>
              <a:rPr lang="en-US" dirty="0" smtClean="0"/>
              <a:t>What is the effect of IPv4 address transfer markets?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F83-D589-7B48-8980-653DD122FEFA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We need a quantitative model to predict where we are headed with IPv6 deployment, and what we can do to ensure a favorable outcome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need this NOW, while there is still time to shape future IPv6 deployment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modeling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Considered the IPv4-IPv6 transition as a specific case of generic technology transitions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Modeled as a binary decision for an organization: either deploy IPv6 completely, or not at all</a:t>
            </a:r>
          </a:p>
          <a:p>
            <a:pPr lvl="1"/>
            <a:r>
              <a:rPr lang="en-US" dirty="0" smtClean="0"/>
              <a:t>But organizations will have IPv4 and IPv6 address space simultaneously</a:t>
            </a:r>
          </a:p>
          <a:p>
            <a:r>
              <a:rPr lang="en-US" dirty="0" smtClean="0"/>
              <a:t>These models focused on utility of deploying IPv6, rather than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8FC4-A8EA-0249-994E-24F68A3DA652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Granularity: </a:t>
            </a:r>
            <a:r>
              <a:rPr lang="en-US" dirty="0" smtClean="0">
                <a:solidFill>
                  <a:srgbClr val="0000FF"/>
                </a:solidFill>
              </a:rPr>
              <a:t>devices – entities that need an IP address</a:t>
            </a:r>
          </a:p>
          <a:p>
            <a:r>
              <a:rPr lang="en-US" dirty="0" smtClean="0"/>
              <a:t>An organization can simultaneously have devices from different address classes</a:t>
            </a:r>
          </a:p>
          <a:p>
            <a:pPr lvl="1"/>
            <a:r>
              <a:rPr lang="en-US" dirty="0" smtClean="0"/>
              <a:t>IPv4, IPv4 with NAT, dual-stacked, IPv6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osts to maintain devices in different states</a:t>
            </a:r>
          </a:p>
          <a:p>
            <a:r>
              <a:rPr lang="en-US" dirty="0" smtClean="0"/>
              <a:t>Networks try to minimize costs, rather than maximize some notion of utility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78AD-C9BB-7444-BDFA-A641A5168373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8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– The Internet Numbering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Internet is a “network of networks”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40,000 networks, called 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Each host in each network needs a unique identifier, (usually) its Internet Protocol (IP) address</a:t>
            </a:r>
          </a:p>
          <a:p>
            <a:r>
              <a:rPr lang="en-US" dirty="0"/>
              <a:t>IANA allocates address space to Regional Internet Registries (RIRs), which allocate to </a:t>
            </a:r>
            <a:r>
              <a:rPr lang="en-US" dirty="0" smtClean="0"/>
              <a:t>organizations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“current” IP version 4 (IPv4) provides 4 billion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D70-DB19-8142-8718-C8C8D4226175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dirty="0" smtClean="0"/>
              <a:t>Address classes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321445"/>
              </p:ext>
            </p:extLst>
          </p:nvPr>
        </p:nvGraphicFramePr>
        <p:xfrm>
          <a:off x="1371600" y="1143000"/>
          <a:ext cx="70104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IPv4-PUBLIC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public IPv4 address</a:t>
                      </a:r>
                      <a:endParaRPr lang="en-US" sz="3200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IPv4-NAT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private</a:t>
                      </a:r>
                      <a:r>
                        <a:rPr lang="en-US" sz="3200" baseline="0" dirty="0" smtClean="0"/>
                        <a:t> IPv4 address</a:t>
                      </a:r>
                      <a:endParaRPr lang="en-US" sz="3200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DUALSTACK-PUBLIC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Public</a:t>
                      </a:r>
                      <a:r>
                        <a:rPr lang="en-US" sz="3200" baseline="0" dirty="0" smtClean="0"/>
                        <a:t> IPv4 and IPv6 addresses</a:t>
                      </a:r>
                      <a:endParaRPr lang="en-US" sz="3200" dirty="0"/>
                    </a:p>
                  </a:txBody>
                  <a:tcPr/>
                </a:tc>
              </a:tr>
              <a:tr h="8725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DUALSTACK-NAT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Private IPv4 and public IPv6 address</a:t>
                      </a:r>
                    </a:p>
                  </a:txBody>
                  <a:tcPr/>
                </a:tc>
              </a:tr>
              <a:tr h="47367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IPv6-PUBLIC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IPv6 address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0A2-2191-2349-AE17-D061F2186BC2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1371600"/>
            <a:ext cx="26670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V="1">
            <a:off x="685800" y="2152089"/>
            <a:ext cx="923973" cy="1048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6200" y="30480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Binary decision model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3000" y="5638800"/>
            <a:ext cx="26670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2" idx="2"/>
            <a:endCxn id="13" idx="1"/>
          </p:cNvCxnSpPr>
          <p:nvPr/>
        </p:nvCxnSpPr>
        <p:spPr>
          <a:xfrm>
            <a:off x="838200" y="4432995"/>
            <a:ext cx="695373" cy="1339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6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process for an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Two decision processes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Address addition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Need to add new devices to network</a:t>
            </a:r>
          </a:p>
          <a:p>
            <a:pPr lvl="1"/>
            <a:r>
              <a:rPr lang="en-US" dirty="0" smtClean="0"/>
              <a:t>Choose address class to number these devices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Address optimization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Move devices from one address class to another to minimize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ECD4-5818-7346-80E3-24DFFA05DCA0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3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One-time as well as recurring costs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Address costs</a:t>
            </a:r>
            <a:r>
              <a:rPr lang="en-US" dirty="0" smtClean="0"/>
              <a:t>: Cost of IPv4 addresses on the market, cost of obtaining IPv6 addresses from IANA/RIRs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 cost</a:t>
            </a:r>
            <a:r>
              <a:rPr lang="en-US" dirty="0" smtClean="0"/>
              <a:t>: </a:t>
            </a:r>
            <a:r>
              <a:rPr lang="en-US" dirty="0"/>
              <a:t>D</a:t>
            </a:r>
            <a:r>
              <a:rPr lang="en-US" dirty="0" smtClean="0"/>
              <a:t>evices with private IPv4 addresses share a single public IPv4 address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Translation cost</a:t>
            </a:r>
            <a:r>
              <a:rPr lang="en-US" dirty="0" smtClean="0"/>
              <a:t>: Cost incurred for IPv4 devices to talk to IPv6 devices, and vice versa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Renumbering cost</a:t>
            </a:r>
            <a:r>
              <a:rPr lang="en-US" dirty="0" smtClean="0"/>
              <a:t>: Cost to renumber a device from one address type to another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2C93-508C-C041-81B4-64580A829E58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Incentives/Regulation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D700"/>
                </a:solidFill>
              </a:rPr>
              <a:t>Internal incentive </a:t>
            </a:r>
            <a:r>
              <a:rPr lang="en-US" dirty="0" smtClean="0"/>
              <a:t>from within an organization to deploy IPv6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Regulation/mandates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in certain countries or geographical regions that require organizations to become IPv6-capable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Subsidies or credits </a:t>
            </a:r>
            <a:r>
              <a:rPr lang="en-US" dirty="0" smtClean="0"/>
              <a:t>for organizations that deploy IPv6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F447-93DB-3344-9179-4BCB684AF797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2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5334000"/>
            <a:ext cx="89154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complex to compute analytically: use agent-based simulations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1F-D322-F34B-A4CD-AF838227F444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Picture 6" descr="equilibriu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5867400" cy="4543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1219200"/>
            <a:ext cx="2743200" cy="31085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Execute decision process for each network until no network changes address </a:t>
            </a:r>
            <a:r>
              <a:rPr lang="en-US" sz="2800" dirty="0" smtClean="0">
                <a:solidFill>
                  <a:srgbClr val="0000FF"/>
                </a:solidFill>
              </a:rPr>
              <a:t>assignment: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Equilibrium!!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91000" y="2209800"/>
            <a:ext cx="2057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9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IPv6 adoption at equilibrium: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raction of each organization’s address space that is IPv6-capable</a:t>
            </a:r>
          </a:p>
          <a:p>
            <a:pPr lvl="1"/>
            <a:r>
              <a:rPr lang="en-US" dirty="0" smtClean="0"/>
              <a:t>Fraction of organizations that have some IPv6-capable infrastructure</a:t>
            </a:r>
          </a:p>
          <a:p>
            <a:pPr lvl="1"/>
            <a:r>
              <a:rPr lang="en-US" dirty="0" smtClean="0"/>
              <a:t>Type of organizations that deploy IPv6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Quality of the equilibrium: </a:t>
            </a:r>
          </a:p>
          <a:p>
            <a:pPr lvl="1"/>
            <a:r>
              <a:rPr lang="en-US" dirty="0" smtClean="0"/>
              <a:t>Overall translation costs</a:t>
            </a:r>
          </a:p>
          <a:p>
            <a:pPr lvl="1"/>
            <a:r>
              <a:rPr lang="en-US" dirty="0" smtClean="0"/>
              <a:t>Overall NAT costs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B0A-7E0A-854F-865A-83DE0F053380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5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What-if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Parameterize model as realistically as possible</a:t>
            </a:r>
          </a:p>
          <a:p>
            <a:r>
              <a:rPr lang="en-US" dirty="0" smtClean="0"/>
              <a:t>Do market forces lead to IPv6 deployment?</a:t>
            </a:r>
            <a:r>
              <a:rPr lang="en-US" dirty="0" smtClean="0">
                <a:solidFill>
                  <a:srgbClr val="FF0000"/>
                </a:solidFill>
              </a:rPr>
              <a:t> When is regulation necessary?</a:t>
            </a:r>
          </a:p>
          <a:p>
            <a:r>
              <a:rPr lang="en-US" dirty="0" smtClean="0"/>
              <a:t>How does the </a:t>
            </a:r>
            <a:r>
              <a:rPr lang="en-US" dirty="0" smtClean="0">
                <a:solidFill>
                  <a:srgbClr val="FF0000"/>
                </a:solidFill>
              </a:rPr>
              <a:t>quality of transition technologies </a:t>
            </a:r>
            <a:r>
              <a:rPr lang="en-US" dirty="0" smtClean="0"/>
              <a:t>affect adoption?</a:t>
            </a:r>
          </a:p>
          <a:p>
            <a:r>
              <a:rPr lang="en-US" dirty="0" smtClean="0"/>
              <a:t>How do </a:t>
            </a:r>
            <a:r>
              <a:rPr lang="en-US" dirty="0" smtClean="0">
                <a:solidFill>
                  <a:srgbClr val="FF0000"/>
                </a:solidFill>
              </a:rPr>
              <a:t>different network business types, geographical differences</a:t>
            </a:r>
            <a:r>
              <a:rPr lang="en-US" dirty="0" smtClean="0"/>
              <a:t> affect adoption?</a:t>
            </a:r>
          </a:p>
          <a:p>
            <a:r>
              <a:rPr lang="en-US" dirty="0" smtClean="0"/>
              <a:t>How does the </a:t>
            </a:r>
            <a:r>
              <a:rPr lang="en-US" dirty="0" smtClean="0">
                <a:solidFill>
                  <a:srgbClr val="FF0000"/>
                </a:solidFill>
              </a:rPr>
              <a:t>arrival of new networks </a:t>
            </a:r>
            <a:r>
              <a:rPr lang="en-US" dirty="0" smtClean="0"/>
              <a:t>affect adoption?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56C6-6922-B94E-98F1-DD6C061C2E62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9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 the model</a:t>
            </a:r>
          </a:p>
          <a:p>
            <a:r>
              <a:rPr lang="en-US" dirty="0"/>
              <a:t>Implement model in agent-based simulation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Parameterize as best as possible using NANOG survey</a:t>
            </a:r>
          </a:p>
          <a:p>
            <a:r>
              <a:rPr lang="en-US" dirty="0" smtClean="0"/>
              <a:t>Investigate various what-if scenarios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9538-4E72-9144-95A2-7CC371FB9705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8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Thanks! 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amogh@caida.org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www.caida.org/~</a:t>
            </a:r>
            <a:r>
              <a:rPr lang="en-US" dirty="0" err="1" smtClean="0">
                <a:solidFill>
                  <a:srgbClr val="0000FF"/>
                </a:solidFill>
              </a:rPr>
              <a:t>amogh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B93F-6537-4449-AB57-AA0C678EB301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3335-78EE-3C46-AAEE-E0B03ED6DD48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When will we </a:t>
            </a:r>
            <a:r>
              <a:rPr lang="en-US" dirty="0" smtClean="0">
                <a:solidFill>
                  <a:srgbClr val="000000"/>
                </a:solidFill>
              </a:rPr>
              <a:t>run </a:t>
            </a:r>
            <a:r>
              <a:rPr lang="en-US" dirty="0">
                <a:solidFill>
                  <a:srgbClr val="000000"/>
                </a:solidFill>
              </a:rPr>
              <a:t>out of addresses?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75237"/>
            <a:ext cx="8229600" cy="1325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IANA ran out of IPv4 addresses in 2011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Regional Internet Registries (RIRs) are rationing but will soon run out too</a:t>
            </a:r>
          </a:p>
          <a:p>
            <a:r>
              <a:rPr lang="en-US" dirty="0">
                <a:solidFill>
                  <a:srgbClr val="FF0000"/>
                </a:solidFill>
              </a:rPr>
              <a:t>However, many underutilized IPv4 address will make their way to greater use via market mechanisms (people will sell what they don't need)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20EE-7A09-5540-8B89-0D73EF1A5E18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62000"/>
            <a:ext cx="5893594" cy="4191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00400" y="1981200"/>
            <a:ext cx="1752600" cy="45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IANA </a:t>
            </a:r>
            <a:r>
              <a:rPr lang="en-US" dirty="0" err="1" smtClean="0">
                <a:solidFill>
                  <a:srgbClr val="FF0000"/>
                </a:solidFill>
              </a:rPr>
              <a:t>runout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4076700" y="2438400"/>
            <a:ext cx="381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3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</a:t>
            </a:r>
            <a:r>
              <a:rPr lang="en-US" dirty="0" err="1" smtClean="0"/>
              <a:t>ASes</a:t>
            </a:r>
            <a:r>
              <a:rPr lang="en-US" dirty="0" smtClean="0"/>
              <a:t> in IPv4 and IPv6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1837"/>
            <a:ext cx="8229600" cy="185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only 50% of AS paths are identical, which </a:t>
            </a:r>
            <a:r>
              <a:rPr lang="en-US" dirty="0" err="1" smtClean="0"/>
              <a:t>ASes</a:t>
            </a:r>
            <a:r>
              <a:rPr lang="en-US" dirty="0" smtClean="0"/>
              <a:t> are different in the two paths?</a:t>
            </a:r>
          </a:p>
          <a:p>
            <a:r>
              <a:rPr lang="en-US" dirty="0" smtClean="0"/>
              <a:t>Hurricane Electric (HE) gets added to the most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6FAB-B4F5-1B49-9AE0-6D517BD8396D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Picture 6" descr="mjl-2914-topedi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44619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ASes</a:t>
            </a:r>
            <a:r>
              <a:rPr lang="en-US" dirty="0" smtClean="0"/>
              <a:t> most often seen in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each VP, measured the fraction of paths that traverse a certain 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is more dominant in IPv6 than the most dominant AS (Level3) in IPv4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807-3A10-5948-82B7-B81999D9EBB8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Picture 6" descr="mjl-transitas-perv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056605" cy="36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top </a:t>
            </a:r>
            <a:r>
              <a:rPr lang="en-US" dirty="0" err="1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Measured the fraction of top-K </a:t>
            </a:r>
            <a:r>
              <a:rPr lang="en-US" dirty="0" err="1" smtClean="0"/>
              <a:t>ASes</a:t>
            </a:r>
            <a:r>
              <a:rPr lang="en-US" dirty="0" smtClean="0"/>
              <a:t> by degree that are present in the IPv6 graph</a:t>
            </a:r>
          </a:p>
          <a:p>
            <a:r>
              <a:rPr lang="en-US" dirty="0" smtClean="0"/>
              <a:t>Fractions for all K values increasing sharply since late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7A1B-A271-F943-B10C-4BBDD965CFAB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Picture 6" descr="3m.sn.v4v6.comp.top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5810655" cy="33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Calibri"/>
              </a:rPr>
              <a:t>Pretty P</a:t>
            </a:r>
            <a:r>
              <a:rPr lang="en-US" dirty="0" smtClean="0">
                <a:cs typeface="Calibri"/>
              </a:rPr>
              <a:t>ictures </a:t>
            </a:r>
            <a:r>
              <a:rPr lang="en-US" dirty="0">
                <a:cs typeface="Calibri"/>
              </a:rPr>
              <a:t>of the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670C-590F-C243-8F52-97EDBDE43860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224" r="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Organizations with excess IPv4 space can transfer their allocations to others that need address space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rganizations can solve their short-term needs by buying addresses on the market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this inhibit the adoption of IPv6?</a:t>
            </a:r>
          </a:p>
          <a:p>
            <a:r>
              <a:rPr lang="en-US" dirty="0" smtClean="0"/>
              <a:t>We need some solid quantitative modeling of this transition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FF1-ED92-0B4E-BE1D-092871C9FA7F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</a:t>
            </a:r>
            <a:r>
              <a:rPr lang="en-US" dirty="0" err="1" smtClean="0"/>
              <a:t>runout</a:t>
            </a:r>
            <a:r>
              <a:rPr lang="en-US" dirty="0" smtClean="0"/>
              <a:t> was anticipated back in the 1990s</a:t>
            </a:r>
          </a:p>
          <a:p>
            <a:r>
              <a:rPr lang="en-US" dirty="0" smtClean="0"/>
              <a:t>The “new” (15 years old) IPv6 was standardized in the late 90s</a:t>
            </a:r>
          </a:p>
          <a:p>
            <a:r>
              <a:rPr lang="en-US" dirty="0" smtClean="0">
                <a:solidFill>
                  <a:srgbClr val="00D700"/>
                </a:solidFill>
              </a:rPr>
              <a:t>IPv6 provides much more address space than our foreseeable addressing needs</a:t>
            </a:r>
          </a:p>
          <a:p>
            <a:r>
              <a:rPr lang="en-US" dirty="0" smtClean="0"/>
              <a:t>Operating systems and network hardware have supported IPv6 for many years 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9FE-9B6A-6F44-8690-D267EA9AEAC6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2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use IPv6, right? </a:t>
            </a:r>
          </a:p>
          <a:p>
            <a:r>
              <a:rPr lang="en-US" dirty="0"/>
              <a:t>The issue: </a:t>
            </a:r>
            <a:r>
              <a:rPr lang="en-US" dirty="0" smtClean="0">
                <a:solidFill>
                  <a:srgbClr val="FF0000"/>
                </a:solidFill>
              </a:rPr>
              <a:t>IPv6 is not backwards compatible with IPv4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Hosts with an IPv4 address cannot directly communicate with hosts with IPv6 addresses</a:t>
            </a:r>
          </a:p>
          <a:p>
            <a:r>
              <a:rPr lang="en-US" dirty="0" smtClean="0"/>
              <a:t>IPv6 configuration, management and troubleshooting still not well understood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costs, no tangible benefit!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674-EB0A-334A-8398-F3A74D40B2F2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9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Two Endgame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FC00"/>
                </a:solidFill>
              </a:rPr>
              <a:t>IPv6 gets deployed!</a:t>
            </a:r>
          </a:p>
          <a:p>
            <a:pPr lvl="1"/>
            <a:r>
              <a:rPr lang="en-US" dirty="0" smtClean="0"/>
              <a:t>Existing measurement techniques and data will be ineffective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IPv6 languishes</a:t>
            </a:r>
          </a:p>
          <a:p>
            <a:pPr lvl="1"/>
            <a:r>
              <a:rPr lang="en-US" dirty="0" smtClean="0"/>
              <a:t>A world of large-scale NATs and poor performance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don’t have a good idea which scenario will happen</a:t>
            </a:r>
          </a:p>
          <a:p>
            <a:pPr lvl="1"/>
            <a:r>
              <a:rPr lang="en-US" dirty="0" smtClean="0"/>
              <a:t>Scant data about IPv6 deployment, performance, traffic</a:t>
            </a:r>
          </a:p>
          <a:p>
            <a:pPr lvl="2"/>
            <a:r>
              <a:rPr lang="en-US" dirty="0" smtClean="0"/>
              <a:t>What data is available is cause for pessimism</a:t>
            </a:r>
          </a:p>
          <a:p>
            <a:pPr lvl="1"/>
            <a:r>
              <a:rPr lang="en-US" dirty="0" smtClean="0"/>
              <a:t>No model to predict future, or reveal what is needed to reach a favorable outcome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0891-9B41-DA4C-88A3-E8EF073BD263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CAIDA’s IPv6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IPv6 adoption, topology, routing,  performance</a:t>
            </a:r>
          </a:p>
          <a:p>
            <a:pPr lvl="1"/>
            <a:r>
              <a:rPr lang="en-US" dirty="0" smtClean="0"/>
              <a:t>Tools and techniques for IPv6 measurement</a:t>
            </a:r>
          </a:p>
          <a:p>
            <a:endParaRPr lang="en-US" dirty="0"/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Quantitative model for the IPv4-IPv6 transition</a:t>
            </a:r>
          </a:p>
          <a:p>
            <a:pPr lvl="1"/>
            <a:r>
              <a:rPr lang="en-US" dirty="0" smtClean="0"/>
              <a:t>Try to predict the outcome, or at least reveal insights into evolutionary 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CF-B748-904F-B1E2-05949AE62AB1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3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Part I – Measuring IPv6 Adoption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098E-EC46-8044-B007-DCCAE802B797}" type="datetime1">
              <a:rPr lang="en-US" smtClean="0"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CAIDA-WIDE-CASFI workshop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410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“IPv6 will be deployed any day now</a:t>
            </a:r>
            <a:r>
              <a:rPr lang="en-US" sz="2400" smtClean="0">
                <a:solidFill>
                  <a:srgbClr val="0000FF"/>
                </a:solidFill>
              </a:rPr>
              <a:t>”</a:t>
            </a:r>
            <a:r>
              <a:rPr lang="en-US" sz="2400" smtClean="0"/>
              <a:t>, ACM </a:t>
            </a:r>
            <a:r>
              <a:rPr lang="en-US" sz="2400" dirty="0" smtClean="0"/>
              <a:t>SIGCOMM Internet Measurement Conference, 2012.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98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21656</TotalTime>
  <Words>2979</Words>
  <Application>Microsoft Macintosh PowerPoint</Application>
  <PresentationFormat>On-screen Show (4:3)</PresentationFormat>
  <Paragraphs>447</Paragraphs>
  <Slides>44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Custom Design</vt:lpstr>
      <vt:lpstr>Measuring and Modeling the Adoption of IPv6</vt:lpstr>
      <vt:lpstr>Outline</vt:lpstr>
      <vt:lpstr>Background – The Internet Numbering Architecture</vt:lpstr>
      <vt:lpstr>When will we run out of addresses? </vt:lpstr>
      <vt:lpstr>IPv6</vt:lpstr>
      <vt:lpstr>So, What’s the Problem?</vt:lpstr>
      <vt:lpstr>Two Endgame Scenarios</vt:lpstr>
      <vt:lpstr>CAIDA’s IPv6 Efforts</vt:lpstr>
      <vt:lpstr>Part I – Measuring IPv6 Adoption</vt:lpstr>
      <vt:lpstr>IPv6 growth</vt:lpstr>
      <vt:lpstr>IPv6 growth: we need to zoom in..</vt:lpstr>
      <vt:lpstr>Digging deeper</vt:lpstr>
      <vt:lpstr>Measurement Data</vt:lpstr>
      <vt:lpstr>Background</vt:lpstr>
      <vt:lpstr>Evolution of the business mix</vt:lpstr>
      <vt:lpstr>Growth trends by geographical region</vt:lpstr>
      <vt:lpstr>Structure of AS-level paths</vt:lpstr>
      <vt:lpstr>Identical AS-level paths</vt:lpstr>
      <vt:lpstr>IPv4 and IPv6 topology convergence</vt:lpstr>
      <vt:lpstr>Comparing IPv4 and IPv6 performance</vt:lpstr>
      <vt:lpstr>Performance: Webpage downloads</vt:lpstr>
      <vt:lpstr>Relation between performance and AS-level paths</vt:lpstr>
      <vt:lpstr>Potential AS-path congruence</vt:lpstr>
      <vt:lpstr>Potential AS-path congruence</vt:lpstr>
      <vt:lpstr>Summary of measurement findings</vt:lpstr>
      <vt:lpstr>Part II – Modeling IPv6 Adoption: A Quantitative Approach</vt:lpstr>
      <vt:lpstr>Light at the end of the tunnel?</vt:lpstr>
      <vt:lpstr>Prior modeling efforts</vt:lpstr>
      <vt:lpstr>Our modeling approach</vt:lpstr>
      <vt:lpstr>Address classes</vt:lpstr>
      <vt:lpstr>Decision process for an organization</vt:lpstr>
      <vt:lpstr>Costs</vt:lpstr>
      <vt:lpstr>Incentives/Regulation</vt:lpstr>
      <vt:lpstr>Equilibrium</vt:lpstr>
      <vt:lpstr>Output metrics</vt:lpstr>
      <vt:lpstr>What-if questions</vt:lpstr>
      <vt:lpstr>What next?</vt:lpstr>
      <vt:lpstr>Thanks! Questions?  amogh@caida.org www.caida.org/~amogh</vt:lpstr>
      <vt:lpstr>Backup slides</vt:lpstr>
      <vt:lpstr>Different ASes in IPv4 and IPv6 paths</vt:lpstr>
      <vt:lpstr>ASes most often seen in paths</vt:lpstr>
      <vt:lpstr>Common top ASes</vt:lpstr>
      <vt:lpstr>Pretty Pictures of the Internet</vt:lpstr>
      <vt:lpstr>IPv4 markets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Aemen</dc:creator>
  <cp:lastModifiedBy>Amogh Dhamdhere</cp:lastModifiedBy>
  <cp:revision>1032</cp:revision>
  <cp:lastPrinted>2011-10-28T02:14:05Z</cp:lastPrinted>
  <dcterms:created xsi:type="dcterms:W3CDTF">2010-09-29T15:09:35Z</dcterms:created>
  <dcterms:modified xsi:type="dcterms:W3CDTF">2012-08-02T15:51:49Z</dcterms:modified>
</cp:coreProperties>
</file>