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0" r:id="rId2"/>
    <p:sldId id="354" r:id="rId3"/>
    <p:sldId id="355" r:id="rId4"/>
    <p:sldId id="374" r:id="rId5"/>
    <p:sldId id="356" r:id="rId6"/>
    <p:sldId id="357" r:id="rId7"/>
    <p:sldId id="358" r:id="rId8"/>
    <p:sldId id="359" r:id="rId9"/>
    <p:sldId id="360" r:id="rId10"/>
    <p:sldId id="361" r:id="rId11"/>
    <p:sldId id="377" r:id="rId12"/>
    <p:sldId id="364" r:id="rId13"/>
    <p:sldId id="376" r:id="rId14"/>
    <p:sldId id="385" r:id="rId15"/>
    <p:sldId id="379" r:id="rId16"/>
    <p:sldId id="380" r:id="rId17"/>
    <p:sldId id="381" r:id="rId18"/>
    <p:sldId id="382" r:id="rId19"/>
    <p:sldId id="383" r:id="rId20"/>
    <p:sldId id="384" r:id="rId21"/>
    <p:sldId id="369" r:id="rId22"/>
    <p:sldId id="370" r:id="rId23"/>
    <p:sldId id="37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3B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59FD27-05FD-48FF-AFB3-436E47292652}" type="datetimeFigureOut">
              <a:rPr lang="en-US"/>
              <a:pPr>
                <a:defRPr/>
              </a:pPr>
              <a:t>2/8/2011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9F0BB0-B3CD-4031-A8A6-74AFC9C79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407988" fontAlgn="base">
              <a:spcBef>
                <a:spcPct val="0"/>
              </a:spcBef>
              <a:spcAft>
                <a:spcPct val="0"/>
              </a:spcAft>
              <a:defRPr/>
            </a:pPr>
            <a:fld id="{741F6390-77D7-4868-AD81-F1E04760A1F7}" type="slidenum">
              <a:rPr lang="en-US" smtClean="0">
                <a:latin typeface="Times New Roman" pitchFamily="18" charset="0"/>
              </a:rPr>
              <a:pPr defTabSz="40798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4341813"/>
            <a:ext cx="5487987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9F0BB0-B3CD-4031-A8A6-74AFC9C79E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CCEFF1-9EA7-4E59-A067-3508D073DCD2}" type="slidenum">
              <a:rPr lang="en-NZ" smtClean="0"/>
              <a:pPr/>
              <a:t>7</a:t>
            </a:fld>
            <a:endParaRPr lang="en-N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3A36F-09C3-43C3-8C44-E12E1E8B37D8}" type="slidenum">
              <a:rPr lang="en-NZ" smtClean="0"/>
              <a:pPr/>
              <a:t>10</a:t>
            </a:fld>
            <a:endParaRPr lang="en-N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9F0BB0-B3CD-4031-A8A6-74AFC9C79E4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9F0BB0-B3CD-4031-A8A6-74AFC9C79E4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 baseline="0">
                <a:latin typeface="Arial" pitchFamily="34" charset="0"/>
              </a:defRPr>
            </a:lvl1pPr>
            <a:lvl2pPr>
              <a:defRPr sz="2400" baseline="0">
                <a:latin typeface="Arial" pitchFamily="34" charset="0"/>
              </a:defRPr>
            </a:lvl2pPr>
            <a:lvl3pPr>
              <a:defRPr baseline="0">
                <a:latin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5D2F4-534E-4554-94FF-D68F6C41B588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F0B61-6121-4C7E-98BA-3CBDA1F65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37AF9-0823-42F5-B63B-6B4033B1658B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AA754-3E1F-484D-A433-02BC5B0FB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305313"/>
            <a:ext cx="8226720" cy="1143480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051550"/>
            <a:ext cx="212725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A9180F-9D00-4F1E-911F-2413764D2934}" type="datetime3">
              <a:rPr lang="en-NZ" smtClean="0"/>
              <a:pPr>
                <a:defRPr/>
              </a:pPr>
              <a:t>8 February 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375" y="6051550"/>
            <a:ext cx="2897188" cy="471488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375" y="6051550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A1CFD-4503-454A-BDF5-EF4EFBF7D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F5327F-CFEA-47D4-913C-35508BC7484B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43DB48-A7B5-48BD-B59C-24CBE45D6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ida.org/~amogh/crooked-CCR10.pdf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14338" y="1066800"/>
            <a:ext cx="8228012" cy="1905000"/>
          </a:xfrm>
        </p:spPr>
        <p:txBody>
          <a:bodyPr tIns="35198" rtlCol="0">
            <a:normAutofit/>
          </a:bodyPr>
          <a:lstStyle/>
          <a:p>
            <a:pPr defTabSz="914021" eaLnBrk="1" fontAlgn="auto" hangingPunct="1">
              <a:spcAft>
                <a:spcPts val="0"/>
              </a:spcAft>
              <a:tabLst>
                <a:tab pos="656582" algn="l"/>
                <a:tab pos="1313162" algn="l"/>
                <a:tab pos="1969745" algn="l"/>
                <a:tab pos="2626327" algn="l"/>
                <a:tab pos="3282907" algn="l"/>
                <a:tab pos="3939490" algn="l"/>
                <a:tab pos="4596072" algn="l"/>
                <a:tab pos="5252653" algn="l"/>
                <a:tab pos="5909234" algn="l"/>
                <a:tab pos="6565817" algn="l"/>
                <a:tab pos="7222398" algn="l"/>
                <a:tab pos="7878979" algn="l"/>
              </a:tabLst>
              <a:defRPr/>
            </a:pPr>
            <a:r>
              <a:rPr lang="en-US" dirty="0" smtClean="0"/>
              <a:t>Measured Impact of Crooked </a:t>
            </a:r>
            <a:r>
              <a:rPr lang="en-US" dirty="0" err="1" smtClean="0"/>
              <a:t>Traceroute</a:t>
            </a:r>
            <a:endParaRPr lang="en-US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8788" y="1838325"/>
            <a:ext cx="8228012" cy="4445000"/>
          </a:xfrm>
        </p:spPr>
        <p:txBody>
          <a:bodyPr tIns="25599" anchor="ctr"/>
          <a:lstStyle/>
          <a:p>
            <a:pPr marL="0" indent="0" algn="ctr" defTabSz="912813" eaLnBrk="1" hangingPunct="1">
              <a:buNone/>
              <a:tabLst>
                <a:tab pos="655638" algn="l"/>
                <a:tab pos="1312863" algn="l"/>
                <a:tab pos="1968500" algn="l"/>
                <a:tab pos="2625725" algn="l"/>
                <a:tab pos="3281363" algn="l"/>
                <a:tab pos="3938588" algn="l"/>
                <a:tab pos="4595813" algn="l"/>
                <a:tab pos="5251450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US" sz="2800" dirty="0" smtClean="0">
                <a:latin typeface="Arial" charset="0"/>
                <a:cs typeface="Arial" charset="0"/>
              </a:rPr>
              <a:t>Matthew </a:t>
            </a:r>
            <a:r>
              <a:rPr lang="en-US" sz="2800" dirty="0" err="1" smtClean="0">
                <a:latin typeface="Arial" charset="0"/>
                <a:cs typeface="Arial" charset="0"/>
              </a:rPr>
              <a:t>Luckie</a:t>
            </a:r>
            <a:r>
              <a:rPr lang="en-US" sz="2800" dirty="0" smtClean="0">
                <a:latin typeface="Arial" charset="0"/>
                <a:cs typeface="Arial" charset="0"/>
              </a:rPr>
              <a:t>, David Murrell (</a:t>
            </a:r>
            <a:r>
              <a:rPr lang="en-US" sz="2800" dirty="0" smtClean="0">
                <a:solidFill>
                  <a:srgbClr val="1E03BF"/>
                </a:solidFill>
                <a:latin typeface="Arial" charset="0"/>
                <a:cs typeface="Arial" charset="0"/>
              </a:rPr>
              <a:t>Univ. </a:t>
            </a:r>
            <a:r>
              <a:rPr lang="en-US" sz="2800" smtClean="0">
                <a:solidFill>
                  <a:srgbClr val="1E03BF"/>
                </a:solidFill>
                <a:latin typeface="Arial" charset="0"/>
                <a:cs typeface="Arial" charset="0"/>
              </a:rPr>
              <a:t>of Waikato</a:t>
            </a:r>
            <a:r>
              <a:rPr lang="en-NZ" sz="2800" smtClean="0"/>
              <a:t>)</a:t>
            </a:r>
            <a:endParaRPr lang="en-NZ" sz="2800" dirty="0" smtClean="0"/>
          </a:p>
          <a:p>
            <a:pPr marL="0" indent="0" algn="ctr" defTabSz="912813" eaLnBrk="1" hangingPunct="1">
              <a:buFont typeface="Arial" charset="0"/>
              <a:buNone/>
              <a:tabLst>
                <a:tab pos="655638" algn="l"/>
                <a:tab pos="1312863" algn="l"/>
                <a:tab pos="1968500" algn="l"/>
                <a:tab pos="2625725" algn="l"/>
                <a:tab pos="3281363" algn="l"/>
                <a:tab pos="3938588" algn="l"/>
                <a:tab pos="4595813" algn="l"/>
                <a:tab pos="5251450" algn="l"/>
                <a:tab pos="5908675" algn="l"/>
                <a:tab pos="6564313" algn="l"/>
                <a:tab pos="7221538" algn="l"/>
                <a:tab pos="7878763" algn="l"/>
              </a:tabLst>
            </a:pPr>
            <a:r>
              <a:rPr lang="en-US" sz="2800" dirty="0" err="1" smtClean="0">
                <a:latin typeface="Arial" charset="0"/>
                <a:cs typeface="Arial" charset="0"/>
              </a:rPr>
              <a:t>Amogh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Dhamdhere</a:t>
            </a:r>
            <a:r>
              <a:rPr lang="en-US" sz="2800" dirty="0" smtClean="0">
                <a:latin typeface="Arial" charset="0"/>
                <a:cs typeface="Arial" charset="0"/>
              </a:rPr>
              <a:t>, </a:t>
            </a:r>
            <a:r>
              <a:rPr lang="en-US" sz="2800" dirty="0" err="1" smtClean="0">
                <a:latin typeface="Arial" charset="0"/>
                <a:cs typeface="Arial" charset="0"/>
              </a:rPr>
              <a:t>kc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Claffy</a:t>
            </a:r>
            <a:r>
              <a:rPr lang="en-US" sz="2800" dirty="0" smtClean="0">
                <a:latin typeface="Arial" charset="0"/>
                <a:cs typeface="Arial" charset="0"/>
              </a:rPr>
              <a:t> (</a:t>
            </a:r>
            <a:r>
              <a:rPr lang="en-US" sz="2800" dirty="0" smtClean="0">
                <a:solidFill>
                  <a:srgbClr val="1E03BF"/>
                </a:solidFill>
                <a:latin typeface="Arial" charset="0"/>
                <a:cs typeface="Arial" charset="0"/>
              </a:rPr>
              <a:t>CAIDA/UCSD</a:t>
            </a:r>
            <a:r>
              <a:rPr lang="en-US" sz="2800" dirty="0" smtClean="0">
                <a:latin typeface="Arial" charset="0"/>
                <a:cs typeface="Arial" charset="0"/>
              </a:rPr>
              <a:t>)</a:t>
            </a:r>
          </a:p>
        </p:txBody>
      </p:sp>
      <p:pic>
        <p:nvPicPr>
          <p:cNvPr id="3076" name="Picture 7" descr="logo_caid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618163"/>
            <a:ext cx="1036637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0" descr="UCSD_logo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9713" y="5638800"/>
            <a:ext cx="110648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634163" y="6051550"/>
            <a:ext cx="2128837" cy="471488"/>
          </a:xfrm>
        </p:spPr>
        <p:txBody>
          <a:bodyPr/>
          <a:lstStyle/>
          <a:p>
            <a:pPr>
              <a:defRPr/>
            </a:pPr>
            <a:fld id="{51860D1C-52FB-4AC0-B258-0AB27A82BD0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5486400"/>
            <a:ext cx="312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NZ" smtClean="0"/>
              <a:t>Not all load balancing could produce an artifact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92575" y="2416175"/>
            <a:ext cx="614363" cy="614363"/>
            <a:chOff x="2474" y="954"/>
            <a:chExt cx="387" cy="387"/>
          </a:xfrm>
        </p:grpSpPr>
        <p:sp>
          <p:nvSpPr>
            <p:cNvPr id="11354" name="Oval 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6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X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092575" y="5789613"/>
            <a:ext cx="614363" cy="614362"/>
            <a:chOff x="2474" y="954"/>
            <a:chExt cx="387" cy="387"/>
          </a:xfrm>
        </p:grpSpPr>
        <p:sp>
          <p:nvSpPr>
            <p:cNvPr id="11352" name="Oval 8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Text Box 9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Y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130550" y="3430588"/>
            <a:ext cx="614363" cy="614362"/>
            <a:chOff x="2474" y="954"/>
            <a:chExt cx="387" cy="387"/>
          </a:xfrm>
        </p:grpSpPr>
        <p:sp>
          <p:nvSpPr>
            <p:cNvPr id="11350" name="Oval 11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Text Box 12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A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5062538" y="3416300"/>
            <a:ext cx="614362" cy="614363"/>
            <a:chOff x="2474" y="954"/>
            <a:chExt cx="387" cy="387"/>
          </a:xfrm>
        </p:grpSpPr>
        <p:sp>
          <p:nvSpPr>
            <p:cNvPr id="11348" name="Oval 14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Text Box 15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B</a:t>
              </a:r>
            </a:p>
          </p:txBody>
        </p:sp>
      </p:grpSp>
      <p:sp>
        <p:nvSpPr>
          <p:cNvPr id="11274" name="Line 16"/>
          <p:cNvSpPr>
            <a:spLocks noChangeShapeType="1"/>
          </p:cNvSpPr>
          <p:nvPr/>
        </p:nvSpPr>
        <p:spPr bwMode="auto">
          <a:xfrm flipH="1">
            <a:off x="3673475" y="2970213"/>
            <a:ext cx="539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7"/>
          <p:cNvSpPr>
            <a:spLocks noChangeShapeType="1"/>
          </p:cNvSpPr>
          <p:nvPr/>
        </p:nvSpPr>
        <p:spPr bwMode="auto">
          <a:xfrm flipH="1" flipV="1">
            <a:off x="4605338" y="2970213"/>
            <a:ext cx="539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590800" y="4433888"/>
            <a:ext cx="614363" cy="614362"/>
            <a:chOff x="2474" y="954"/>
            <a:chExt cx="387" cy="387"/>
          </a:xfrm>
        </p:grpSpPr>
        <p:sp>
          <p:nvSpPr>
            <p:cNvPr id="11346" name="Oval 19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Text Box 20"/>
            <p:cNvSpPr txBox="1">
              <a:spLocks noChangeArrowheads="1"/>
            </p:cNvSpPr>
            <p:nvPr/>
          </p:nvSpPr>
          <p:spPr bwMode="auto">
            <a:xfrm>
              <a:off x="2538" y="98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C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3671888" y="4433888"/>
            <a:ext cx="614362" cy="614362"/>
            <a:chOff x="2474" y="954"/>
            <a:chExt cx="387" cy="387"/>
          </a:xfrm>
        </p:grpSpPr>
        <p:sp>
          <p:nvSpPr>
            <p:cNvPr id="11344" name="Oval 22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Text Box 23"/>
            <p:cNvSpPr txBox="1">
              <a:spLocks noChangeArrowheads="1"/>
            </p:cNvSpPr>
            <p:nvPr/>
          </p:nvSpPr>
          <p:spPr bwMode="auto">
            <a:xfrm>
              <a:off x="2538" y="98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D</a:t>
              </a:r>
            </a:p>
          </p:txBody>
        </p:sp>
      </p:grpSp>
      <p:sp>
        <p:nvSpPr>
          <p:cNvPr id="11278" name="Line 24"/>
          <p:cNvSpPr>
            <a:spLocks noChangeShapeType="1"/>
          </p:cNvSpPr>
          <p:nvPr/>
        </p:nvSpPr>
        <p:spPr bwMode="auto">
          <a:xfrm flipH="1">
            <a:off x="2987675" y="3960813"/>
            <a:ext cx="239713" cy="493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Line 25"/>
          <p:cNvSpPr>
            <a:spLocks noChangeShapeType="1"/>
          </p:cNvSpPr>
          <p:nvPr/>
        </p:nvSpPr>
        <p:spPr bwMode="auto">
          <a:xfrm>
            <a:off x="3640138" y="3970338"/>
            <a:ext cx="239712" cy="493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4554538" y="4433888"/>
            <a:ext cx="614362" cy="614362"/>
            <a:chOff x="2474" y="954"/>
            <a:chExt cx="387" cy="387"/>
          </a:xfrm>
        </p:grpSpPr>
        <p:sp>
          <p:nvSpPr>
            <p:cNvPr id="11342" name="Oval 27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Text Box 28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E</a:t>
              </a: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5635625" y="4433888"/>
            <a:ext cx="614363" cy="614362"/>
            <a:chOff x="2474" y="954"/>
            <a:chExt cx="387" cy="387"/>
          </a:xfrm>
        </p:grpSpPr>
        <p:sp>
          <p:nvSpPr>
            <p:cNvPr id="11340" name="Oval 30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Text Box 31"/>
            <p:cNvSpPr txBox="1">
              <a:spLocks noChangeArrowheads="1"/>
            </p:cNvSpPr>
            <p:nvPr/>
          </p:nvSpPr>
          <p:spPr bwMode="auto">
            <a:xfrm>
              <a:off x="2552" y="996"/>
              <a:ext cx="2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F</a:t>
              </a:r>
            </a:p>
          </p:txBody>
        </p:sp>
      </p:grpSp>
      <p:sp>
        <p:nvSpPr>
          <p:cNvPr id="11282" name="Line 32"/>
          <p:cNvSpPr>
            <a:spLocks noChangeShapeType="1"/>
          </p:cNvSpPr>
          <p:nvPr/>
        </p:nvSpPr>
        <p:spPr bwMode="auto">
          <a:xfrm flipH="1">
            <a:off x="4951413" y="3960813"/>
            <a:ext cx="239712" cy="493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3" name="Line 33"/>
          <p:cNvSpPr>
            <a:spLocks noChangeShapeType="1"/>
          </p:cNvSpPr>
          <p:nvPr/>
        </p:nvSpPr>
        <p:spPr bwMode="auto">
          <a:xfrm>
            <a:off x="5603875" y="3970338"/>
            <a:ext cx="239713" cy="493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4" name="Line 34"/>
          <p:cNvSpPr>
            <a:spLocks noChangeShapeType="1"/>
          </p:cNvSpPr>
          <p:nvPr/>
        </p:nvSpPr>
        <p:spPr bwMode="auto">
          <a:xfrm>
            <a:off x="3017838" y="5024438"/>
            <a:ext cx="1139825" cy="898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Line 35"/>
          <p:cNvSpPr>
            <a:spLocks noChangeShapeType="1"/>
          </p:cNvSpPr>
          <p:nvPr/>
        </p:nvSpPr>
        <p:spPr bwMode="auto">
          <a:xfrm>
            <a:off x="4051300" y="5040313"/>
            <a:ext cx="255588" cy="777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6" name="Line 36"/>
          <p:cNvSpPr>
            <a:spLocks noChangeShapeType="1"/>
          </p:cNvSpPr>
          <p:nvPr/>
        </p:nvSpPr>
        <p:spPr bwMode="auto">
          <a:xfrm flipH="1">
            <a:off x="4532313" y="5019675"/>
            <a:ext cx="269875" cy="808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Line 37"/>
          <p:cNvSpPr>
            <a:spLocks noChangeShapeType="1"/>
          </p:cNvSpPr>
          <p:nvPr/>
        </p:nvSpPr>
        <p:spPr bwMode="auto">
          <a:xfrm flipH="1">
            <a:off x="4649788" y="5024438"/>
            <a:ext cx="1139825" cy="898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71"/>
          <p:cNvGrpSpPr>
            <a:grpSpLocks/>
          </p:cNvGrpSpPr>
          <p:nvPr/>
        </p:nvGrpSpPr>
        <p:grpSpPr bwMode="auto">
          <a:xfrm>
            <a:off x="6173788" y="1152525"/>
            <a:ext cx="2159000" cy="3679825"/>
            <a:chOff x="3664" y="681"/>
            <a:chExt cx="1360" cy="2318"/>
          </a:xfrm>
        </p:grpSpPr>
        <p:grpSp>
          <p:nvGrpSpPr>
            <p:cNvPr id="11" name="Group 41"/>
            <p:cNvGrpSpPr>
              <a:grpSpLocks/>
            </p:cNvGrpSpPr>
            <p:nvPr/>
          </p:nvGrpSpPr>
          <p:grpSpPr bwMode="auto">
            <a:xfrm>
              <a:off x="4178" y="681"/>
              <a:ext cx="387" cy="387"/>
              <a:chOff x="2474" y="954"/>
              <a:chExt cx="387" cy="387"/>
            </a:xfrm>
          </p:grpSpPr>
          <p:sp>
            <p:nvSpPr>
              <p:cNvPr id="11338" name="Oval 42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9" name="Text Box 43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X</a:t>
                </a:r>
              </a:p>
            </p:txBody>
          </p:sp>
        </p:grpSp>
        <p:grpSp>
          <p:nvGrpSpPr>
            <p:cNvPr id="12" name="Group 44"/>
            <p:cNvGrpSpPr>
              <a:grpSpLocks/>
            </p:cNvGrpSpPr>
            <p:nvPr/>
          </p:nvGrpSpPr>
          <p:grpSpPr bwMode="auto">
            <a:xfrm>
              <a:off x="4637" y="1347"/>
              <a:ext cx="387" cy="387"/>
              <a:chOff x="2474" y="954"/>
              <a:chExt cx="387" cy="387"/>
            </a:xfrm>
          </p:grpSpPr>
          <p:sp>
            <p:nvSpPr>
              <p:cNvPr id="11336" name="Oval 45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7" name="Text Box 46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C</a:t>
                </a:r>
              </a:p>
            </p:txBody>
          </p:sp>
        </p:grpSp>
        <p:grpSp>
          <p:nvGrpSpPr>
            <p:cNvPr id="13" name="Group 47"/>
            <p:cNvGrpSpPr>
              <a:grpSpLocks/>
            </p:cNvGrpSpPr>
            <p:nvPr/>
          </p:nvGrpSpPr>
          <p:grpSpPr bwMode="auto">
            <a:xfrm>
              <a:off x="3664" y="1064"/>
              <a:ext cx="387" cy="387"/>
              <a:chOff x="2474" y="954"/>
              <a:chExt cx="387" cy="387"/>
            </a:xfrm>
          </p:grpSpPr>
          <p:sp>
            <p:nvSpPr>
              <p:cNvPr id="11334" name="Oval 48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5" name="Text Box 49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A</a:t>
                </a:r>
              </a:p>
            </p:txBody>
          </p:sp>
        </p:grpSp>
        <p:grpSp>
          <p:nvGrpSpPr>
            <p:cNvPr id="14" name="Group 51"/>
            <p:cNvGrpSpPr>
              <a:grpSpLocks/>
            </p:cNvGrpSpPr>
            <p:nvPr/>
          </p:nvGrpSpPr>
          <p:grpSpPr bwMode="auto">
            <a:xfrm>
              <a:off x="3664" y="1640"/>
              <a:ext cx="387" cy="387"/>
              <a:chOff x="2474" y="954"/>
              <a:chExt cx="387" cy="387"/>
            </a:xfrm>
          </p:grpSpPr>
          <p:sp>
            <p:nvSpPr>
              <p:cNvPr id="11332" name="Oval 52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Text Box 53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B</a:t>
                </a:r>
              </a:p>
            </p:txBody>
          </p:sp>
        </p:grpSp>
        <p:grpSp>
          <p:nvGrpSpPr>
            <p:cNvPr id="15" name="Group 56"/>
            <p:cNvGrpSpPr>
              <a:grpSpLocks/>
            </p:cNvGrpSpPr>
            <p:nvPr/>
          </p:nvGrpSpPr>
          <p:grpSpPr bwMode="auto">
            <a:xfrm>
              <a:off x="4178" y="2032"/>
              <a:ext cx="387" cy="387"/>
              <a:chOff x="2474" y="954"/>
              <a:chExt cx="387" cy="387"/>
            </a:xfrm>
          </p:grpSpPr>
          <p:sp>
            <p:nvSpPr>
              <p:cNvPr id="11330" name="Oval 57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Text Box 58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Y</a:t>
                </a:r>
              </a:p>
            </p:txBody>
          </p:sp>
        </p:grpSp>
        <p:sp>
          <p:nvSpPr>
            <p:cNvPr id="11321" name="Line 60"/>
            <p:cNvSpPr>
              <a:spLocks noChangeShapeType="1"/>
            </p:cNvSpPr>
            <p:nvPr/>
          </p:nvSpPr>
          <p:spPr bwMode="auto">
            <a:xfrm flipH="1">
              <a:off x="4013" y="999"/>
              <a:ext cx="227" cy="1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Line 61"/>
            <p:cNvSpPr>
              <a:spLocks noChangeShapeType="1"/>
            </p:cNvSpPr>
            <p:nvPr/>
          </p:nvSpPr>
          <p:spPr bwMode="auto">
            <a:xfrm>
              <a:off x="4372" y="2415"/>
              <a:ext cx="0" cy="2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3" name="Line 62"/>
            <p:cNvSpPr>
              <a:spLocks noChangeShapeType="1"/>
            </p:cNvSpPr>
            <p:nvPr/>
          </p:nvSpPr>
          <p:spPr bwMode="auto">
            <a:xfrm>
              <a:off x="4013" y="1954"/>
              <a:ext cx="227" cy="1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4" name="Line 63"/>
            <p:cNvSpPr>
              <a:spLocks noChangeShapeType="1"/>
            </p:cNvSpPr>
            <p:nvPr/>
          </p:nvSpPr>
          <p:spPr bwMode="auto">
            <a:xfrm>
              <a:off x="4495" y="1027"/>
              <a:ext cx="274" cy="3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5" name="Line 64"/>
            <p:cNvSpPr>
              <a:spLocks noChangeShapeType="1"/>
            </p:cNvSpPr>
            <p:nvPr/>
          </p:nvSpPr>
          <p:spPr bwMode="auto">
            <a:xfrm flipH="1">
              <a:off x="4511" y="1715"/>
              <a:ext cx="284" cy="3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6" name="Line 66"/>
            <p:cNvSpPr>
              <a:spLocks noChangeShapeType="1"/>
            </p:cNvSpPr>
            <p:nvPr/>
          </p:nvSpPr>
          <p:spPr bwMode="auto">
            <a:xfrm>
              <a:off x="3843" y="1452"/>
              <a:ext cx="0" cy="20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67"/>
            <p:cNvGrpSpPr>
              <a:grpSpLocks/>
            </p:cNvGrpSpPr>
            <p:nvPr/>
          </p:nvGrpSpPr>
          <p:grpSpPr bwMode="auto">
            <a:xfrm>
              <a:off x="4183" y="2612"/>
              <a:ext cx="387" cy="387"/>
              <a:chOff x="2474" y="954"/>
              <a:chExt cx="387" cy="387"/>
            </a:xfrm>
          </p:grpSpPr>
          <p:sp>
            <p:nvSpPr>
              <p:cNvPr id="11328" name="Oval 68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9" name="Text Box 69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D</a:t>
                </a:r>
              </a:p>
            </p:txBody>
          </p:sp>
        </p:grpSp>
      </p:grpSp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531938" y="1123950"/>
            <a:ext cx="614362" cy="614363"/>
            <a:chOff x="2474" y="954"/>
            <a:chExt cx="387" cy="387"/>
          </a:xfrm>
        </p:grpSpPr>
        <p:sp>
          <p:nvSpPr>
            <p:cNvPr id="11314" name="Oval 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Text Box 6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X</a:t>
              </a:r>
            </a:p>
          </p:txBody>
        </p:sp>
      </p:grpSp>
      <p:grpSp>
        <p:nvGrpSpPr>
          <p:cNvPr id="18" name="Group 7"/>
          <p:cNvGrpSpPr>
            <a:grpSpLocks/>
          </p:cNvGrpSpPr>
          <p:nvPr/>
        </p:nvGrpSpPr>
        <p:grpSpPr bwMode="auto">
          <a:xfrm>
            <a:off x="1531938" y="2943225"/>
            <a:ext cx="614362" cy="614363"/>
            <a:chOff x="2474" y="954"/>
            <a:chExt cx="387" cy="387"/>
          </a:xfrm>
        </p:grpSpPr>
        <p:sp>
          <p:nvSpPr>
            <p:cNvPr id="11312" name="Oval 8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Text Box 9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Y</a:t>
              </a:r>
            </a:p>
          </p:txBody>
        </p:sp>
      </p:grpSp>
      <p:grpSp>
        <p:nvGrpSpPr>
          <p:cNvPr id="19" name="Group 10"/>
          <p:cNvGrpSpPr>
            <a:grpSpLocks/>
          </p:cNvGrpSpPr>
          <p:nvPr/>
        </p:nvGrpSpPr>
        <p:grpSpPr bwMode="auto">
          <a:xfrm>
            <a:off x="855663" y="2024063"/>
            <a:ext cx="614362" cy="614362"/>
            <a:chOff x="2474" y="954"/>
            <a:chExt cx="387" cy="387"/>
          </a:xfrm>
        </p:grpSpPr>
        <p:sp>
          <p:nvSpPr>
            <p:cNvPr id="11310" name="Oval 11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Text Box 12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A</a:t>
              </a:r>
            </a:p>
          </p:txBody>
        </p:sp>
      </p:grpSp>
      <p:grpSp>
        <p:nvGrpSpPr>
          <p:cNvPr id="20" name="Group 13"/>
          <p:cNvGrpSpPr>
            <a:grpSpLocks/>
          </p:cNvGrpSpPr>
          <p:nvPr/>
        </p:nvGrpSpPr>
        <p:grpSpPr bwMode="auto">
          <a:xfrm>
            <a:off x="2216150" y="2009775"/>
            <a:ext cx="614363" cy="614363"/>
            <a:chOff x="2474" y="954"/>
            <a:chExt cx="387" cy="387"/>
          </a:xfrm>
        </p:grpSpPr>
        <p:sp>
          <p:nvSpPr>
            <p:cNvPr id="11308" name="Oval 14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Text Box 15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B</a:t>
              </a:r>
            </a:p>
          </p:txBody>
        </p:sp>
      </p:grpSp>
      <p:sp>
        <p:nvSpPr>
          <p:cNvPr id="11293" name="Line 16"/>
          <p:cNvSpPr>
            <a:spLocks noChangeShapeType="1"/>
          </p:cNvSpPr>
          <p:nvPr/>
        </p:nvSpPr>
        <p:spPr bwMode="auto">
          <a:xfrm flipH="1">
            <a:off x="1349375" y="1677988"/>
            <a:ext cx="279400" cy="414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16"/>
          <p:cNvSpPr>
            <a:spLocks noChangeShapeType="1"/>
          </p:cNvSpPr>
          <p:nvPr/>
        </p:nvSpPr>
        <p:spPr bwMode="auto">
          <a:xfrm flipH="1">
            <a:off x="2022475" y="2557463"/>
            <a:ext cx="280988" cy="414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Line 16"/>
          <p:cNvSpPr>
            <a:spLocks noChangeShapeType="1"/>
          </p:cNvSpPr>
          <p:nvPr/>
        </p:nvSpPr>
        <p:spPr bwMode="auto">
          <a:xfrm>
            <a:off x="2079625" y="1655763"/>
            <a:ext cx="280988" cy="412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6" name="Line 16"/>
          <p:cNvSpPr>
            <a:spLocks noChangeShapeType="1"/>
          </p:cNvSpPr>
          <p:nvPr/>
        </p:nvSpPr>
        <p:spPr bwMode="auto">
          <a:xfrm>
            <a:off x="1336675" y="2592388"/>
            <a:ext cx="280988" cy="414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97" name="TextBox 86"/>
          <p:cNvSpPr txBox="1">
            <a:spLocks noChangeArrowheads="1"/>
          </p:cNvSpPr>
          <p:nvPr/>
        </p:nvSpPr>
        <p:spPr bwMode="auto">
          <a:xfrm>
            <a:off x="5165725" y="5097463"/>
            <a:ext cx="12239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 b="1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9600" b="1">
              <a:solidFill>
                <a:srgbClr val="FF0000"/>
              </a:solidFill>
            </a:endParaRPr>
          </a:p>
        </p:txBody>
      </p:sp>
      <p:sp>
        <p:nvSpPr>
          <p:cNvPr id="11298" name="TextBox 87"/>
          <p:cNvSpPr txBox="1">
            <a:spLocks noChangeArrowheads="1"/>
          </p:cNvSpPr>
          <p:nvPr/>
        </p:nvSpPr>
        <p:spPr bwMode="auto">
          <a:xfrm>
            <a:off x="265113" y="2382838"/>
            <a:ext cx="8556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600" b="1">
                <a:solidFill>
                  <a:srgbClr val="00FF00"/>
                </a:solidFill>
                <a:sym typeface="Wingdings" pitchFamily="2" charset="2"/>
              </a:rPr>
              <a:t></a:t>
            </a:r>
            <a:endParaRPr lang="en-US" sz="9600" b="1">
              <a:solidFill>
                <a:srgbClr val="00FF00"/>
              </a:solidFill>
            </a:endParaRPr>
          </a:p>
        </p:txBody>
      </p:sp>
      <p:sp>
        <p:nvSpPr>
          <p:cNvPr id="11299" name="TextBox 88"/>
          <p:cNvSpPr txBox="1">
            <a:spLocks noChangeArrowheads="1"/>
          </p:cNvSpPr>
          <p:nvPr/>
        </p:nvSpPr>
        <p:spPr bwMode="auto">
          <a:xfrm>
            <a:off x="7651750" y="811213"/>
            <a:ext cx="1222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 b="1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sz="9600" b="1">
              <a:solidFill>
                <a:srgbClr val="FF0000"/>
              </a:solidFill>
            </a:endParaRPr>
          </a:p>
        </p:txBody>
      </p:sp>
      <p:cxnSp>
        <p:nvCxnSpPr>
          <p:cNvPr id="91" name="Straight Connector 90"/>
          <p:cNvCxnSpPr>
            <a:stCxn id="11350" idx="5"/>
          </p:cNvCxnSpPr>
          <p:nvPr/>
        </p:nvCxnSpPr>
        <p:spPr>
          <a:xfrm rot="16200000" flipH="1">
            <a:off x="3872706" y="3736182"/>
            <a:ext cx="549275" cy="9858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11350" idx="6"/>
            <a:endCxn id="11340" idx="1"/>
          </p:cNvCxnSpPr>
          <p:nvPr/>
        </p:nvCxnSpPr>
        <p:spPr>
          <a:xfrm>
            <a:off x="3744913" y="3736975"/>
            <a:ext cx="1979612" cy="78581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1348" idx="3"/>
            <a:endCxn id="11344" idx="7"/>
          </p:cNvCxnSpPr>
          <p:nvPr/>
        </p:nvCxnSpPr>
        <p:spPr>
          <a:xfrm rot="5400000">
            <a:off x="4382294" y="3753644"/>
            <a:ext cx="582613" cy="95567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11348" idx="2"/>
          </p:cNvCxnSpPr>
          <p:nvPr/>
        </p:nvCxnSpPr>
        <p:spPr>
          <a:xfrm rot="10800000" flipV="1">
            <a:off x="3143250" y="3722688"/>
            <a:ext cx="1919288" cy="8493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11334" idx="6"/>
            <a:endCxn id="11330" idx="0"/>
          </p:cNvCxnSpPr>
          <p:nvPr/>
        </p:nvCxnSpPr>
        <p:spPr>
          <a:xfrm>
            <a:off x="6788150" y="2068513"/>
            <a:ext cx="509588" cy="122872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1336" idx="3"/>
            <a:endCxn id="11332" idx="6"/>
          </p:cNvCxnSpPr>
          <p:nvPr/>
        </p:nvCxnSpPr>
        <p:spPr>
          <a:xfrm rot="5400000">
            <a:off x="7173913" y="2347912"/>
            <a:ext cx="249238" cy="102076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332" idx="4"/>
            <a:endCxn id="11328" idx="1"/>
          </p:cNvCxnSpPr>
          <p:nvPr/>
        </p:nvCxnSpPr>
        <p:spPr>
          <a:xfrm rot="16200000" flipH="1">
            <a:off x="6275388" y="3495675"/>
            <a:ext cx="1019175" cy="60642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Freeform 116"/>
          <p:cNvSpPr/>
          <p:nvPr/>
        </p:nvSpPr>
        <p:spPr>
          <a:xfrm>
            <a:off x="7075488" y="3009900"/>
            <a:ext cx="400050" cy="361950"/>
          </a:xfrm>
          <a:custGeom>
            <a:avLst/>
            <a:gdLst>
              <a:gd name="connsiteX0" fmla="*/ 400050 w 400050"/>
              <a:gd name="connsiteY0" fmla="*/ 316230 h 361950"/>
              <a:gd name="connsiteX1" fmla="*/ 240030 w 400050"/>
              <a:gd name="connsiteY1" fmla="*/ 7620 h 361950"/>
              <a:gd name="connsiteX2" fmla="*/ 0 w 400050"/>
              <a:gd name="connsiteY2" fmla="*/ 361950 h 361950"/>
              <a:gd name="connsiteX0" fmla="*/ 400050 w 400050"/>
              <a:gd name="connsiteY0" fmla="*/ 316230 h 361950"/>
              <a:gd name="connsiteX1" fmla="*/ 205740 w 400050"/>
              <a:gd name="connsiteY1" fmla="*/ 7620 h 361950"/>
              <a:gd name="connsiteX2" fmla="*/ 0 w 400050"/>
              <a:gd name="connsiteY2" fmla="*/ 36195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361950">
                <a:moveTo>
                  <a:pt x="400050" y="316230"/>
                </a:moveTo>
                <a:cubicBezTo>
                  <a:pt x="353377" y="158115"/>
                  <a:pt x="272415" y="0"/>
                  <a:pt x="205740" y="7620"/>
                </a:cubicBezTo>
                <a:cubicBezTo>
                  <a:pt x="139065" y="15240"/>
                  <a:pt x="86677" y="188595"/>
                  <a:pt x="0" y="36195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Date Placeholder 9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11DBE-2E7F-42AF-9ECA-C776F01DF9E6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100" name="Slide Number Placeholder 9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1" name="Footer Placeholder 10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08038"/>
          </a:xfrm>
        </p:spPr>
        <p:txBody>
          <a:bodyPr>
            <a:normAutofit/>
          </a:bodyPr>
          <a:lstStyle/>
          <a:p>
            <a:r>
              <a:rPr lang="en-NZ" dirty="0" smtClean="0"/>
              <a:t>Methodology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22 ark monitors, each probing a list of 16189 addresses</a:t>
            </a:r>
          </a:p>
          <a:p>
            <a:pPr lvl="1">
              <a:defRPr/>
            </a:pPr>
            <a:r>
              <a:rPr lang="en-US" dirty="0" smtClean="0"/>
              <a:t>Derived from BGP data from </a:t>
            </a:r>
            <a:r>
              <a:rPr lang="en-US" dirty="0" err="1" smtClean="0"/>
              <a:t>Routeviews</a:t>
            </a:r>
            <a:r>
              <a:rPr lang="en-US" dirty="0" smtClean="0"/>
              <a:t> in Sept 2010</a:t>
            </a:r>
          </a:p>
          <a:p>
            <a:pPr>
              <a:defRPr/>
            </a:pPr>
            <a:r>
              <a:rPr lang="en-NZ" dirty="0" smtClean="0"/>
              <a:t>Identify </a:t>
            </a:r>
            <a:r>
              <a:rPr lang="en-NZ" dirty="0" smtClean="0"/>
              <a:t>artifact links in classic </a:t>
            </a:r>
            <a:r>
              <a:rPr lang="en-NZ" dirty="0" err="1" smtClean="0"/>
              <a:t>traceroute</a:t>
            </a:r>
            <a:r>
              <a:rPr lang="en-NZ" dirty="0" smtClean="0"/>
              <a:t> data</a:t>
            </a:r>
          </a:p>
          <a:p>
            <a:pPr lvl="1">
              <a:defRPr/>
            </a:pPr>
            <a:r>
              <a:rPr lang="en-NZ" dirty="0" smtClean="0"/>
              <a:t>MDA to infer all possible links towards a destination to 99% confidence</a:t>
            </a:r>
          </a:p>
          <a:p>
            <a:pPr lvl="1">
              <a:defRPr/>
            </a:pPr>
            <a:r>
              <a:rPr lang="en-NZ" dirty="0" err="1" smtClean="0">
                <a:solidFill>
                  <a:srgbClr val="FF0000"/>
                </a:solidFill>
              </a:rPr>
              <a:t>Artifact</a:t>
            </a:r>
            <a:r>
              <a:rPr lang="en-NZ" dirty="0" smtClean="0">
                <a:solidFill>
                  <a:srgbClr val="FF0000"/>
                </a:solidFill>
              </a:rPr>
              <a:t> links appear in the output of classic </a:t>
            </a:r>
            <a:r>
              <a:rPr lang="en-NZ" dirty="0" err="1" smtClean="0">
                <a:solidFill>
                  <a:srgbClr val="FF0000"/>
                </a:solidFill>
              </a:rPr>
              <a:t>traceroute</a:t>
            </a:r>
            <a:r>
              <a:rPr lang="en-NZ" dirty="0" smtClean="0">
                <a:solidFill>
                  <a:srgbClr val="FF0000"/>
                </a:solidFill>
              </a:rPr>
              <a:t> but not in MDA </a:t>
            </a:r>
            <a:r>
              <a:rPr lang="en-NZ" dirty="0" err="1" smtClean="0">
                <a:solidFill>
                  <a:srgbClr val="FF0000"/>
                </a:solidFill>
              </a:rPr>
              <a:t>traceroute</a:t>
            </a:r>
            <a:endParaRPr lang="en-NZ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NZ" dirty="0" smtClean="0"/>
              <a:t>Determine if the artifact could introduce a false router link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D49374-12E8-4BBA-BC05-7048725FF76F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8762"/>
            <a:ext cx="8229600" cy="960438"/>
          </a:xfrm>
        </p:spPr>
        <p:txBody>
          <a:bodyPr/>
          <a:lstStyle/>
          <a:p>
            <a:r>
              <a:rPr lang="en-NZ" dirty="0" smtClean="0"/>
              <a:t>Identifying False Links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839BCC-1D49-42E4-9D27-21BFB4FF217C}" type="datetime3">
              <a:rPr lang="en-NZ" smtClean="0"/>
              <a:pPr>
                <a:defRPr/>
              </a:pPr>
              <a:t>9 February 2011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152400" y="2482850"/>
            <a:ext cx="3276600" cy="1555750"/>
            <a:chOff x="476" y="1320"/>
            <a:chExt cx="2305" cy="1028"/>
          </a:xfrm>
        </p:grpSpPr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816" y="1329"/>
              <a:ext cx="387" cy="387"/>
              <a:chOff x="2474" y="954"/>
              <a:chExt cx="387" cy="387"/>
            </a:xfrm>
          </p:grpSpPr>
          <p:sp>
            <p:nvSpPr>
              <p:cNvPr id="14361" name="Oval 24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2" name="Text Box 25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A</a:t>
                </a:r>
              </a:p>
            </p:txBody>
          </p:sp>
        </p:grpSp>
        <p:sp>
          <p:nvSpPr>
            <p:cNvPr id="14345" name="Oval 26"/>
            <p:cNvSpPr>
              <a:spLocks noChangeArrowheads="1"/>
            </p:cNvSpPr>
            <p:nvPr/>
          </p:nvSpPr>
          <p:spPr bwMode="auto">
            <a:xfrm>
              <a:off x="2033" y="1320"/>
              <a:ext cx="387" cy="387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" name="Oval 27"/>
            <p:cNvSpPr>
              <a:spLocks noChangeArrowheads="1"/>
            </p:cNvSpPr>
            <p:nvPr/>
          </p:nvSpPr>
          <p:spPr bwMode="auto">
            <a:xfrm>
              <a:off x="476" y="1961"/>
              <a:ext cx="387" cy="387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" name="Oval 28"/>
            <p:cNvSpPr>
              <a:spLocks noChangeArrowheads="1"/>
            </p:cNvSpPr>
            <p:nvPr/>
          </p:nvSpPr>
          <p:spPr bwMode="auto">
            <a:xfrm>
              <a:off x="1157" y="1961"/>
              <a:ext cx="387" cy="387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Line 29"/>
            <p:cNvSpPr>
              <a:spLocks noChangeShapeType="1"/>
            </p:cNvSpPr>
            <p:nvPr/>
          </p:nvSpPr>
          <p:spPr bwMode="auto">
            <a:xfrm flipH="1">
              <a:off x="726" y="1663"/>
              <a:ext cx="151" cy="31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Line 30"/>
            <p:cNvSpPr>
              <a:spLocks noChangeShapeType="1"/>
            </p:cNvSpPr>
            <p:nvPr/>
          </p:nvSpPr>
          <p:spPr bwMode="auto">
            <a:xfrm>
              <a:off x="1137" y="1669"/>
              <a:ext cx="151" cy="31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713" y="1961"/>
              <a:ext cx="387" cy="387"/>
              <a:chOff x="2474" y="954"/>
              <a:chExt cx="387" cy="387"/>
            </a:xfrm>
          </p:grpSpPr>
          <p:sp>
            <p:nvSpPr>
              <p:cNvPr id="14359" name="Oval 32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" name="Text Box 33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 dirty="0"/>
                  <a:t>E</a:t>
                </a:r>
              </a:p>
            </p:txBody>
          </p:sp>
        </p:grpSp>
        <p:sp>
          <p:nvSpPr>
            <p:cNvPr id="14351" name="Oval 34"/>
            <p:cNvSpPr>
              <a:spLocks noChangeArrowheads="1"/>
            </p:cNvSpPr>
            <p:nvPr/>
          </p:nvSpPr>
          <p:spPr bwMode="auto">
            <a:xfrm>
              <a:off x="2394" y="1961"/>
              <a:ext cx="387" cy="387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2" name="Line 35"/>
            <p:cNvSpPr>
              <a:spLocks noChangeShapeType="1"/>
            </p:cNvSpPr>
            <p:nvPr/>
          </p:nvSpPr>
          <p:spPr bwMode="auto">
            <a:xfrm flipH="1">
              <a:off x="1963" y="1663"/>
              <a:ext cx="151" cy="31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36"/>
            <p:cNvSpPr>
              <a:spLocks noChangeShapeType="1"/>
            </p:cNvSpPr>
            <p:nvPr/>
          </p:nvSpPr>
          <p:spPr bwMode="auto">
            <a:xfrm>
              <a:off x="2374" y="1669"/>
              <a:ext cx="151" cy="31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37"/>
            <p:cNvSpPr>
              <a:spLocks noChangeShapeType="1"/>
            </p:cNvSpPr>
            <p:nvPr/>
          </p:nvSpPr>
          <p:spPr bwMode="auto">
            <a:xfrm flipH="1" flipV="1">
              <a:off x="1163" y="1625"/>
              <a:ext cx="633" cy="35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Text Box 38"/>
            <p:cNvSpPr txBox="1">
              <a:spLocks noChangeArrowheads="1"/>
            </p:cNvSpPr>
            <p:nvPr/>
          </p:nvSpPr>
          <p:spPr bwMode="auto">
            <a:xfrm>
              <a:off x="2092" y="1340"/>
              <a:ext cx="29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B</a:t>
              </a:r>
            </a:p>
          </p:txBody>
        </p:sp>
        <p:sp>
          <p:nvSpPr>
            <p:cNvPr id="14356" name="Text Box 39"/>
            <p:cNvSpPr txBox="1">
              <a:spLocks noChangeArrowheads="1"/>
            </p:cNvSpPr>
            <p:nvPr/>
          </p:nvSpPr>
          <p:spPr bwMode="auto">
            <a:xfrm>
              <a:off x="534" y="1982"/>
              <a:ext cx="31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C</a:t>
              </a:r>
            </a:p>
          </p:txBody>
        </p:sp>
        <p:sp>
          <p:nvSpPr>
            <p:cNvPr id="14357" name="Text Box 40"/>
            <p:cNvSpPr txBox="1">
              <a:spLocks noChangeArrowheads="1"/>
            </p:cNvSpPr>
            <p:nvPr/>
          </p:nvSpPr>
          <p:spPr bwMode="auto">
            <a:xfrm>
              <a:off x="1214" y="1982"/>
              <a:ext cx="31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D</a:t>
              </a:r>
            </a:p>
          </p:txBody>
        </p:sp>
        <p:sp>
          <p:nvSpPr>
            <p:cNvPr id="14358" name="Text Box 41"/>
            <p:cNvSpPr txBox="1">
              <a:spLocks noChangeArrowheads="1"/>
            </p:cNvSpPr>
            <p:nvPr/>
          </p:nvSpPr>
          <p:spPr bwMode="auto">
            <a:xfrm>
              <a:off x="2459" y="1982"/>
              <a:ext cx="284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F</a:t>
              </a:r>
            </a:p>
          </p:txBody>
        </p:sp>
      </p:grpSp>
      <p:sp>
        <p:nvSpPr>
          <p:cNvPr id="35" name="Rectangle 3"/>
          <p:cNvSpPr>
            <a:spLocks noGrp="1" noChangeArrowheads="1"/>
          </p:cNvSpPr>
          <p:nvPr>
            <p:ph idx="1"/>
          </p:nvPr>
        </p:nvSpPr>
        <p:spPr>
          <a:xfrm>
            <a:off x="3581400" y="1447800"/>
            <a:ext cx="5486400" cy="495300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Use Ally and Mercator to check for aliases</a:t>
            </a:r>
          </a:p>
          <a:p>
            <a:pPr>
              <a:defRPr/>
            </a:pPr>
            <a:r>
              <a:rPr lang="en-NZ" dirty="0" smtClean="0"/>
              <a:t>If (A,B) or (E,C) or (E,D) are aliases, then the </a:t>
            </a:r>
            <a:r>
              <a:rPr lang="en-NZ" dirty="0" err="1" smtClean="0"/>
              <a:t>artifact</a:t>
            </a:r>
            <a:r>
              <a:rPr lang="en-NZ" dirty="0" smtClean="0"/>
              <a:t> link is not false (classification: valid)</a:t>
            </a:r>
          </a:p>
          <a:p>
            <a:pPr>
              <a:defRPr/>
            </a:pPr>
            <a:r>
              <a:rPr lang="en-NZ" dirty="0" smtClean="0"/>
              <a:t>If (A, B, C, D, E) all exhibit incrementing IPID but no alias is found, the </a:t>
            </a:r>
            <a:r>
              <a:rPr lang="en-NZ" dirty="0" err="1" smtClean="0"/>
              <a:t>artifact</a:t>
            </a:r>
            <a:r>
              <a:rPr lang="en-NZ" dirty="0" smtClean="0"/>
              <a:t> could be a false link</a:t>
            </a:r>
          </a:p>
          <a:p>
            <a:pPr>
              <a:defRPr/>
            </a:pPr>
            <a:r>
              <a:rPr lang="en-NZ" dirty="0" smtClean="0"/>
              <a:t>Otherwise </a:t>
            </a:r>
            <a:r>
              <a:rPr lang="en-NZ" dirty="0" err="1" smtClean="0"/>
              <a:t>artifact</a:t>
            </a:r>
            <a:r>
              <a:rPr lang="en-NZ" dirty="0" smtClean="0"/>
              <a:t> is unclassified.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67200" y="2177058"/>
            <a:ext cx="4191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 smtClean="0">
                <a:solidFill>
                  <a:srgbClr val="FF0000"/>
                </a:solidFill>
              </a:rPr>
              <a:t>Assumption (validated) is that IPID-based alias resolution can determine whether or not two IP addresses are aliases if incrementing IPID values are observed.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Routing Changes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5425" indent="-225425">
              <a:defRPr/>
            </a:pPr>
            <a:r>
              <a:rPr lang="en-NZ" dirty="0" smtClean="0"/>
              <a:t>To guard against false positives as a result of path changes, we use the following procedure</a:t>
            </a:r>
          </a:p>
          <a:p>
            <a:pPr marL="749300" lvl="1" indent="-169863">
              <a:buFontTx/>
              <a:buAutoNum type="arabicPeriod"/>
              <a:defRPr/>
            </a:pPr>
            <a:r>
              <a:rPr lang="en-NZ" dirty="0" smtClean="0"/>
              <a:t>Initial Paris traceroute</a:t>
            </a:r>
          </a:p>
          <a:p>
            <a:pPr marL="749300" lvl="1" indent="-169863">
              <a:buFontTx/>
              <a:buAutoNum type="arabicPeriod"/>
              <a:defRPr/>
            </a:pPr>
            <a:r>
              <a:rPr lang="en-NZ" dirty="0" smtClean="0"/>
              <a:t>Classic traceroute</a:t>
            </a:r>
          </a:p>
          <a:p>
            <a:pPr marL="749300" lvl="1" indent="-169863">
              <a:buFontTx/>
              <a:buAutoNum type="arabicPeriod"/>
              <a:defRPr/>
            </a:pPr>
            <a:r>
              <a:rPr lang="en-NZ" dirty="0" smtClean="0"/>
              <a:t>MDA traceroute to 99% confidence</a:t>
            </a:r>
          </a:p>
          <a:p>
            <a:pPr marL="749300" lvl="1" indent="-169863">
              <a:buFontTx/>
              <a:buAutoNum type="arabicPeriod"/>
              <a:defRPr/>
            </a:pPr>
            <a:r>
              <a:rPr lang="en-NZ" dirty="0" smtClean="0"/>
              <a:t>Final Paris traceroute</a:t>
            </a:r>
          </a:p>
          <a:p>
            <a:pPr marL="225425" indent="-225425">
              <a:defRPr/>
            </a:pPr>
            <a:r>
              <a:rPr lang="en-NZ" dirty="0" smtClean="0"/>
              <a:t>Infer stable routing if neither Paris trace infers a link not also seen with MDA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089512-1E62-4A7F-AD0F-4785EF22F9CC}" type="datetime3">
              <a:rPr lang="en-NZ" smtClean="0"/>
              <a:pPr>
                <a:defRPr/>
              </a:pPr>
              <a:t>9 February 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Summary of Results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229600" cy="4907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905000"/>
                <a:gridCol w="1752600"/>
              </a:tblGrid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Total IP-level links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ICMP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UDP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Classic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427,211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413,040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Paris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422,130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398,179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MDA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455,965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462,762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Artifact links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13,313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32,233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Fraction of classic links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7.8%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Inferred valid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38.6%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Inferred</a:t>
                      </a:r>
                      <a:r>
                        <a:rPr lang="en-US" baseline="0" dirty="0" smtClean="0"/>
                        <a:t> 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34.7%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Unclassified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26.7%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False</a:t>
                      </a:r>
                      <a:r>
                        <a:rPr lang="en-US" baseline="0" dirty="0" smtClean="0"/>
                        <a:t> Links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11,179</a:t>
                      </a:r>
                      <a:endParaRPr lang="en-US" dirty="0"/>
                    </a:p>
                  </a:txBody>
                  <a:tcPr/>
                </a:tc>
              </a:tr>
              <a:tr h="377483">
                <a:tc>
                  <a:txBody>
                    <a:bodyPr/>
                    <a:lstStyle/>
                    <a:p>
                      <a:r>
                        <a:rPr lang="en-US" dirty="0" smtClean="0"/>
                        <a:t>Fraction of classic links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0.76%</a:t>
                      </a:r>
                      <a:endParaRPr 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2.71%</a:t>
                      </a:r>
                      <a:endParaRPr 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A37AF9-0823-42F5-B63B-6B4033B1658B}" type="datetime3">
              <a:rPr lang="en-NZ" smtClean="0"/>
              <a:pPr>
                <a:defRPr/>
              </a:pPr>
              <a:t>8 February 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Measured Impact of Crooked </a:t>
            </a:r>
            <a:r>
              <a:rPr lang="en-US" dirty="0" err="1" smtClean="0"/>
              <a:t>Traceroute</a:t>
            </a:r>
            <a:r>
              <a:rPr lang="en-US" dirty="0" smtClean="0"/>
              <a:t> - AIMS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AA754-3E1F-484D-A433-02BC5B0FBAC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724400" y="3048000"/>
            <a:ext cx="3200400" cy="762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724400" y="1524000"/>
            <a:ext cx="3200400" cy="762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724400" y="2209800"/>
            <a:ext cx="3200400" cy="4572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648200" y="5257800"/>
            <a:ext cx="3200400" cy="762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False AS links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r>
              <a:rPr lang="en-US" dirty="0" err="1" smtClean="0"/>
              <a:t>Traceroute</a:t>
            </a:r>
            <a:r>
              <a:rPr lang="en-US" dirty="0" smtClean="0"/>
              <a:t> is often used to infer AS-level connectivity</a:t>
            </a:r>
          </a:p>
          <a:p>
            <a:pPr lvl="1"/>
            <a:r>
              <a:rPr lang="en-US" dirty="0" smtClean="0"/>
              <a:t>Using prefix-AS mapping on each interface</a:t>
            </a:r>
          </a:p>
          <a:p>
            <a:r>
              <a:rPr lang="en-US" dirty="0" smtClean="0"/>
              <a:t>False router links in classic </a:t>
            </a:r>
            <a:r>
              <a:rPr lang="en-US" dirty="0" err="1" smtClean="0"/>
              <a:t>traceroute</a:t>
            </a:r>
            <a:r>
              <a:rPr lang="en-US" dirty="0" smtClean="0"/>
              <a:t> can cause false AS links</a:t>
            </a:r>
          </a:p>
          <a:p>
            <a:r>
              <a:rPr lang="en-US" dirty="0" smtClean="0"/>
              <a:t>26733 AS links in UDP-based graph, 28591 in ICMP graph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58 false AS links in UDP, 23 in ICMP</a:t>
            </a:r>
          </a:p>
          <a:p>
            <a:r>
              <a:rPr lang="en-US" dirty="0" smtClean="0"/>
              <a:t>3 AS links (UDP) and 2 AS links (ICMP) were found in UCLA’s BGP AS topology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A37AF9-0823-42F5-B63B-6B4033B1658B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Measured Impact of Crooked </a:t>
            </a:r>
            <a:r>
              <a:rPr lang="en-US" dirty="0" err="1" smtClean="0"/>
              <a:t>Traceroute</a:t>
            </a:r>
            <a:r>
              <a:rPr lang="en-US" dirty="0" smtClean="0"/>
              <a:t> - AIMS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AA754-3E1F-484D-A433-02BC5B0FBA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60438"/>
          </a:xfrm>
        </p:spPr>
        <p:txBody>
          <a:bodyPr>
            <a:normAutofit/>
          </a:bodyPr>
          <a:lstStyle/>
          <a:p>
            <a:r>
              <a:rPr lang="en-US" dirty="0" smtClean="0"/>
              <a:t>ISP-level Impact of False Links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We found small impact of false links on macroscopic topology</a:t>
            </a:r>
          </a:p>
          <a:p>
            <a:r>
              <a:rPr lang="en-US" dirty="0" smtClean="0"/>
              <a:t>But what about mapping specific ISPs?</a:t>
            </a:r>
          </a:p>
          <a:p>
            <a:r>
              <a:rPr lang="en-US" dirty="0" smtClean="0"/>
              <a:t>Obtained ground truth from tier-1 ISP: 1986 routers, and set of interfaces on each router</a:t>
            </a:r>
          </a:p>
          <a:p>
            <a:r>
              <a:rPr lang="en-US" dirty="0" smtClean="0"/>
              <a:t>Probed prefixes in ISP’s customer cone from 265 </a:t>
            </a:r>
            <a:r>
              <a:rPr lang="en-US" dirty="0" err="1" smtClean="0"/>
              <a:t>Planetlab</a:t>
            </a:r>
            <a:r>
              <a:rPr lang="en-US" dirty="0" smtClean="0"/>
              <a:t> sites</a:t>
            </a:r>
          </a:p>
          <a:p>
            <a:r>
              <a:rPr lang="en-US" dirty="0" smtClean="0"/>
              <a:t>Observed interfaces from ~45% of ISP’s routers, ~1400 links with Paris </a:t>
            </a:r>
            <a:r>
              <a:rPr lang="en-US" dirty="0" err="1" smtClean="0"/>
              <a:t>traceroute</a:t>
            </a:r>
            <a:r>
              <a:rPr lang="en-US" dirty="0" smtClean="0"/>
              <a:t>, ~4000 with Classic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A37AF9-0823-42F5-B63B-6B4033B1658B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AA754-3E1F-484D-A433-02BC5B0FBA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ISP Router </a:t>
            </a:r>
            <a:r>
              <a:rPr lang="en-US" dirty="0" smtClean="0"/>
              <a:t>Degree Distribution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UDP-Classic makes the ISP appear to have much richer connectivity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Router degrees inflated by a median factor of 2.9 in UDP-Classic </a:t>
            </a:r>
            <a:r>
              <a:rPr lang="en-US" dirty="0" err="1" smtClean="0">
                <a:solidFill>
                  <a:srgbClr val="FF0000"/>
                </a:solidFill>
              </a:rPr>
              <a:t>vs</a:t>
            </a:r>
            <a:r>
              <a:rPr lang="en-US" dirty="0" smtClean="0">
                <a:solidFill>
                  <a:srgbClr val="FF0000"/>
                </a:solidFill>
              </a:rPr>
              <a:t> UDP-Paris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A37AF9-0823-42F5-B63B-6B4033B1658B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AA754-3E1F-484D-A433-02BC5B0FBA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0" name="Content Placeholder 9" descr="pl-174-links-deg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-46653" y="1600200"/>
            <a:ext cx="5075853" cy="3886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ISP PoP</a:t>
            </a:r>
            <a:r>
              <a:rPr lang="en-US" dirty="0" smtClean="0"/>
              <a:t>-level </a:t>
            </a:r>
            <a:r>
              <a:rPr lang="en-US" dirty="0" smtClean="0"/>
              <a:t>Path Diversity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371600"/>
            <a:ext cx="4191000" cy="4953000"/>
          </a:xfrm>
        </p:spPr>
        <p:txBody>
          <a:bodyPr/>
          <a:lstStyle/>
          <a:p>
            <a:r>
              <a:rPr lang="en-US" dirty="0" smtClean="0"/>
              <a:t>We map routers to </a:t>
            </a:r>
            <a:r>
              <a:rPr lang="en-US" dirty="0" err="1" smtClean="0"/>
              <a:t>PoPs</a:t>
            </a:r>
            <a:r>
              <a:rPr lang="en-US" dirty="0" smtClean="0"/>
              <a:t> using geographic information</a:t>
            </a:r>
          </a:p>
          <a:p>
            <a:r>
              <a:rPr lang="en-US" dirty="0" smtClean="0"/>
              <a:t>We compute the number of edge and node-disjoint paths between each pair of </a:t>
            </a:r>
            <a:r>
              <a:rPr lang="en-US" dirty="0" err="1" smtClean="0"/>
              <a:t>PoPs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UDP-Classic overestimates path diversity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A37AF9-0823-42F5-B63B-6B4033B1658B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AA754-3E1F-484D-A433-02BC5B0FBA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0" name="Content Placeholder 9" descr="pl-174-pd-edge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07513"/>
            <a:ext cx="4843992" cy="38550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31838"/>
          </a:xfrm>
        </p:spPr>
        <p:txBody>
          <a:bodyPr/>
          <a:lstStyle/>
          <a:p>
            <a:r>
              <a:rPr lang="en-US" dirty="0" smtClean="0"/>
              <a:t>Summary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r>
              <a:rPr lang="en-US" dirty="0" smtClean="0"/>
              <a:t>Quantified the impact of classic </a:t>
            </a:r>
            <a:r>
              <a:rPr lang="en-US" dirty="0" err="1" smtClean="0"/>
              <a:t>traceroute</a:t>
            </a:r>
            <a:r>
              <a:rPr lang="en-US" dirty="0" smtClean="0"/>
              <a:t> + per-flow load balancing</a:t>
            </a:r>
          </a:p>
          <a:p>
            <a:r>
              <a:rPr lang="en-US" dirty="0" smtClean="0"/>
              <a:t>Macroscopic topology: small impact</a:t>
            </a:r>
          </a:p>
          <a:p>
            <a:pPr lvl="1"/>
            <a:r>
              <a:rPr lang="en-US" dirty="0" smtClean="0"/>
              <a:t>0.76% of links in classic ICMP </a:t>
            </a:r>
            <a:r>
              <a:rPr lang="en-US" dirty="0" err="1" smtClean="0"/>
              <a:t>traceroute</a:t>
            </a:r>
            <a:r>
              <a:rPr lang="en-US" dirty="0" smtClean="0"/>
              <a:t> are invalid</a:t>
            </a:r>
          </a:p>
          <a:p>
            <a:pPr lvl="1"/>
            <a:r>
              <a:rPr lang="en-US" dirty="0" smtClean="0"/>
              <a:t>2.71% of links in classic UDP </a:t>
            </a:r>
            <a:r>
              <a:rPr lang="en-US" dirty="0" err="1" smtClean="0"/>
              <a:t>traceroute</a:t>
            </a:r>
            <a:r>
              <a:rPr lang="en-US" dirty="0" smtClean="0"/>
              <a:t> are invalid</a:t>
            </a:r>
          </a:p>
          <a:p>
            <a:r>
              <a:rPr lang="en-US" dirty="0" smtClean="0"/>
              <a:t>Classic ICMP-echo approach not as affected by per-flow load balancers as UDP</a:t>
            </a:r>
          </a:p>
          <a:p>
            <a:r>
              <a:rPr lang="en-US" dirty="0" smtClean="0"/>
              <a:t>ISP mapping: larger impact</a:t>
            </a:r>
          </a:p>
          <a:p>
            <a:pPr lvl="1"/>
            <a:r>
              <a:rPr lang="en-US" dirty="0" smtClean="0"/>
              <a:t>Classic </a:t>
            </a:r>
            <a:r>
              <a:rPr lang="en-US" dirty="0" err="1" smtClean="0"/>
              <a:t>traceroute</a:t>
            </a:r>
            <a:r>
              <a:rPr lang="en-US" dirty="0" smtClean="0"/>
              <a:t> overestimates router degrees (median factor 2.9), </a:t>
            </a:r>
            <a:r>
              <a:rPr lang="en-US" dirty="0" err="1" smtClean="0"/>
              <a:t>PoP</a:t>
            </a:r>
            <a:r>
              <a:rPr lang="en-US" dirty="0" smtClean="0"/>
              <a:t> level path diversity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639D25-109F-4142-95E5-EC74263AC9F7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Problem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err="1" smtClean="0"/>
              <a:t>Traceroute</a:t>
            </a:r>
            <a:r>
              <a:rPr lang="en-NZ" dirty="0" smtClean="0"/>
              <a:t>-based algorithms are critical to macroscopic topology collection efforts</a:t>
            </a:r>
          </a:p>
          <a:p>
            <a:r>
              <a:rPr lang="en-NZ" dirty="0" smtClean="0"/>
              <a:t>Until recently, such algorithms ignored the effects of per-flow load balancing</a:t>
            </a:r>
          </a:p>
          <a:p>
            <a:r>
              <a:rPr lang="en-NZ" dirty="0" smtClean="0"/>
              <a:t>Classic </a:t>
            </a:r>
            <a:r>
              <a:rPr lang="en-NZ" dirty="0" err="1" smtClean="0"/>
              <a:t>traceroute</a:t>
            </a:r>
            <a:r>
              <a:rPr lang="en-NZ" dirty="0" smtClean="0"/>
              <a:t> + per-flow load balancing:</a:t>
            </a:r>
          </a:p>
          <a:p>
            <a:pPr lvl="1"/>
            <a:r>
              <a:rPr lang="en-NZ" dirty="0" smtClean="0"/>
              <a:t>Inference of false loops  -- </a:t>
            </a:r>
            <a:r>
              <a:rPr lang="en-NZ" dirty="0" err="1" smtClean="0"/>
              <a:t>Augustin</a:t>
            </a:r>
            <a:r>
              <a:rPr lang="en-NZ" dirty="0" smtClean="0"/>
              <a:t> </a:t>
            </a:r>
            <a:r>
              <a:rPr lang="en-NZ" i="1" dirty="0" smtClean="0"/>
              <a:t>et al.</a:t>
            </a:r>
            <a:r>
              <a:rPr lang="en-NZ" dirty="0" smtClean="0"/>
              <a:t> IMC ’06</a:t>
            </a:r>
          </a:p>
          <a:p>
            <a:pPr lvl="1"/>
            <a:r>
              <a:rPr lang="en-NZ" dirty="0" smtClean="0"/>
              <a:t>Lower destination </a:t>
            </a:r>
            <a:r>
              <a:rPr lang="en-NZ" dirty="0" err="1" smtClean="0"/>
              <a:t>reachability</a:t>
            </a:r>
            <a:r>
              <a:rPr lang="en-NZ" dirty="0" smtClean="0"/>
              <a:t> -- </a:t>
            </a:r>
            <a:r>
              <a:rPr lang="en-NZ" dirty="0" err="1" smtClean="0"/>
              <a:t>Luckie</a:t>
            </a:r>
            <a:r>
              <a:rPr lang="en-NZ" dirty="0" smtClean="0"/>
              <a:t> </a:t>
            </a:r>
            <a:r>
              <a:rPr lang="en-NZ" i="1" dirty="0" smtClean="0"/>
              <a:t>et al.</a:t>
            </a:r>
            <a:r>
              <a:rPr lang="en-NZ" dirty="0" smtClean="0"/>
              <a:t> IMC ’08 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Inference of false links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898533-EE46-45C4-934E-B30FD358A7BD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Thanks!</a:t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A37AF9-0823-42F5-B63B-6B4033B1658B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AA754-3E1F-484D-A433-02BC5B0FBA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0" name="Title 7"/>
          <p:cNvSpPr txBox="1">
            <a:spLocks/>
          </p:cNvSpPr>
          <p:nvPr/>
        </p:nvSpPr>
        <p:spPr bwMode="auto">
          <a:xfrm>
            <a:off x="762000" y="40386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5000" lnSpcReduction="2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Arial" pitchFamily="34" charset="0"/>
                <a:ea typeface="+mj-ea"/>
                <a:cs typeface="+mj-cs"/>
                <a:hlinkClick r:id="rId2"/>
              </a:rPr>
              <a:t>www.caida.org/~amogh/crooked-CCR10.pdf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rPr>
            </a:b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2900" dirty="0" smtClean="0"/>
              <a:t>Artifact link impact: analytical alias resolution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525963"/>
          </a:xfrm>
        </p:spPr>
        <p:txBody>
          <a:bodyPr/>
          <a:lstStyle/>
          <a:p>
            <a:r>
              <a:rPr lang="en-US" dirty="0" smtClean="0"/>
              <a:t>Analytical alias resolution rule: two addresses in a </a:t>
            </a:r>
            <a:r>
              <a:rPr lang="en-US" dirty="0" err="1" smtClean="0"/>
              <a:t>traceroute</a:t>
            </a:r>
            <a:r>
              <a:rPr lang="en-US" dirty="0" smtClean="0"/>
              <a:t> path can’t be aliases if there are no loops.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1685925" y="2638425"/>
            <a:ext cx="614363" cy="614363"/>
            <a:chOff x="2474" y="954"/>
            <a:chExt cx="387" cy="387"/>
          </a:xfrm>
        </p:grpSpPr>
        <p:sp>
          <p:nvSpPr>
            <p:cNvPr id="19516" name="Oval 42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7" name="Text Box 43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X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2414588" y="3695700"/>
            <a:ext cx="614362" cy="614363"/>
            <a:chOff x="2474" y="954"/>
            <a:chExt cx="387" cy="387"/>
          </a:xfrm>
        </p:grpSpPr>
        <p:sp>
          <p:nvSpPr>
            <p:cNvPr id="19514" name="Oval 4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5" name="Text Box 46"/>
            <p:cNvSpPr txBox="1">
              <a:spLocks noChangeArrowheads="1"/>
            </p:cNvSpPr>
            <p:nvPr/>
          </p:nvSpPr>
          <p:spPr bwMode="auto">
            <a:xfrm>
              <a:off x="2538" y="98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C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69950" y="3246438"/>
            <a:ext cx="614363" cy="614362"/>
            <a:chOff x="2474" y="954"/>
            <a:chExt cx="387" cy="387"/>
          </a:xfrm>
        </p:grpSpPr>
        <p:sp>
          <p:nvSpPr>
            <p:cNvPr id="19512" name="Oval 48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3" name="Text Box 49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A</a:t>
              </a:r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869950" y="4160838"/>
            <a:ext cx="614363" cy="614362"/>
            <a:chOff x="2474" y="954"/>
            <a:chExt cx="387" cy="387"/>
          </a:xfrm>
        </p:grpSpPr>
        <p:sp>
          <p:nvSpPr>
            <p:cNvPr id="19510" name="Oval 52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1" name="Text Box 53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B</a:t>
              </a: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685925" y="4783138"/>
            <a:ext cx="614363" cy="614362"/>
            <a:chOff x="2474" y="954"/>
            <a:chExt cx="387" cy="387"/>
          </a:xfrm>
        </p:grpSpPr>
        <p:sp>
          <p:nvSpPr>
            <p:cNvPr id="19508" name="Oval 57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9" name="Text Box 58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Y</a:t>
              </a:r>
            </a:p>
          </p:txBody>
        </p:sp>
      </p:grpSp>
      <p:sp>
        <p:nvSpPr>
          <p:cNvPr id="19468" name="Line 60"/>
          <p:cNvSpPr>
            <a:spLocks noChangeShapeType="1"/>
          </p:cNvSpPr>
          <p:nvPr/>
        </p:nvSpPr>
        <p:spPr bwMode="auto">
          <a:xfrm flipH="1">
            <a:off x="1423988" y="3143250"/>
            <a:ext cx="360362" cy="207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Line 61"/>
          <p:cNvSpPr>
            <a:spLocks noChangeShapeType="1"/>
          </p:cNvSpPr>
          <p:nvPr/>
        </p:nvSpPr>
        <p:spPr bwMode="auto">
          <a:xfrm>
            <a:off x="1993900" y="5391150"/>
            <a:ext cx="0" cy="328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Line 62"/>
          <p:cNvSpPr>
            <a:spLocks noChangeShapeType="1"/>
          </p:cNvSpPr>
          <p:nvPr/>
        </p:nvSpPr>
        <p:spPr bwMode="auto">
          <a:xfrm>
            <a:off x="1423988" y="4659313"/>
            <a:ext cx="360362" cy="207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Line 63"/>
          <p:cNvSpPr>
            <a:spLocks noChangeShapeType="1"/>
          </p:cNvSpPr>
          <p:nvPr/>
        </p:nvSpPr>
        <p:spPr bwMode="auto">
          <a:xfrm>
            <a:off x="2189163" y="3187700"/>
            <a:ext cx="434975" cy="525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Line 64"/>
          <p:cNvSpPr>
            <a:spLocks noChangeShapeType="1"/>
          </p:cNvSpPr>
          <p:nvPr/>
        </p:nvSpPr>
        <p:spPr bwMode="auto">
          <a:xfrm flipH="1">
            <a:off x="2214563" y="4279900"/>
            <a:ext cx="450850" cy="58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66"/>
          <p:cNvSpPr>
            <a:spLocks noChangeShapeType="1"/>
          </p:cNvSpPr>
          <p:nvPr/>
        </p:nvSpPr>
        <p:spPr bwMode="auto">
          <a:xfrm>
            <a:off x="1154113" y="3862388"/>
            <a:ext cx="0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1693863" y="5703888"/>
            <a:ext cx="614362" cy="614362"/>
            <a:chOff x="2474" y="954"/>
            <a:chExt cx="387" cy="387"/>
          </a:xfrm>
        </p:grpSpPr>
        <p:sp>
          <p:nvSpPr>
            <p:cNvPr id="19506" name="Oval 68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7" name="Text Box 69"/>
            <p:cNvSpPr txBox="1">
              <a:spLocks noChangeArrowheads="1"/>
            </p:cNvSpPr>
            <p:nvPr/>
          </p:nvSpPr>
          <p:spPr bwMode="auto">
            <a:xfrm>
              <a:off x="2538" y="98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D</a:t>
              </a:r>
            </a:p>
          </p:txBody>
        </p:sp>
      </p:grpSp>
      <p:sp>
        <p:nvSpPr>
          <p:cNvPr id="19475" name="TextBox 35"/>
          <p:cNvSpPr txBox="1">
            <a:spLocks noChangeArrowheads="1"/>
          </p:cNvSpPr>
          <p:nvPr/>
        </p:nvSpPr>
        <p:spPr bwMode="auto">
          <a:xfrm>
            <a:off x="1268413" y="2982913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76" name="TextBox 38"/>
          <p:cNvSpPr txBox="1">
            <a:spLocks noChangeArrowheads="1"/>
          </p:cNvSpPr>
          <p:nvPr/>
        </p:nvSpPr>
        <p:spPr bwMode="auto">
          <a:xfrm>
            <a:off x="2536825" y="3325813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77" name="TextBox 39"/>
          <p:cNvSpPr txBox="1">
            <a:spLocks noChangeArrowheads="1"/>
          </p:cNvSpPr>
          <p:nvPr/>
        </p:nvSpPr>
        <p:spPr bwMode="auto">
          <a:xfrm>
            <a:off x="868363" y="3897313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78" name="TextBox 40"/>
          <p:cNvSpPr txBox="1">
            <a:spLocks noChangeArrowheads="1"/>
          </p:cNvSpPr>
          <p:nvPr/>
        </p:nvSpPr>
        <p:spPr bwMode="auto">
          <a:xfrm>
            <a:off x="1589088" y="4503738"/>
            <a:ext cx="312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79" name="TextBox 41"/>
          <p:cNvSpPr txBox="1">
            <a:spLocks noChangeArrowheads="1"/>
          </p:cNvSpPr>
          <p:nvPr/>
        </p:nvSpPr>
        <p:spPr bwMode="auto">
          <a:xfrm>
            <a:off x="2035175" y="447992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9480" name="TextBox 42"/>
          <p:cNvSpPr txBox="1">
            <a:spLocks noChangeArrowheads="1"/>
          </p:cNvSpPr>
          <p:nvPr/>
        </p:nvSpPr>
        <p:spPr bwMode="auto">
          <a:xfrm>
            <a:off x="1965325" y="5407025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81" name="Line 61"/>
          <p:cNvSpPr>
            <a:spLocks noChangeShapeType="1"/>
          </p:cNvSpPr>
          <p:nvPr/>
        </p:nvSpPr>
        <p:spPr bwMode="auto">
          <a:xfrm>
            <a:off x="1993900" y="2305050"/>
            <a:ext cx="0" cy="328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TextBox 46"/>
          <p:cNvSpPr txBox="1">
            <a:spLocks noChangeArrowheads="1"/>
          </p:cNvSpPr>
          <p:nvPr/>
        </p:nvSpPr>
        <p:spPr bwMode="auto">
          <a:xfrm>
            <a:off x="1965325" y="2320925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3652838" y="2889250"/>
            <a:ext cx="614362" cy="614363"/>
            <a:chOff x="2474" y="954"/>
            <a:chExt cx="387" cy="387"/>
          </a:xfrm>
        </p:grpSpPr>
        <p:sp>
          <p:nvSpPr>
            <p:cNvPr id="19504" name="Oval 42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5" name="Text Box 43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X</a:t>
              </a: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4654550" y="2873375"/>
            <a:ext cx="614363" cy="614363"/>
            <a:chOff x="2474" y="954"/>
            <a:chExt cx="387" cy="387"/>
          </a:xfrm>
        </p:grpSpPr>
        <p:sp>
          <p:nvSpPr>
            <p:cNvPr id="19502" name="Oval 4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Text Box 46"/>
            <p:cNvSpPr txBox="1">
              <a:spLocks noChangeArrowheads="1"/>
            </p:cNvSpPr>
            <p:nvPr/>
          </p:nvSpPr>
          <p:spPr bwMode="auto">
            <a:xfrm>
              <a:off x="2538" y="98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C</a:t>
              </a:r>
            </a:p>
          </p:txBody>
        </p:sp>
      </p:grpSp>
      <p:sp>
        <p:nvSpPr>
          <p:cNvPr id="19485" name="Oval 57"/>
          <p:cNvSpPr>
            <a:spLocks noChangeArrowheads="1"/>
          </p:cNvSpPr>
          <p:nvPr/>
        </p:nvSpPr>
        <p:spPr bwMode="auto">
          <a:xfrm>
            <a:off x="5653088" y="2874963"/>
            <a:ext cx="614362" cy="614362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Text Box 58"/>
          <p:cNvSpPr txBox="1">
            <a:spLocks noChangeArrowheads="1"/>
          </p:cNvSpPr>
          <p:nvPr/>
        </p:nvSpPr>
        <p:spPr bwMode="auto">
          <a:xfrm>
            <a:off x="5754688" y="29305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/>
              <a:t>Y</a:t>
            </a:r>
          </a:p>
        </p:txBody>
      </p:sp>
      <p:sp>
        <p:nvSpPr>
          <p:cNvPr id="19487" name="TextBox 56"/>
          <p:cNvSpPr txBox="1">
            <a:spLocks noChangeArrowheads="1"/>
          </p:cNvSpPr>
          <p:nvPr/>
        </p:nvSpPr>
        <p:spPr bwMode="auto">
          <a:xfrm>
            <a:off x="5954713" y="3121025"/>
            <a:ext cx="312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9488" name="Oval 57"/>
          <p:cNvSpPr>
            <a:spLocks noChangeArrowheads="1"/>
          </p:cNvSpPr>
          <p:nvPr/>
        </p:nvSpPr>
        <p:spPr bwMode="auto">
          <a:xfrm>
            <a:off x="6681788" y="2886075"/>
            <a:ext cx="614362" cy="614363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Text Box 58"/>
          <p:cNvSpPr txBox="1">
            <a:spLocks noChangeArrowheads="1"/>
          </p:cNvSpPr>
          <p:nvPr/>
        </p:nvSpPr>
        <p:spPr bwMode="auto">
          <a:xfrm>
            <a:off x="6783388" y="29416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/>
              <a:t>Y</a:t>
            </a:r>
          </a:p>
        </p:txBody>
      </p:sp>
      <p:grpSp>
        <p:nvGrpSpPr>
          <p:cNvPr id="10" name="Group 67"/>
          <p:cNvGrpSpPr>
            <a:grpSpLocks/>
          </p:cNvGrpSpPr>
          <p:nvPr/>
        </p:nvGrpSpPr>
        <p:grpSpPr bwMode="auto">
          <a:xfrm>
            <a:off x="7672388" y="2892425"/>
            <a:ext cx="614362" cy="614363"/>
            <a:chOff x="2474" y="954"/>
            <a:chExt cx="387" cy="387"/>
          </a:xfrm>
        </p:grpSpPr>
        <p:sp>
          <p:nvSpPr>
            <p:cNvPr id="19500" name="Oval 68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Text Box 69"/>
            <p:cNvSpPr txBox="1">
              <a:spLocks noChangeArrowheads="1"/>
            </p:cNvSpPr>
            <p:nvPr/>
          </p:nvSpPr>
          <p:spPr bwMode="auto">
            <a:xfrm>
              <a:off x="2538" y="98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D</a:t>
              </a:r>
            </a:p>
          </p:txBody>
        </p:sp>
      </p:grpSp>
      <p:sp>
        <p:nvSpPr>
          <p:cNvPr id="19491" name="TextBox 65"/>
          <p:cNvSpPr txBox="1">
            <a:spLocks noChangeArrowheads="1"/>
          </p:cNvSpPr>
          <p:nvPr/>
        </p:nvSpPr>
        <p:spPr bwMode="auto">
          <a:xfrm>
            <a:off x="6994525" y="3143250"/>
            <a:ext cx="31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92" name="TextBox 66"/>
          <p:cNvSpPr txBox="1">
            <a:spLocks noChangeArrowheads="1"/>
          </p:cNvSpPr>
          <p:nvPr/>
        </p:nvSpPr>
        <p:spPr bwMode="auto">
          <a:xfrm>
            <a:off x="8001000" y="314325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93" name="TextBox 67"/>
          <p:cNvSpPr txBox="1">
            <a:spLocks noChangeArrowheads="1"/>
          </p:cNvSpPr>
          <p:nvPr/>
        </p:nvSpPr>
        <p:spPr bwMode="auto">
          <a:xfrm>
            <a:off x="4983163" y="3132138"/>
            <a:ext cx="312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9494" name="TextBox 68"/>
          <p:cNvSpPr txBox="1">
            <a:spLocks noChangeArrowheads="1"/>
          </p:cNvSpPr>
          <p:nvPr/>
        </p:nvSpPr>
        <p:spPr bwMode="auto">
          <a:xfrm>
            <a:off x="3989388" y="3132138"/>
            <a:ext cx="3127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cxnSp>
        <p:nvCxnSpPr>
          <p:cNvPr id="74" name="Straight Connector 73"/>
          <p:cNvCxnSpPr>
            <a:stCxn id="19502" idx="2"/>
          </p:cNvCxnSpPr>
          <p:nvPr/>
        </p:nvCxnSpPr>
        <p:spPr>
          <a:xfrm rot="10800000">
            <a:off x="4264025" y="3178175"/>
            <a:ext cx="390525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0800000">
            <a:off x="5292725" y="3178175"/>
            <a:ext cx="390525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0800000">
            <a:off x="6275388" y="3178175"/>
            <a:ext cx="392112" cy="1588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0800000">
            <a:off x="7280275" y="3178175"/>
            <a:ext cx="392113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99" name="TextBox 77"/>
          <p:cNvSpPr txBox="1">
            <a:spLocks noChangeArrowheads="1"/>
          </p:cNvSpPr>
          <p:nvPr/>
        </p:nvSpPr>
        <p:spPr bwMode="auto">
          <a:xfrm>
            <a:off x="3589338" y="4525963"/>
            <a:ext cx="51635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10-15% of false links are of this form</a:t>
            </a:r>
            <a:endParaRPr lang="en-US" sz="2400" dirty="0"/>
          </a:p>
        </p:txBody>
      </p:sp>
      <p:sp>
        <p:nvSpPr>
          <p:cNvPr id="65" name="Date Placeholder 6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2EED0B-9043-493C-8722-003D9AF017A9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7" name="Footer Placeholder 6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NZ" smtClean="0"/>
              <a:t>Validating use of Ally technique to classify artifact links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Use ping –R and ICMP-Paris traceroute towards destination</a:t>
            </a:r>
          </a:p>
          <a:p>
            <a:pPr lvl="1"/>
            <a:r>
              <a:rPr lang="en-NZ" smtClean="0"/>
              <a:t>RR IP address </a:t>
            </a:r>
            <a:r>
              <a:rPr lang="en-NZ" i="1" smtClean="0"/>
              <a:t>usually</a:t>
            </a:r>
            <a:r>
              <a:rPr lang="en-NZ" smtClean="0"/>
              <a:t> from egress interface</a:t>
            </a:r>
          </a:p>
          <a:p>
            <a:pPr lvl="1"/>
            <a:r>
              <a:rPr lang="en-NZ" smtClean="0"/>
              <a:t>ICMP time-exceeded IP address </a:t>
            </a:r>
            <a:r>
              <a:rPr lang="en-NZ" i="1" smtClean="0"/>
              <a:t>usually</a:t>
            </a:r>
            <a:r>
              <a:rPr lang="en-NZ" smtClean="0"/>
              <a:t> from ingress interface</a:t>
            </a:r>
          </a:p>
          <a:p>
            <a:r>
              <a:rPr lang="en-NZ" smtClean="0"/>
              <a:t>Infer addresses used in a sequence of /30 subnets</a:t>
            </a:r>
          </a:p>
          <a:p>
            <a:r>
              <a:rPr lang="en-NZ" smtClean="0"/>
              <a:t>Identify ICMP/TCP/UDP IP-ID behaviour for each</a:t>
            </a:r>
          </a:p>
          <a:p>
            <a:r>
              <a:rPr lang="en-NZ" smtClean="0"/>
              <a:t>Resolve for aliases using Ally for pairs of addresses with incrementing IPID values.</a:t>
            </a:r>
          </a:p>
        </p:txBody>
      </p:sp>
      <p:sp>
        <p:nvSpPr>
          <p:cNvPr id="7" name="Oval 6"/>
          <p:cNvSpPr/>
          <p:nvPr/>
        </p:nvSpPr>
        <p:spPr>
          <a:xfrm>
            <a:off x="2365375" y="5543550"/>
            <a:ext cx="309563" cy="3079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88" name="TextBox 10"/>
          <p:cNvSpPr txBox="1">
            <a:spLocks noChangeArrowheads="1"/>
          </p:cNvSpPr>
          <p:nvPr/>
        </p:nvSpPr>
        <p:spPr bwMode="auto">
          <a:xfrm>
            <a:off x="2368550" y="5165725"/>
            <a:ext cx="903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cs typeface="Arial" charset="0"/>
              </a:rPr>
              <a:t>a.b.c.5</a:t>
            </a:r>
          </a:p>
        </p:txBody>
      </p:sp>
      <p:sp>
        <p:nvSpPr>
          <p:cNvPr id="20489" name="TextBox 11"/>
          <p:cNvSpPr txBox="1">
            <a:spLocks noChangeArrowheads="1"/>
          </p:cNvSpPr>
          <p:nvPr/>
        </p:nvSpPr>
        <p:spPr bwMode="auto">
          <a:xfrm>
            <a:off x="3454400" y="5851525"/>
            <a:ext cx="903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cs typeface="Arial" charset="0"/>
              </a:rPr>
              <a:t>a.b.c.6</a:t>
            </a:r>
          </a:p>
        </p:txBody>
      </p:sp>
      <p:sp>
        <p:nvSpPr>
          <p:cNvPr id="20490" name="TextBox 14"/>
          <p:cNvSpPr txBox="1">
            <a:spLocks noChangeArrowheads="1"/>
          </p:cNvSpPr>
          <p:nvPr/>
        </p:nvSpPr>
        <p:spPr bwMode="auto">
          <a:xfrm>
            <a:off x="4040188" y="5154613"/>
            <a:ext cx="10429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d.e.f.86 </a:t>
            </a:r>
          </a:p>
        </p:txBody>
      </p:sp>
      <p:sp>
        <p:nvSpPr>
          <p:cNvPr id="20491" name="TextBox 15"/>
          <p:cNvSpPr txBox="1">
            <a:spLocks noChangeArrowheads="1"/>
          </p:cNvSpPr>
          <p:nvPr/>
        </p:nvSpPr>
        <p:spPr bwMode="auto">
          <a:xfrm>
            <a:off x="5148263" y="5851525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d.e.f.85 </a:t>
            </a:r>
          </a:p>
        </p:txBody>
      </p:sp>
      <p:sp>
        <p:nvSpPr>
          <p:cNvPr id="20492" name="TextBox 16"/>
          <p:cNvSpPr txBox="1">
            <a:spLocks noChangeArrowheads="1"/>
          </p:cNvSpPr>
          <p:nvPr/>
        </p:nvSpPr>
        <p:spPr bwMode="auto">
          <a:xfrm>
            <a:off x="5754688" y="5154613"/>
            <a:ext cx="1171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g.h.i.194 </a:t>
            </a:r>
          </a:p>
        </p:txBody>
      </p:sp>
      <p:sp>
        <p:nvSpPr>
          <p:cNvPr id="20493" name="TextBox 17"/>
          <p:cNvSpPr txBox="1">
            <a:spLocks noChangeArrowheads="1"/>
          </p:cNvSpPr>
          <p:nvPr/>
        </p:nvSpPr>
        <p:spPr bwMode="auto">
          <a:xfrm>
            <a:off x="6805613" y="5851525"/>
            <a:ext cx="1108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g.h.i.193</a:t>
            </a:r>
          </a:p>
        </p:txBody>
      </p:sp>
      <p:sp>
        <p:nvSpPr>
          <p:cNvPr id="20494" name="TextBox 18"/>
          <p:cNvSpPr txBox="1">
            <a:spLocks noChangeArrowheads="1"/>
          </p:cNvSpPr>
          <p:nvPr/>
        </p:nvSpPr>
        <p:spPr bwMode="auto">
          <a:xfrm>
            <a:off x="939800" y="5864225"/>
            <a:ext cx="1314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cs typeface="Arial" charset="0"/>
              </a:rPr>
              <a:t>traceroute</a:t>
            </a:r>
          </a:p>
        </p:txBody>
      </p:sp>
      <p:sp>
        <p:nvSpPr>
          <p:cNvPr id="20495" name="TextBox 19"/>
          <p:cNvSpPr txBox="1">
            <a:spLocks noChangeArrowheads="1"/>
          </p:cNvSpPr>
          <p:nvPr/>
        </p:nvSpPr>
        <p:spPr bwMode="auto">
          <a:xfrm>
            <a:off x="938213" y="5165725"/>
            <a:ext cx="517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cs typeface="Arial" charset="0"/>
              </a:rPr>
              <a:t>RR</a:t>
            </a:r>
          </a:p>
        </p:txBody>
      </p:sp>
      <p:sp>
        <p:nvSpPr>
          <p:cNvPr id="21" name="Oval 20"/>
          <p:cNvSpPr/>
          <p:nvPr/>
        </p:nvSpPr>
        <p:spPr>
          <a:xfrm>
            <a:off x="5761038" y="5543550"/>
            <a:ext cx="307975" cy="3079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464425" y="5543550"/>
            <a:ext cx="307975" cy="3079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046538" y="5543550"/>
            <a:ext cx="307975" cy="3079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6" name="Straight Connector 25"/>
          <p:cNvCxnSpPr>
            <a:stCxn id="7" idx="6"/>
            <a:endCxn id="24" idx="2"/>
          </p:cNvCxnSpPr>
          <p:nvPr/>
        </p:nvCxnSpPr>
        <p:spPr>
          <a:xfrm>
            <a:off x="2674938" y="5697538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365625" y="5697538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069013" y="5697538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974A12-B08E-4713-B48D-320F2C592274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Validating use of Ally technique: results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r>
              <a:rPr lang="en-NZ" dirty="0" smtClean="0"/>
              <a:t>22 ark monitors, 26,510 pairs of likely /30 aliases tested</a:t>
            </a:r>
          </a:p>
          <a:p>
            <a:r>
              <a:rPr lang="en-NZ" dirty="0" smtClean="0"/>
              <a:t>Classification obtained for 20,762 (78%)</a:t>
            </a:r>
          </a:p>
          <a:p>
            <a:pPr lvl="1"/>
            <a:r>
              <a:rPr lang="en-NZ" dirty="0" smtClean="0"/>
              <a:t>Others did not have an incrementing IP-ID</a:t>
            </a:r>
          </a:p>
          <a:p>
            <a:pPr lvl="1"/>
            <a:r>
              <a:rPr lang="en-NZ" dirty="0" smtClean="0"/>
              <a:t>Some were incrementing but unresponsive to Ally.</a:t>
            </a:r>
          </a:p>
          <a:p>
            <a:r>
              <a:rPr lang="en-NZ" dirty="0" smtClean="0"/>
              <a:t>93.8% inferred as aliases</a:t>
            </a:r>
          </a:p>
          <a:p>
            <a:pPr lvl="1"/>
            <a:r>
              <a:rPr lang="en-US" dirty="0" smtClean="0"/>
              <a:t>Of not aliases, 6 IPs are involved in 88% of pairs</a:t>
            </a:r>
          </a:p>
          <a:p>
            <a:pPr lvl="1"/>
            <a:r>
              <a:rPr lang="en-US" dirty="0" smtClean="0"/>
              <a:t>Suggests 6 outliers rather than a systematic </a:t>
            </a:r>
            <a:r>
              <a:rPr lang="en-US" dirty="0" err="1" smtClean="0"/>
              <a:t>erro</a:t>
            </a:r>
            <a:endParaRPr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0798D-20D9-4C60-89BD-B1ED7A8254E5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4419600" y="1371600"/>
            <a:ext cx="4724400" cy="5105400"/>
          </a:xfrm>
        </p:spPr>
        <p:txBody>
          <a:bodyPr/>
          <a:lstStyle/>
          <a:p>
            <a:r>
              <a:rPr lang="en-NZ" dirty="0" smtClean="0"/>
              <a:t>Classic </a:t>
            </a:r>
            <a:r>
              <a:rPr lang="en-NZ" dirty="0" err="1" smtClean="0"/>
              <a:t>traceroute</a:t>
            </a:r>
            <a:r>
              <a:rPr lang="en-NZ" dirty="0" smtClean="0"/>
              <a:t>: probes toward a destination can take different paths</a:t>
            </a:r>
          </a:p>
          <a:p>
            <a:pPr lvl="1"/>
            <a:r>
              <a:rPr lang="en-NZ" dirty="0" err="1" smtClean="0"/>
              <a:t>Augustin</a:t>
            </a:r>
            <a:r>
              <a:rPr lang="en-NZ" dirty="0" smtClean="0"/>
              <a:t> </a:t>
            </a:r>
            <a:r>
              <a:rPr lang="en-NZ" i="1" dirty="0" smtClean="0"/>
              <a:t>et al. </a:t>
            </a:r>
            <a:r>
              <a:rPr lang="en-NZ" dirty="0" smtClean="0"/>
              <a:t>IMC’07: 39% of paths have at least one per-flow load-balancer</a:t>
            </a:r>
          </a:p>
          <a:p>
            <a:r>
              <a:rPr lang="en-NZ" dirty="0" smtClean="0"/>
              <a:t> We try to quantify false link inference rate</a:t>
            </a:r>
          </a:p>
          <a:p>
            <a:r>
              <a:rPr lang="en-NZ" dirty="0" smtClean="0"/>
              <a:t>Can’t go back and fix pre-2006 data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916693-E8F3-4312-8993-CF52FDCC3CFE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06869" y="2426961"/>
            <a:ext cx="560887" cy="562677"/>
            <a:chOff x="2474" y="954"/>
            <a:chExt cx="387" cy="387"/>
          </a:xfrm>
        </p:grpSpPr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/>
                <a:t>X</a:t>
              </a:r>
            </a:p>
          </p:txBody>
        </p: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1480813" y="3334222"/>
            <a:ext cx="560886" cy="562677"/>
            <a:chOff x="2474" y="954"/>
            <a:chExt cx="387" cy="387"/>
          </a:xfrm>
        </p:grpSpPr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B</a:t>
              </a:r>
            </a:p>
          </p:txBody>
        </p:sp>
      </p:grpSp>
      <p:sp>
        <p:nvSpPr>
          <p:cNvPr id="17" name="Line 18"/>
          <p:cNvSpPr>
            <a:spLocks noChangeShapeType="1"/>
          </p:cNvSpPr>
          <p:nvPr/>
        </p:nvSpPr>
        <p:spPr bwMode="auto">
          <a:xfrm flipH="1" flipV="1">
            <a:off x="914400" y="2971800"/>
            <a:ext cx="566412" cy="57179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498267" y="2422599"/>
            <a:ext cx="560887" cy="562677"/>
            <a:chOff x="2474" y="954"/>
            <a:chExt cx="387" cy="387"/>
          </a:xfrm>
        </p:grpSpPr>
        <p:sp>
          <p:nvSpPr>
            <p:cNvPr id="19" name="Oval 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2538" y="989"/>
              <a:ext cx="26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/>
                <a:t>Y</a:t>
              </a:r>
            </a:p>
          </p:txBody>
        </p:sp>
      </p:grpSp>
      <p:grpSp>
        <p:nvGrpSpPr>
          <p:cNvPr id="21" name="Group 14"/>
          <p:cNvGrpSpPr>
            <a:grpSpLocks/>
          </p:cNvGrpSpPr>
          <p:nvPr/>
        </p:nvGrpSpPr>
        <p:grpSpPr bwMode="auto">
          <a:xfrm>
            <a:off x="1411245" y="1519700"/>
            <a:ext cx="560886" cy="562677"/>
            <a:chOff x="2474" y="954"/>
            <a:chExt cx="387" cy="387"/>
          </a:xfrm>
        </p:grpSpPr>
        <p:sp>
          <p:nvSpPr>
            <p:cNvPr id="22" name="Oval 1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2538" y="989"/>
              <a:ext cx="26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/>
                <a:t>A</a:t>
              </a:r>
            </a:p>
          </p:txBody>
        </p:sp>
      </p:grpSp>
      <p:sp>
        <p:nvSpPr>
          <p:cNvPr id="24" name="Line 18"/>
          <p:cNvSpPr>
            <a:spLocks noChangeShapeType="1"/>
          </p:cNvSpPr>
          <p:nvPr/>
        </p:nvSpPr>
        <p:spPr bwMode="auto">
          <a:xfrm flipV="1">
            <a:off x="990600" y="2008222"/>
            <a:ext cx="490213" cy="50637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5" name="Group 14"/>
          <p:cNvGrpSpPr>
            <a:grpSpLocks/>
          </p:cNvGrpSpPr>
          <p:nvPr/>
        </p:nvGrpSpPr>
        <p:grpSpPr bwMode="auto">
          <a:xfrm>
            <a:off x="2593891" y="3334222"/>
            <a:ext cx="560886" cy="562677"/>
            <a:chOff x="2474" y="954"/>
            <a:chExt cx="387" cy="387"/>
          </a:xfrm>
        </p:grpSpPr>
        <p:sp>
          <p:nvSpPr>
            <p:cNvPr id="26" name="Oval 1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538" y="989"/>
              <a:ext cx="28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D</a:t>
              </a:r>
              <a:endParaRPr lang="en-NZ" sz="2800" dirty="0"/>
            </a:p>
          </p:txBody>
        </p:sp>
      </p:grpSp>
      <p:grpSp>
        <p:nvGrpSpPr>
          <p:cNvPr id="28" name="Group 14"/>
          <p:cNvGrpSpPr>
            <a:grpSpLocks/>
          </p:cNvGrpSpPr>
          <p:nvPr/>
        </p:nvGrpSpPr>
        <p:grpSpPr bwMode="auto">
          <a:xfrm>
            <a:off x="2589543" y="1519700"/>
            <a:ext cx="560886" cy="562677"/>
            <a:chOff x="2474" y="954"/>
            <a:chExt cx="387" cy="387"/>
          </a:xfrm>
        </p:grpSpPr>
        <p:sp>
          <p:nvSpPr>
            <p:cNvPr id="29" name="Oval 1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538" y="989"/>
              <a:ext cx="28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C</a:t>
              </a:r>
              <a:endParaRPr lang="en-NZ" sz="2800" dirty="0"/>
            </a:p>
          </p:txBody>
        </p:sp>
      </p:grpSp>
      <p:sp>
        <p:nvSpPr>
          <p:cNvPr id="31" name="Line 18"/>
          <p:cNvSpPr>
            <a:spLocks noChangeShapeType="1"/>
          </p:cNvSpPr>
          <p:nvPr/>
        </p:nvSpPr>
        <p:spPr bwMode="auto">
          <a:xfrm flipH="1" flipV="1">
            <a:off x="2037352" y="3613379"/>
            <a:ext cx="55653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18"/>
          <p:cNvSpPr>
            <a:spLocks noChangeShapeType="1"/>
          </p:cNvSpPr>
          <p:nvPr/>
        </p:nvSpPr>
        <p:spPr bwMode="auto">
          <a:xfrm flipV="1">
            <a:off x="3150430" y="2985276"/>
            <a:ext cx="556539" cy="628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18"/>
          <p:cNvSpPr>
            <a:spLocks noChangeShapeType="1"/>
          </p:cNvSpPr>
          <p:nvPr/>
        </p:nvSpPr>
        <p:spPr bwMode="auto">
          <a:xfrm flipH="1" flipV="1">
            <a:off x="1967784" y="1798857"/>
            <a:ext cx="6261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18"/>
          <p:cNvSpPr>
            <a:spLocks noChangeShapeType="1"/>
          </p:cNvSpPr>
          <p:nvPr/>
        </p:nvSpPr>
        <p:spPr bwMode="auto">
          <a:xfrm flipH="1" flipV="1">
            <a:off x="3080862" y="1938436"/>
            <a:ext cx="626106" cy="488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228600" y="2706118"/>
            <a:ext cx="27826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 flipH="1" flipV="1">
            <a:off x="4054642" y="2670102"/>
            <a:ext cx="28875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300789" y="2382502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0</a:t>
            </a:r>
            <a:endParaRPr lang="en-NZ" sz="1600" dirty="0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733926" y="2094901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1</a:t>
            </a:r>
            <a:endParaRPr lang="en-NZ" sz="1600" dirty="0"/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1094874" y="1775451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0</a:t>
            </a:r>
            <a:endParaRPr lang="en-NZ" sz="1600" dirty="0"/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733926" y="2957703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2</a:t>
            </a:r>
            <a:endParaRPr lang="en-NZ" sz="1600" dirty="0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2394284" y="1447800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0</a:t>
            </a:r>
            <a:endParaRPr lang="en-NZ" sz="1600" dirty="0"/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1094874" y="3532904"/>
            <a:ext cx="288758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0</a:t>
            </a:r>
            <a:endParaRPr lang="en-NZ" sz="1600" dirty="0"/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3621505" y="2133600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0</a:t>
            </a:r>
            <a:endParaRPr lang="en-NZ" sz="1600" dirty="0"/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3116179" y="3501055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1</a:t>
            </a:r>
            <a:endParaRPr lang="en-NZ" sz="1600" dirty="0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3549316" y="3029603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1</a:t>
            </a:r>
            <a:endParaRPr lang="en-NZ" sz="1600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2394284" y="3676704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0</a:t>
            </a:r>
            <a:endParaRPr lang="en-NZ" sz="1600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1961147" y="3676704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1</a:t>
            </a:r>
            <a:endParaRPr lang="en-NZ" sz="1600" dirty="0"/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3188368" y="1735401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1</a:t>
            </a:r>
            <a:endParaRPr lang="en-NZ" sz="1600" dirty="0"/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1888958" y="1447800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1</a:t>
            </a:r>
            <a:endParaRPr lang="en-NZ" sz="1600" dirty="0"/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3982453" y="2350652"/>
            <a:ext cx="360947" cy="3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1600" dirty="0" smtClean="0"/>
              <a:t>2</a:t>
            </a:r>
            <a:endParaRPr lang="en-NZ" sz="16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533400" y="4466523"/>
            <a:ext cx="3479650" cy="562677"/>
            <a:chOff x="505913" y="4466523"/>
            <a:chExt cx="3479650" cy="562677"/>
          </a:xfrm>
        </p:grpSpPr>
        <p:sp>
          <p:nvSpPr>
            <p:cNvPr id="53" name="Oval 5"/>
            <p:cNvSpPr>
              <a:spLocks noChangeArrowheads="1"/>
            </p:cNvSpPr>
            <p:nvPr/>
          </p:nvSpPr>
          <p:spPr bwMode="auto">
            <a:xfrm>
              <a:off x="505913" y="4466523"/>
              <a:ext cx="560887" cy="5626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6"/>
            <p:cNvSpPr txBox="1">
              <a:spLocks noChangeArrowheads="1"/>
            </p:cNvSpPr>
            <p:nvPr/>
          </p:nvSpPr>
          <p:spPr bwMode="auto">
            <a:xfrm>
              <a:off x="533400" y="4495800"/>
              <a:ext cx="5565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X</a:t>
              </a:r>
              <a:r>
                <a:rPr lang="en-NZ" sz="2800" baseline="-25000" dirty="0" smtClean="0"/>
                <a:t>0</a:t>
              </a:r>
              <a:endParaRPr lang="en-NZ" sz="2800" baseline="-25000" dirty="0"/>
            </a:p>
          </p:txBody>
        </p:sp>
        <p:sp>
          <p:nvSpPr>
            <p:cNvPr id="56" name="Oval 5"/>
            <p:cNvSpPr>
              <a:spLocks noChangeArrowheads="1"/>
            </p:cNvSpPr>
            <p:nvPr/>
          </p:nvSpPr>
          <p:spPr bwMode="auto">
            <a:xfrm>
              <a:off x="1496513" y="4466523"/>
              <a:ext cx="560887" cy="5626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5"/>
            <p:cNvSpPr>
              <a:spLocks noChangeArrowheads="1"/>
            </p:cNvSpPr>
            <p:nvPr/>
          </p:nvSpPr>
          <p:spPr bwMode="auto">
            <a:xfrm>
              <a:off x="2438400" y="4466523"/>
              <a:ext cx="560887" cy="5626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5"/>
            <p:cNvSpPr>
              <a:spLocks noChangeArrowheads="1"/>
            </p:cNvSpPr>
            <p:nvPr/>
          </p:nvSpPr>
          <p:spPr bwMode="auto">
            <a:xfrm>
              <a:off x="3401513" y="4466523"/>
              <a:ext cx="560887" cy="5626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6"/>
            <p:cNvSpPr txBox="1">
              <a:spLocks noChangeArrowheads="1"/>
            </p:cNvSpPr>
            <p:nvPr/>
          </p:nvSpPr>
          <p:spPr bwMode="auto">
            <a:xfrm>
              <a:off x="1500837" y="4505980"/>
              <a:ext cx="5565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A</a:t>
              </a:r>
              <a:r>
                <a:rPr lang="en-NZ" sz="2800" baseline="-25000" dirty="0" smtClean="0"/>
                <a:t>0</a:t>
              </a:r>
              <a:endParaRPr lang="en-NZ" sz="2800" baseline="-25000" dirty="0"/>
            </a:p>
          </p:txBody>
        </p:sp>
        <p:sp>
          <p:nvSpPr>
            <p:cNvPr id="61" name="Text Box 6"/>
            <p:cNvSpPr txBox="1">
              <a:spLocks noChangeArrowheads="1"/>
            </p:cNvSpPr>
            <p:nvPr/>
          </p:nvSpPr>
          <p:spPr bwMode="auto">
            <a:xfrm>
              <a:off x="2491437" y="4505980"/>
              <a:ext cx="5774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D</a:t>
              </a:r>
              <a:r>
                <a:rPr lang="en-NZ" sz="2800" baseline="-25000" dirty="0" smtClean="0"/>
                <a:t>0</a:t>
              </a:r>
              <a:endParaRPr lang="en-NZ" sz="2800" baseline="-25000" dirty="0"/>
            </a:p>
          </p:txBody>
        </p:sp>
        <p:sp>
          <p:nvSpPr>
            <p:cNvPr id="62" name="Text Box 6"/>
            <p:cNvSpPr txBox="1">
              <a:spLocks noChangeArrowheads="1"/>
            </p:cNvSpPr>
            <p:nvPr/>
          </p:nvSpPr>
          <p:spPr bwMode="auto">
            <a:xfrm>
              <a:off x="3429000" y="4505980"/>
              <a:ext cx="5565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Y</a:t>
              </a:r>
              <a:r>
                <a:rPr lang="en-NZ" sz="2800" baseline="-25000" dirty="0" smtClean="0"/>
                <a:t>0</a:t>
              </a:r>
              <a:endParaRPr lang="en-NZ" sz="2800" baseline="-25000" dirty="0"/>
            </a:p>
          </p:txBody>
        </p:sp>
        <p:sp>
          <p:nvSpPr>
            <p:cNvPr id="64" name="Line 18"/>
            <p:cNvSpPr>
              <a:spLocks noChangeShapeType="1"/>
            </p:cNvSpPr>
            <p:nvPr/>
          </p:nvSpPr>
          <p:spPr bwMode="auto">
            <a:xfrm flipH="1" flipV="1">
              <a:off x="1066799" y="4724400"/>
              <a:ext cx="4297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18"/>
            <p:cNvSpPr>
              <a:spLocks noChangeShapeType="1"/>
            </p:cNvSpPr>
            <p:nvPr/>
          </p:nvSpPr>
          <p:spPr bwMode="auto">
            <a:xfrm flipH="1" flipV="1">
              <a:off x="2057400" y="4724400"/>
              <a:ext cx="3810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18"/>
            <p:cNvSpPr>
              <a:spLocks noChangeShapeType="1"/>
            </p:cNvSpPr>
            <p:nvPr/>
          </p:nvSpPr>
          <p:spPr bwMode="auto">
            <a:xfrm flipH="1" flipV="1">
              <a:off x="2971800" y="47244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5304723"/>
            <a:ext cx="3479650" cy="562677"/>
            <a:chOff x="505913" y="4466523"/>
            <a:chExt cx="3479650" cy="562677"/>
          </a:xfrm>
        </p:grpSpPr>
        <p:sp>
          <p:nvSpPr>
            <p:cNvPr id="69" name="Oval 5"/>
            <p:cNvSpPr>
              <a:spLocks noChangeArrowheads="1"/>
            </p:cNvSpPr>
            <p:nvPr/>
          </p:nvSpPr>
          <p:spPr bwMode="auto">
            <a:xfrm>
              <a:off x="505913" y="4466523"/>
              <a:ext cx="560887" cy="5626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533400" y="4495800"/>
              <a:ext cx="5565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X</a:t>
              </a:r>
              <a:r>
                <a:rPr lang="en-NZ" sz="2800" baseline="-25000" dirty="0" smtClean="0"/>
                <a:t>0</a:t>
              </a:r>
              <a:endParaRPr lang="en-NZ" sz="2800" baseline="-25000" dirty="0"/>
            </a:p>
          </p:txBody>
        </p:sp>
        <p:sp>
          <p:nvSpPr>
            <p:cNvPr id="71" name="Oval 5"/>
            <p:cNvSpPr>
              <a:spLocks noChangeArrowheads="1"/>
            </p:cNvSpPr>
            <p:nvPr/>
          </p:nvSpPr>
          <p:spPr bwMode="auto">
            <a:xfrm>
              <a:off x="1496513" y="4466523"/>
              <a:ext cx="560887" cy="5626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"/>
            <p:cNvSpPr>
              <a:spLocks noChangeArrowheads="1"/>
            </p:cNvSpPr>
            <p:nvPr/>
          </p:nvSpPr>
          <p:spPr bwMode="auto">
            <a:xfrm>
              <a:off x="2438400" y="4466523"/>
              <a:ext cx="560887" cy="5626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5"/>
            <p:cNvSpPr>
              <a:spLocks noChangeArrowheads="1"/>
            </p:cNvSpPr>
            <p:nvPr/>
          </p:nvSpPr>
          <p:spPr bwMode="auto">
            <a:xfrm>
              <a:off x="3401513" y="4466523"/>
              <a:ext cx="560887" cy="56267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1500837" y="4505980"/>
              <a:ext cx="5565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B</a:t>
              </a:r>
              <a:r>
                <a:rPr lang="en-NZ" sz="2800" baseline="-25000" dirty="0" smtClean="0"/>
                <a:t>0</a:t>
              </a:r>
              <a:endParaRPr lang="en-NZ" sz="2800" baseline="-25000" dirty="0"/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2491437" y="4505980"/>
              <a:ext cx="57740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C</a:t>
              </a:r>
              <a:r>
                <a:rPr lang="en-NZ" sz="2800" baseline="-25000" dirty="0" smtClean="0"/>
                <a:t>0</a:t>
              </a:r>
              <a:endParaRPr lang="en-NZ" sz="2800" baseline="-25000" dirty="0"/>
            </a:p>
          </p:txBody>
        </p:sp>
        <p:sp>
          <p:nvSpPr>
            <p:cNvPr id="76" name="Text Box 6"/>
            <p:cNvSpPr txBox="1">
              <a:spLocks noChangeArrowheads="1"/>
            </p:cNvSpPr>
            <p:nvPr/>
          </p:nvSpPr>
          <p:spPr bwMode="auto">
            <a:xfrm>
              <a:off x="3429000" y="4505980"/>
              <a:ext cx="5565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 smtClean="0"/>
                <a:t>Y</a:t>
              </a:r>
              <a:r>
                <a:rPr lang="en-NZ" sz="2800" baseline="-25000" dirty="0" smtClean="0"/>
                <a:t>0</a:t>
              </a:r>
              <a:endParaRPr lang="en-NZ" sz="2800" baseline="-25000" dirty="0"/>
            </a:p>
          </p:txBody>
        </p:sp>
        <p:sp>
          <p:nvSpPr>
            <p:cNvPr id="77" name="Line 18"/>
            <p:cNvSpPr>
              <a:spLocks noChangeShapeType="1"/>
            </p:cNvSpPr>
            <p:nvPr/>
          </p:nvSpPr>
          <p:spPr bwMode="auto">
            <a:xfrm flipH="1" flipV="1">
              <a:off x="1066800" y="4724400"/>
              <a:ext cx="381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8"/>
            <p:cNvSpPr>
              <a:spLocks noChangeShapeType="1"/>
            </p:cNvSpPr>
            <p:nvPr/>
          </p:nvSpPr>
          <p:spPr bwMode="auto">
            <a:xfrm flipH="1" flipV="1">
              <a:off x="2057400" y="4724400"/>
              <a:ext cx="3810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18"/>
            <p:cNvSpPr>
              <a:spLocks noChangeShapeType="1"/>
            </p:cNvSpPr>
            <p:nvPr/>
          </p:nvSpPr>
          <p:spPr bwMode="auto">
            <a:xfrm flipH="1" flipV="1">
              <a:off x="2971800" y="4724400"/>
              <a:ext cx="457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" name="Line 18"/>
          <p:cNvSpPr>
            <a:spLocks noChangeShapeType="1"/>
          </p:cNvSpPr>
          <p:nvPr/>
        </p:nvSpPr>
        <p:spPr bwMode="auto">
          <a:xfrm flipH="1" flipV="1">
            <a:off x="1828800" y="2057400"/>
            <a:ext cx="914399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Line 18"/>
          <p:cNvSpPr>
            <a:spLocks noChangeShapeType="1"/>
          </p:cNvSpPr>
          <p:nvPr/>
        </p:nvSpPr>
        <p:spPr bwMode="auto">
          <a:xfrm flipV="1">
            <a:off x="1905000" y="1981200"/>
            <a:ext cx="7620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Artifact links: links that are inferred by classic </a:t>
            </a:r>
            <a:r>
              <a:rPr lang="en-US" dirty="0" err="1" smtClean="0"/>
              <a:t>traceroute</a:t>
            </a:r>
            <a:r>
              <a:rPr lang="en-US" dirty="0" smtClean="0"/>
              <a:t> but not actually traversed by packets in </a:t>
            </a:r>
            <a:r>
              <a:rPr lang="en-US" dirty="0" err="1" smtClean="0"/>
              <a:t>ﬂows</a:t>
            </a:r>
            <a:endParaRPr lang="en-US" dirty="0" smtClean="0"/>
          </a:p>
          <a:p>
            <a:r>
              <a:rPr lang="en-US" dirty="0" smtClean="0"/>
              <a:t>Artifact links would not be inferred with a </a:t>
            </a:r>
            <a:r>
              <a:rPr lang="en-US" dirty="0" err="1" smtClean="0"/>
              <a:t>traceroute</a:t>
            </a:r>
            <a:r>
              <a:rPr lang="en-US" dirty="0" smtClean="0"/>
              <a:t> algorithm that enumerates per-</a:t>
            </a:r>
            <a:r>
              <a:rPr lang="en-US" dirty="0" err="1" smtClean="0"/>
              <a:t>ﬂow</a:t>
            </a:r>
            <a:r>
              <a:rPr lang="en-US" dirty="0" smtClean="0"/>
              <a:t> load-balanced paths toward the destination, e.g., MDA </a:t>
            </a:r>
            <a:r>
              <a:rPr lang="en-US" dirty="0" err="1" smtClean="0"/>
              <a:t>traceroute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An artifact link is not necessarily false!</a:t>
            </a:r>
          </a:p>
          <a:p>
            <a:r>
              <a:rPr lang="en-US" dirty="0" smtClean="0"/>
              <a:t>False links: Artifact links which we believe to not exist in the topology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A37AF9-0823-42F5-B63B-6B4033B1658B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AA754-3E1F-484D-A433-02BC5B0FBA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05025" y="1543050"/>
            <a:ext cx="614363" cy="614363"/>
            <a:chOff x="2474" y="954"/>
            <a:chExt cx="387" cy="387"/>
          </a:xfrm>
        </p:grpSpPr>
        <p:sp>
          <p:nvSpPr>
            <p:cNvPr id="6182" name="Oval 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Text Box 6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X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105025" y="4916488"/>
            <a:ext cx="614363" cy="614362"/>
            <a:chOff x="2474" y="954"/>
            <a:chExt cx="387" cy="387"/>
          </a:xfrm>
        </p:grpSpPr>
        <p:sp>
          <p:nvSpPr>
            <p:cNvPr id="6180" name="Oval 9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Text Box 10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Y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43000" y="2557463"/>
            <a:ext cx="614363" cy="614362"/>
            <a:chOff x="2474" y="954"/>
            <a:chExt cx="387" cy="387"/>
          </a:xfrm>
        </p:grpSpPr>
        <p:sp>
          <p:nvSpPr>
            <p:cNvPr id="6178" name="Oval 12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Text Box 13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A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074988" y="2543175"/>
            <a:ext cx="614362" cy="614363"/>
            <a:chOff x="2474" y="954"/>
            <a:chExt cx="387" cy="387"/>
          </a:xfrm>
        </p:grpSpPr>
        <p:sp>
          <p:nvSpPr>
            <p:cNvPr id="6176" name="Oval 15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Text Box 16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B</a:t>
              </a:r>
            </a:p>
          </p:txBody>
        </p:sp>
      </p:grpSp>
      <p:sp>
        <p:nvSpPr>
          <p:cNvPr id="6153" name="Line 17"/>
          <p:cNvSpPr>
            <a:spLocks noChangeShapeType="1"/>
          </p:cNvSpPr>
          <p:nvPr/>
        </p:nvSpPr>
        <p:spPr bwMode="auto">
          <a:xfrm flipH="1">
            <a:off x="1685925" y="2097088"/>
            <a:ext cx="539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8"/>
          <p:cNvSpPr>
            <a:spLocks noChangeShapeType="1"/>
          </p:cNvSpPr>
          <p:nvPr/>
        </p:nvSpPr>
        <p:spPr bwMode="auto">
          <a:xfrm flipH="1" flipV="1">
            <a:off x="2617788" y="2097088"/>
            <a:ext cx="539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603250" y="3560763"/>
            <a:ext cx="614363" cy="614362"/>
            <a:chOff x="2474" y="954"/>
            <a:chExt cx="387" cy="387"/>
          </a:xfrm>
        </p:grpSpPr>
        <p:sp>
          <p:nvSpPr>
            <p:cNvPr id="6174" name="Oval 21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Text Box 22"/>
            <p:cNvSpPr txBox="1">
              <a:spLocks noChangeArrowheads="1"/>
            </p:cNvSpPr>
            <p:nvPr/>
          </p:nvSpPr>
          <p:spPr bwMode="auto">
            <a:xfrm>
              <a:off x="2538" y="98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C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1684338" y="3560763"/>
            <a:ext cx="614362" cy="614362"/>
            <a:chOff x="2474" y="954"/>
            <a:chExt cx="387" cy="387"/>
          </a:xfrm>
        </p:grpSpPr>
        <p:sp>
          <p:nvSpPr>
            <p:cNvPr id="6172" name="Oval 24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Text Box 25"/>
            <p:cNvSpPr txBox="1">
              <a:spLocks noChangeArrowheads="1"/>
            </p:cNvSpPr>
            <p:nvPr/>
          </p:nvSpPr>
          <p:spPr bwMode="auto">
            <a:xfrm>
              <a:off x="2538" y="98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D</a:t>
              </a:r>
            </a:p>
          </p:txBody>
        </p:sp>
      </p:grpSp>
      <p:sp>
        <p:nvSpPr>
          <p:cNvPr id="6157" name="Line 26"/>
          <p:cNvSpPr>
            <a:spLocks noChangeShapeType="1"/>
          </p:cNvSpPr>
          <p:nvPr/>
        </p:nvSpPr>
        <p:spPr bwMode="auto">
          <a:xfrm flipH="1">
            <a:off x="1000125" y="3087688"/>
            <a:ext cx="239713" cy="493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27"/>
          <p:cNvSpPr>
            <a:spLocks noChangeShapeType="1"/>
          </p:cNvSpPr>
          <p:nvPr/>
        </p:nvSpPr>
        <p:spPr bwMode="auto">
          <a:xfrm>
            <a:off x="1652588" y="3097213"/>
            <a:ext cx="239712" cy="493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2566988" y="3560763"/>
            <a:ext cx="614362" cy="614362"/>
            <a:chOff x="2474" y="954"/>
            <a:chExt cx="387" cy="387"/>
          </a:xfrm>
        </p:grpSpPr>
        <p:sp>
          <p:nvSpPr>
            <p:cNvPr id="6170" name="Oval 29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Text Box 30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E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3648075" y="3560763"/>
            <a:ext cx="614363" cy="614362"/>
            <a:chOff x="2474" y="954"/>
            <a:chExt cx="387" cy="387"/>
          </a:xfrm>
        </p:grpSpPr>
        <p:sp>
          <p:nvSpPr>
            <p:cNvPr id="6168" name="Oval 32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Text Box 33"/>
            <p:cNvSpPr txBox="1">
              <a:spLocks noChangeArrowheads="1"/>
            </p:cNvSpPr>
            <p:nvPr/>
          </p:nvSpPr>
          <p:spPr bwMode="auto">
            <a:xfrm>
              <a:off x="2538" y="989"/>
              <a:ext cx="2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F</a:t>
              </a:r>
            </a:p>
          </p:txBody>
        </p:sp>
      </p:grpSp>
      <p:sp>
        <p:nvSpPr>
          <p:cNvPr id="6161" name="Line 34"/>
          <p:cNvSpPr>
            <a:spLocks noChangeShapeType="1"/>
          </p:cNvSpPr>
          <p:nvPr/>
        </p:nvSpPr>
        <p:spPr bwMode="auto">
          <a:xfrm flipH="1">
            <a:off x="2963863" y="3087688"/>
            <a:ext cx="239712" cy="493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2" name="Line 35"/>
          <p:cNvSpPr>
            <a:spLocks noChangeShapeType="1"/>
          </p:cNvSpPr>
          <p:nvPr/>
        </p:nvSpPr>
        <p:spPr bwMode="auto">
          <a:xfrm>
            <a:off x="3616325" y="3097213"/>
            <a:ext cx="239713" cy="493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Line 36"/>
          <p:cNvSpPr>
            <a:spLocks noChangeShapeType="1"/>
          </p:cNvSpPr>
          <p:nvPr/>
        </p:nvSpPr>
        <p:spPr bwMode="auto">
          <a:xfrm>
            <a:off x="1030288" y="4151313"/>
            <a:ext cx="1139825" cy="898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4" name="Line 37"/>
          <p:cNvSpPr>
            <a:spLocks noChangeShapeType="1"/>
          </p:cNvSpPr>
          <p:nvPr/>
        </p:nvSpPr>
        <p:spPr bwMode="auto">
          <a:xfrm>
            <a:off x="2063750" y="4167188"/>
            <a:ext cx="255588" cy="777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5" name="Line 38"/>
          <p:cNvSpPr>
            <a:spLocks noChangeShapeType="1"/>
          </p:cNvSpPr>
          <p:nvPr/>
        </p:nvSpPr>
        <p:spPr bwMode="auto">
          <a:xfrm flipH="1">
            <a:off x="2544763" y="4146550"/>
            <a:ext cx="269875" cy="808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39"/>
          <p:cNvSpPr>
            <a:spLocks noChangeShapeType="1"/>
          </p:cNvSpPr>
          <p:nvPr/>
        </p:nvSpPr>
        <p:spPr bwMode="auto">
          <a:xfrm flipH="1">
            <a:off x="2662238" y="4151313"/>
            <a:ext cx="1139825" cy="898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Tit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Content Placeholder 49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3962400"/>
          </a:xfrm>
        </p:spPr>
        <p:txBody>
          <a:bodyPr/>
          <a:lstStyle/>
          <a:p>
            <a:r>
              <a:rPr lang="en-NZ" sz="3200" dirty="0" smtClean="0"/>
              <a:t>Interface graph</a:t>
            </a:r>
          </a:p>
          <a:p>
            <a:endParaRPr lang="en-NZ" sz="3200" dirty="0" smtClean="0"/>
          </a:p>
          <a:p>
            <a:r>
              <a:rPr lang="en-NZ" sz="3200" dirty="0" smtClean="0"/>
              <a:t>With load balancing at X, A, and B, MDA </a:t>
            </a:r>
            <a:r>
              <a:rPr lang="en-NZ" sz="3200" dirty="0" err="1" smtClean="0"/>
              <a:t>traceroute</a:t>
            </a:r>
            <a:r>
              <a:rPr lang="en-NZ" sz="3200" dirty="0" smtClean="0"/>
              <a:t> would see this graph</a:t>
            </a:r>
          </a:p>
          <a:p>
            <a:endParaRPr lang="en-NZ" sz="3200" dirty="0" smtClean="0"/>
          </a:p>
        </p:txBody>
      </p:sp>
      <p:sp>
        <p:nvSpPr>
          <p:cNvPr id="45" name="Date Placeholder 4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8342DF-4DD9-49A2-891C-65400228584B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47" name="Footer Placeholder 4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05025" y="1543050"/>
            <a:ext cx="614363" cy="614363"/>
            <a:chOff x="2474" y="954"/>
            <a:chExt cx="387" cy="387"/>
          </a:xfrm>
        </p:grpSpPr>
        <p:sp>
          <p:nvSpPr>
            <p:cNvPr id="7203" name="Oval 4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Text Box 5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X</a:t>
              </a:r>
            </a:p>
          </p:txBody>
        </p:sp>
      </p:grp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2105025" y="4916488"/>
            <a:ext cx="614363" cy="61436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06625" y="497205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/>
              <a:t>Y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143000" y="2557463"/>
            <a:ext cx="614363" cy="614362"/>
            <a:chOff x="2474" y="954"/>
            <a:chExt cx="387" cy="387"/>
          </a:xfrm>
        </p:grpSpPr>
        <p:sp>
          <p:nvSpPr>
            <p:cNvPr id="7201" name="Oval 9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Text Box 10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A</a:t>
              </a:r>
            </a:p>
          </p:txBody>
        </p:sp>
      </p:grpSp>
      <p:sp>
        <p:nvSpPr>
          <p:cNvPr id="7177" name="Oval 11"/>
          <p:cNvSpPr>
            <a:spLocks noChangeArrowheads="1"/>
          </p:cNvSpPr>
          <p:nvPr/>
        </p:nvSpPr>
        <p:spPr bwMode="auto">
          <a:xfrm>
            <a:off x="3074988" y="2543175"/>
            <a:ext cx="614362" cy="614363"/>
          </a:xfrm>
          <a:prstGeom prst="ellips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 flipH="1">
            <a:off x="1685925" y="2097088"/>
            <a:ext cx="539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 flipH="1" flipV="1">
            <a:off x="2617788" y="2097088"/>
            <a:ext cx="539750" cy="539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Oval 14"/>
          <p:cNvSpPr>
            <a:spLocks noChangeArrowheads="1"/>
          </p:cNvSpPr>
          <p:nvPr/>
        </p:nvSpPr>
        <p:spPr bwMode="auto">
          <a:xfrm>
            <a:off x="603250" y="3560763"/>
            <a:ext cx="614363" cy="614362"/>
          </a:xfrm>
          <a:prstGeom prst="ellips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Oval 15"/>
          <p:cNvSpPr>
            <a:spLocks noChangeArrowheads="1"/>
          </p:cNvSpPr>
          <p:nvPr/>
        </p:nvSpPr>
        <p:spPr bwMode="auto">
          <a:xfrm>
            <a:off x="1684338" y="3560763"/>
            <a:ext cx="614362" cy="614362"/>
          </a:xfrm>
          <a:prstGeom prst="ellips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 flipH="1">
            <a:off x="1000125" y="3087688"/>
            <a:ext cx="239713" cy="4937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17"/>
          <p:cNvSpPr>
            <a:spLocks noChangeShapeType="1"/>
          </p:cNvSpPr>
          <p:nvPr/>
        </p:nvSpPr>
        <p:spPr bwMode="auto">
          <a:xfrm>
            <a:off x="1652588" y="3097213"/>
            <a:ext cx="239712" cy="4937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566988" y="3560763"/>
            <a:ext cx="614362" cy="614362"/>
            <a:chOff x="2474" y="954"/>
            <a:chExt cx="387" cy="387"/>
          </a:xfrm>
        </p:grpSpPr>
        <p:sp>
          <p:nvSpPr>
            <p:cNvPr id="7199" name="Oval 19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Text Box 20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E</a:t>
              </a:r>
            </a:p>
          </p:txBody>
        </p:sp>
      </p:grpSp>
      <p:sp>
        <p:nvSpPr>
          <p:cNvPr id="7185" name="Oval 21"/>
          <p:cNvSpPr>
            <a:spLocks noChangeArrowheads="1"/>
          </p:cNvSpPr>
          <p:nvPr/>
        </p:nvSpPr>
        <p:spPr bwMode="auto">
          <a:xfrm>
            <a:off x="3648075" y="3560763"/>
            <a:ext cx="614363" cy="614362"/>
          </a:xfrm>
          <a:prstGeom prst="ellips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Line 22"/>
          <p:cNvSpPr>
            <a:spLocks noChangeShapeType="1"/>
          </p:cNvSpPr>
          <p:nvPr/>
        </p:nvSpPr>
        <p:spPr bwMode="auto">
          <a:xfrm flipH="1">
            <a:off x="2963863" y="3087688"/>
            <a:ext cx="239712" cy="4937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23"/>
          <p:cNvSpPr>
            <a:spLocks noChangeShapeType="1"/>
          </p:cNvSpPr>
          <p:nvPr/>
        </p:nvSpPr>
        <p:spPr bwMode="auto">
          <a:xfrm>
            <a:off x="3616325" y="3097213"/>
            <a:ext cx="239713" cy="4937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8" name="Line 24"/>
          <p:cNvSpPr>
            <a:spLocks noChangeShapeType="1"/>
          </p:cNvSpPr>
          <p:nvPr/>
        </p:nvSpPr>
        <p:spPr bwMode="auto">
          <a:xfrm>
            <a:off x="1030288" y="4151313"/>
            <a:ext cx="1139825" cy="8985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9" name="Line 25"/>
          <p:cNvSpPr>
            <a:spLocks noChangeShapeType="1"/>
          </p:cNvSpPr>
          <p:nvPr/>
        </p:nvSpPr>
        <p:spPr bwMode="auto">
          <a:xfrm>
            <a:off x="2063750" y="4181475"/>
            <a:ext cx="255588" cy="7635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0" name="Line 26"/>
          <p:cNvSpPr>
            <a:spLocks noChangeShapeType="1"/>
          </p:cNvSpPr>
          <p:nvPr/>
        </p:nvSpPr>
        <p:spPr bwMode="auto">
          <a:xfrm flipH="1">
            <a:off x="2544763" y="4146550"/>
            <a:ext cx="285750" cy="808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1" name="Line 27"/>
          <p:cNvSpPr>
            <a:spLocks noChangeShapeType="1"/>
          </p:cNvSpPr>
          <p:nvPr/>
        </p:nvSpPr>
        <p:spPr bwMode="auto">
          <a:xfrm flipH="1">
            <a:off x="2662238" y="4151313"/>
            <a:ext cx="1139825" cy="8985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2" name="Text Box 30"/>
          <p:cNvSpPr txBox="1">
            <a:spLocks noChangeArrowheads="1"/>
          </p:cNvSpPr>
          <p:nvPr/>
        </p:nvSpPr>
        <p:spPr bwMode="auto">
          <a:xfrm>
            <a:off x="4978400" y="1462088"/>
            <a:ext cx="33734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sz="3200" dirty="0"/>
              <a:t>Interface graph</a:t>
            </a:r>
          </a:p>
          <a:p>
            <a:pPr algn="ctr"/>
            <a:r>
              <a:rPr lang="en-NZ" sz="3200" dirty="0"/>
              <a:t>Inferred using</a:t>
            </a:r>
            <a:br>
              <a:rPr lang="en-NZ" sz="3200" dirty="0"/>
            </a:br>
            <a:r>
              <a:rPr lang="en-NZ" sz="3200" dirty="0"/>
              <a:t>classic </a:t>
            </a:r>
            <a:r>
              <a:rPr lang="en-NZ" sz="3200" dirty="0" err="1"/>
              <a:t>traceroute</a:t>
            </a:r>
            <a:endParaRPr lang="en-NZ" sz="3200" dirty="0"/>
          </a:p>
        </p:txBody>
      </p:sp>
      <p:sp>
        <p:nvSpPr>
          <p:cNvPr id="7193" name="Line 31"/>
          <p:cNvSpPr>
            <a:spLocks noChangeShapeType="1"/>
          </p:cNvSpPr>
          <p:nvPr/>
        </p:nvSpPr>
        <p:spPr bwMode="auto">
          <a:xfrm flipH="1" flipV="1">
            <a:off x="1693863" y="3027363"/>
            <a:ext cx="1004887" cy="569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4" name="Text Box 32"/>
          <p:cNvSpPr txBox="1">
            <a:spLocks noChangeArrowheads="1"/>
          </p:cNvSpPr>
          <p:nvPr/>
        </p:nvSpPr>
        <p:spPr bwMode="auto">
          <a:xfrm>
            <a:off x="3168650" y="25749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7195" name="Text Box 33"/>
          <p:cNvSpPr txBox="1">
            <a:spLocks noChangeArrowheads="1"/>
          </p:cNvSpPr>
          <p:nvPr/>
        </p:nvSpPr>
        <p:spPr bwMode="auto">
          <a:xfrm>
            <a:off x="695325" y="35941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7196" name="Text Box 34"/>
          <p:cNvSpPr txBox="1">
            <a:spLocks noChangeArrowheads="1"/>
          </p:cNvSpPr>
          <p:nvPr/>
        </p:nvSpPr>
        <p:spPr bwMode="auto">
          <a:xfrm>
            <a:off x="1774825" y="35941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chemeClr val="bg1">
                    <a:lumMod val="50000"/>
                  </a:schemeClr>
                </a:solidFill>
              </a:rPr>
              <a:t>D</a:t>
            </a:r>
          </a:p>
        </p:txBody>
      </p:sp>
      <p:sp>
        <p:nvSpPr>
          <p:cNvPr id="7197" name="Text Box 35"/>
          <p:cNvSpPr txBox="1">
            <a:spLocks noChangeArrowheads="1"/>
          </p:cNvSpPr>
          <p:nvPr/>
        </p:nvSpPr>
        <p:spPr bwMode="auto">
          <a:xfrm>
            <a:off x="3751263" y="3594100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chemeClr val="bg1">
                    <a:lumMod val="50000"/>
                  </a:schemeClr>
                </a:solidFill>
              </a:rPr>
              <a:t>F</a:t>
            </a:r>
          </a:p>
        </p:txBody>
      </p:sp>
      <p:sp>
        <p:nvSpPr>
          <p:cNvPr id="7198" name="Text Box 36"/>
          <p:cNvSpPr txBox="1">
            <a:spLocks noChangeArrowheads="1"/>
          </p:cNvSpPr>
          <p:nvPr/>
        </p:nvSpPr>
        <p:spPr bwMode="auto">
          <a:xfrm>
            <a:off x="4997450" y="4159250"/>
            <a:ext cx="33512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sz="3200" dirty="0"/>
              <a:t>A-E is an</a:t>
            </a:r>
            <a:br>
              <a:rPr lang="en-NZ" sz="3200" dirty="0"/>
            </a:br>
            <a:r>
              <a:rPr lang="en-NZ" sz="3200" b="1" dirty="0" err="1">
                <a:solidFill>
                  <a:srgbClr val="FF0000"/>
                </a:solidFill>
              </a:rPr>
              <a:t>artifact</a:t>
            </a:r>
            <a:r>
              <a:rPr lang="en-NZ" sz="3200" dirty="0"/>
              <a:t> of classic</a:t>
            </a:r>
            <a:br>
              <a:rPr lang="en-NZ" sz="3200" dirty="0"/>
            </a:br>
            <a:r>
              <a:rPr lang="en-NZ" sz="3200" dirty="0" err="1"/>
              <a:t>traceroute</a:t>
            </a:r>
            <a:endParaRPr lang="en-NZ" sz="3200" dirty="0"/>
          </a:p>
        </p:txBody>
      </p:sp>
      <p:sp>
        <p:nvSpPr>
          <p:cNvPr id="42" name="Date Placeholder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D1AD11-1E87-4F7E-A884-A7E0A21F25BC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05025" y="554038"/>
            <a:ext cx="614363" cy="614362"/>
            <a:chOff x="2474" y="954"/>
            <a:chExt cx="387" cy="387"/>
          </a:xfrm>
        </p:grpSpPr>
        <p:sp>
          <p:nvSpPr>
            <p:cNvPr id="8258" name="Oval 4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9" name="Text Box 5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X</a:t>
              </a:r>
            </a:p>
          </p:txBody>
        </p:sp>
      </p:grp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2105025" y="3916363"/>
            <a:ext cx="614363" cy="61436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206625" y="39830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/>
              <a:t>Y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143000" y="1568450"/>
            <a:ext cx="614363" cy="614363"/>
            <a:chOff x="2474" y="954"/>
            <a:chExt cx="387" cy="387"/>
          </a:xfrm>
        </p:grpSpPr>
        <p:sp>
          <p:nvSpPr>
            <p:cNvPr id="8256" name="Oval 9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7" name="Text Box 10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A</a:t>
              </a:r>
            </a:p>
          </p:txBody>
        </p:sp>
      </p:grpSp>
      <p:sp>
        <p:nvSpPr>
          <p:cNvPr id="8201" name="Oval 11"/>
          <p:cNvSpPr>
            <a:spLocks noChangeArrowheads="1"/>
          </p:cNvSpPr>
          <p:nvPr/>
        </p:nvSpPr>
        <p:spPr bwMode="auto">
          <a:xfrm>
            <a:off x="3074988" y="1554163"/>
            <a:ext cx="614362" cy="614362"/>
          </a:xfrm>
          <a:prstGeom prst="ellips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 flipH="1">
            <a:off x="1685925" y="1108075"/>
            <a:ext cx="539750" cy="539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13"/>
          <p:cNvSpPr>
            <a:spLocks noChangeShapeType="1"/>
          </p:cNvSpPr>
          <p:nvPr/>
        </p:nvSpPr>
        <p:spPr bwMode="auto">
          <a:xfrm flipH="1" flipV="1">
            <a:off x="2617788" y="1108075"/>
            <a:ext cx="539750" cy="5397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Oval 14"/>
          <p:cNvSpPr>
            <a:spLocks noChangeArrowheads="1"/>
          </p:cNvSpPr>
          <p:nvPr/>
        </p:nvSpPr>
        <p:spPr bwMode="auto">
          <a:xfrm>
            <a:off x="603250" y="2571750"/>
            <a:ext cx="614363" cy="614363"/>
          </a:xfrm>
          <a:prstGeom prst="ellips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Oval 15"/>
          <p:cNvSpPr>
            <a:spLocks noChangeArrowheads="1"/>
          </p:cNvSpPr>
          <p:nvPr/>
        </p:nvSpPr>
        <p:spPr bwMode="auto">
          <a:xfrm>
            <a:off x="1684338" y="2571750"/>
            <a:ext cx="614362" cy="614363"/>
          </a:xfrm>
          <a:prstGeom prst="ellips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6"/>
          <p:cNvSpPr>
            <a:spLocks noChangeShapeType="1"/>
          </p:cNvSpPr>
          <p:nvPr/>
        </p:nvSpPr>
        <p:spPr bwMode="auto">
          <a:xfrm flipH="1">
            <a:off x="1000125" y="2098675"/>
            <a:ext cx="239713" cy="49371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Line 17"/>
          <p:cNvSpPr>
            <a:spLocks noChangeShapeType="1"/>
          </p:cNvSpPr>
          <p:nvPr/>
        </p:nvSpPr>
        <p:spPr bwMode="auto">
          <a:xfrm>
            <a:off x="1652588" y="2108200"/>
            <a:ext cx="239712" cy="49371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566988" y="2571750"/>
            <a:ext cx="614362" cy="614363"/>
            <a:chOff x="2474" y="954"/>
            <a:chExt cx="387" cy="387"/>
          </a:xfrm>
        </p:grpSpPr>
        <p:sp>
          <p:nvSpPr>
            <p:cNvPr id="8254" name="Oval 19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5" name="Text Box 20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E</a:t>
              </a:r>
            </a:p>
          </p:txBody>
        </p:sp>
      </p:grpSp>
      <p:sp>
        <p:nvSpPr>
          <p:cNvPr id="8209" name="Oval 21"/>
          <p:cNvSpPr>
            <a:spLocks noChangeArrowheads="1"/>
          </p:cNvSpPr>
          <p:nvPr/>
        </p:nvSpPr>
        <p:spPr bwMode="auto">
          <a:xfrm>
            <a:off x="3648075" y="2571750"/>
            <a:ext cx="614363" cy="614363"/>
          </a:xfrm>
          <a:prstGeom prst="ellips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22"/>
          <p:cNvSpPr>
            <a:spLocks noChangeShapeType="1"/>
          </p:cNvSpPr>
          <p:nvPr/>
        </p:nvSpPr>
        <p:spPr bwMode="auto">
          <a:xfrm flipH="1">
            <a:off x="2963863" y="2098675"/>
            <a:ext cx="239712" cy="49371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Line 23"/>
          <p:cNvSpPr>
            <a:spLocks noChangeShapeType="1"/>
          </p:cNvSpPr>
          <p:nvPr/>
        </p:nvSpPr>
        <p:spPr bwMode="auto">
          <a:xfrm>
            <a:off x="3616325" y="2108200"/>
            <a:ext cx="239713" cy="49371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Line 24"/>
          <p:cNvSpPr>
            <a:spLocks noChangeShapeType="1"/>
          </p:cNvSpPr>
          <p:nvPr/>
        </p:nvSpPr>
        <p:spPr bwMode="auto">
          <a:xfrm>
            <a:off x="1030288" y="3162300"/>
            <a:ext cx="1139825" cy="8985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3" name="Line 25"/>
          <p:cNvSpPr>
            <a:spLocks noChangeShapeType="1"/>
          </p:cNvSpPr>
          <p:nvPr/>
        </p:nvSpPr>
        <p:spPr bwMode="auto">
          <a:xfrm>
            <a:off x="2063750" y="3192463"/>
            <a:ext cx="255588" cy="7635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26"/>
          <p:cNvSpPr>
            <a:spLocks noChangeShapeType="1"/>
          </p:cNvSpPr>
          <p:nvPr/>
        </p:nvSpPr>
        <p:spPr bwMode="auto">
          <a:xfrm flipH="1">
            <a:off x="2544763" y="3157538"/>
            <a:ext cx="285750" cy="808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27"/>
          <p:cNvSpPr>
            <a:spLocks noChangeShapeType="1"/>
          </p:cNvSpPr>
          <p:nvPr/>
        </p:nvSpPr>
        <p:spPr bwMode="auto">
          <a:xfrm flipH="1">
            <a:off x="2662238" y="3162300"/>
            <a:ext cx="1139825" cy="8985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6" name="Line 31"/>
          <p:cNvSpPr>
            <a:spLocks noChangeShapeType="1"/>
          </p:cNvSpPr>
          <p:nvPr/>
        </p:nvSpPr>
        <p:spPr bwMode="auto">
          <a:xfrm flipH="1" flipV="1">
            <a:off x="1693863" y="2038350"/>
            <a:ext cx="1004887" cy="5699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7" name="Text Box 32"/>
          <p:cNvSpPr txBox="1">
            <a:spLocks noChangeArrowheads="1"/>
          </p:cNvSpPr>
          <p:nvPr/>
        </p:nvSpPr>
        <p:spPr bwMode="auto">
          <a:xfrm>
            <a:off x="3168650" y="15859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8218" name="Text Box 33"/>
          <p:cNvSpPr txBox="1">
            <a:spLocks noChangeArrowheads="1"/>
          </p:cNvSpPr>
          <p:nvPr/>
        </p:nvSpPr>
        <p:spPr bwMode="auto">
          <a:xfrm>
            <a:off x="695325" y="26050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chemeClr val="bg1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8219" name="Text Box 34"/>
          <p:cNvSpPr txBox="1">
            <a:spLocks noChangeArrowheads="1"/>
          </p:cNvSpPr>
          <p:nvPr/>
        </p:nvSpPr>
        <p:spPr bwMode="auto">
          <a:xfrm>
            <a:off x="1774825" y="260508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chemeClr val="bg1">
                    <a:lumMod val="50000"/>
                  </a:schemeClr>
                </a:solidFill>
              </a:rPr>
              <a:t>D</a:t>
            </a:r>
          </a:p>
        </p:txBody>
      </p:sp>
      <p:sp>
        <p:nvSpPr>
          <p:cNvPr id="8220" name="Text Box 35"/>
          <p:cNvSpPr txBox="1">
            <a:spLocks noChangeArrowheads="1"/>
          </p:cNvSpPr>
          <p:nvPr/>
        </p:nvSpPr>
        <p:spPr bwMode="auto">
          <a:xfrm>
            <a:off x="3751263" y="2605088"/>
            <a:ext cx="401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 dirty="0">
                <a:solidFill>
                  <a:schemeClr val="bg1">
                    <a:lumMod val="50000"/>
                  </a:schemeClr>
                </a:solidFill>
              </a:rPr>
              <a:t>F</a:t>
            </a:r>
          </a:p>
        </p:txBody>
      </p:sp>
      <p:sp>
        <p:nvSpPr>
          <p:cNvPr id="8221" name="Text Box 36"/>
          <p:cNvSpPr txBox="1">
            <a:spLocks noChangeArrowheads="1"/>
          </p:cNvSpPr>
          <p:nvPr/>
        </p:nvSpPr>
        <p:spPr bwMode="auto">
          <a:xfrm>
            <a:off x="4630738" y="4438650"/>
            <a:ext cx="391953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sz="3200" dirty="0"/>
              <a:t>A-E does not</a:t>
            </a:r>
            <a:br>
              <a:rPr lang="en-NZ" sz="3200" dirty="0"/>
            </a:br>
            <a:r>
              <a:rPr lang="en-NZ" sz="3200" dirty="0"/>
              <a:t>introduce a false link</a:t>
            </a:r>
            <a:br>
              <a:rPr lang="en-NZ" sz="3200" dirty="0"/>
            </a:br>
            <a:r>
              <a:rPr lang="en-NZ" sz="3200" dirty="0"/>
              <a:t>if A+B are aliases in</a:t>
            </a:r>
            <a:br>
              <a:rPr lang="en-NZ" sz="3200" dirty="0"/>
            </a:br>
            <a:r>
              <a:rPr lang="en-NZ" sz="3200" dirty="0"/>
              <a:t>the router topology</a:t>
            </a:r>
          </a:p>
        </p:txBody>
      </p:sp>
      <p:sp>
        <p:nvSpPr>
          <p:cNvPr id="8222" name="Text Box 37"/>
          <p:cNvSpPr txBox="1">
            <a:spLocks noChangeArrowheads="1"/>
          </p:cNvSpPr>
          <p:nvPr/>
        </p:nvSpPr>
        <p:spPr bwMode="auto">
          <a:xfrm>
            <a:off x="752475" y="4800600"/>
            <a:ext cx="3341688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sz="3200" dirty="0"/>
              <a:t>Interface graph</a:t>
            </a:r>
          </a:p>
          <a:p>
            <a:pPr algn="ctr"/>
            <a:r>
              <a:rPr lang="en-NZ" sz="3200" dirty="0"/>
              <a:t>revealed using</a:t>
            </a:r>
            <a:br>
              <a:rPr lang="en-NZ" sz="3200" dirty="0"/>
            </a:br>
            <a:r>
              <a:rPr lang="en-NZ" sz="3200" dirty="0"/>
              <a:t>classic </a:t>
            </a:r>
            <a:r>
              <a:rPr lang="en-NZ" sz="3200" dirty="0" err="1"/>
              <a:t>traceroute</a:t>
            </a:r>
            <a:endParaRPr lang="en-NZ" sz="3200" dirty="0"/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6234113" y="554038"/>
            <a:ext cx="614362" cy="614362"/>
            <a:chOff x="2474" y="954"/>
            <a:chExt cx="387" cy="387"/>
          </a:xfrm>
        </p:grpSpPr>
        <p:sp>
          <p:nvSpPr>
            <p:cNvPr id="8252" name="Oval 39"/>
            <p:cNvSpPr>
              <a:spLocks noChangeArrowheads="1"/>
            </p:cNvSpPr>
            <p:nvPr/>
          </p:nvSpPr>
          <p:spPr bwMode="auto">
            <a:xfrm>
              <a:off x="2474" y="954"/>
              <a:ext cx="387" cy="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3" name="Text Box 40"/>
            <p:cNvSpPr txBox="1">
              <a:spLocks noChangeArrowheads="1"/>
            </p:cNvSpPr>
            <p:nvPr/>
          </p:nvSpPr>
          <p:spPr bwMode="auto">
            <a:xfrm>
              <a:off x="2538" y="98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X</a:t>
              </a:r>
            </a:p>
          </p:txBody>
        </p:sp>
      </p:grpSp>
      <p:sp>
        <p:nvSpPr>
          <p:cNvPr id="8224" name="Oval 44"/>
          <p:cNvSpPr>
            <a:spLocks noChangeArrowheads="1"/>
          </p:cNvSpPr>
          <p:nvPr/>
        </p:nvSpPr>
        <p:spPr bwMode="auto">
          <a:xfrm>
            <a:off x="6156325" y="1492250"/>
            <a:ext cx="765175" cy="76517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Text Box 45"/>
          <p:cNvSpPr txBox="1">
            <a:spLocks noChangeArrowheads="1"/>
          </p:cNvSpPr>
          <p:nvPr/>
        </p:nvSpPr>
        <p:spPr bwMode="auto">
          <a:xfrm>
            <a:off x="6164263" y="1611313"/>
            <a:ext cx="755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800"/>
              <a:t>A,B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4749800" y="2543175"/>
            <a:ext cx="3659188" cy="1970088"/>
            <a:chOff x="476" y="2339"/>
            <a:chExt cx="2305" cy="1241"/>
          </a:xfrm>
        </p:grpSpPr>
        <p:grpSp>
          <p:nvGrpSpPr>
            <p:cNvPr id="7" name="Group 68"/>
            <p:cNvGrpSpPr>
              <a:grpSpLocks/>
            </p:cNvGrpSpPr>
            <p:nvPr/>
          </p:nvGrpSpPr>
          <p:grpSpPr bwMode="auto">
            <a:xfrm>
              <a:off x="1422" y="3193"/>
              <a:ext cx="387" cy="387"/>
              <a:chOff x="2474" y="954"/>
              <a:chExt cx="387" cy="387"/>
            </a:xfrm>
          </p:grpSpPr>
          <p:sp>
            <p:nvSpPr>
              <p:cNvPr id="8250" name="Oval 69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Text Box 70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Y</a:t>
                </a:r>
              </a:p>
            </p:txBody>
          </p:sp>
        </p:grpSp>
        <p:grpSp>
          <p:nvGrpSpPr>
            <p:cNvPr id="8" name="Group 71"/>
            <p:cNvGrpSpPr>
              <a:grpSpLocks/>
            </p:cNvGrpSpPr>
            <p:nvPr/>
          </p:nvGrpSpPr>
          <p:grpSpPr bwMode="auto">
            <a:xfrm>
              <a:off x="476" y="2339"/>
              <a:ext cx="387" cy="387"/>
              <a:chOff x="2474" y="954"/>
              <a:chExt cx="387" cy="387"/>
            </a:xfrm>
          </p:grpSpPr>
          <p:sp>
            <p:nvSpPr>
              <p:cNvPr id="8248" name="Oval 72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9" name="Text Box 73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C</a:t>
                </a:r>
              </a:p>
            </p:txBody>
          </p:sp>
        </p:grpSp>
        <p:grpSp>
          <p:nvGrpSpPr>
            <p:cNvPr id="9" name="Group 74"/>
            <p:cNvGrpSpPr>
              <a:grpSpLocks/>
            </p:cNvGrpSpPr>
            <p:nvPr/>
          </p:nvGrpSpPr>
          <p:grpSpPr bwMode="auto">
            <a:xfrm>
              <a:off x="1157" y="2339"/>
              <a:ext cx="387" cy="387"/>
              <a:chOff x="2474" y="954"/>
              <a:chExt cx="387" cy="387"/>
            </a:xfrm>
          </p:grpSpPr>
          <p:sp>
            <p:nvSpPr>
              <p:cNvPr id="8246" name="Oval 75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7" name="Text Box 76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D</a:t>
                </a:r>
              </a:p>
            </p:txBody>
          </p:sp>
        </p:grpSp>
        <p:grpSp>
          <p:nvGrpSpPr>
            <p:cNvPr id="10" name="Group 77"/>
            <p:cNvGrpSpPr>
              <a:grpSpLocks/>
            </p:cNvGrpSpPr>
            <p:nvPr/>
          </p:nvGrpSpPr>
          <p:grpSpPr bwMode="auto">
            <a:xfrm>
              <a:off x="1713" y="2339"/>
              <a:ext cx="387" cy="387"/>
              <a:chOff x="2474" y="954"/>
              <a:chExt cx="387" cy="387"/>
            </a:xfrm>
          </p:grpSpPr>
          <p:sp>
            <p:nvSpPr>
              <p:cNvPr id="8244" name="Oval 78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Text Box 79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E</a:t>
                </a:r>
              </a:p>
            </p:txBody>
          </p:sp>
        </p:grpSp>
        <p:grpSp>
          <p:nvGrpSpPr>
            <p:cNvPr id="11" name="Group 80"/>
            <p:cNvGrpSpPr>
              <a:grpSpLocks/>
            </p:cNvGrpSpPr>
            <p:nvPr/>
          </p:nvGrpSpPr>
          <p:grpSpPr bwMode="auto">
            <a:xfrm>
              <a:off x="2394" y="2339"/>
              <a:ext cx="387" cy="387"/>
              <a:chOff x="2474" y="954"/>
              <a:chExt cx="387" cy="387"/>
            </a:xfrm>
          </p:grpSpPr>
          <p:sp>
            <p:nvSpPr>
              <p:cNvPr id="8242" name="Oval 81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Text Box 82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5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F</a:t>
                </a:r>
              </a:p>
            </p:txBody>
          </p:sp>
        </p:grpSp>
        <p:sp>
          <p:nvSpPr>
            <p:cNvPr id="8238" name="Line 83"/>
            <p:cNvSpPr>
              <a:spLocks noChangeShapeType="1"/>
            </p:cNvSpPr>
            <p:nvPr/>
          </p:nvSpPr>
          <p:spPr bwMode="auto">
            <a:xfrm>
              <a:off x="745" y="2711"/>
              <a:ext cx="718" cy="5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Line 84"/>
            <p:cNvSpPr>
              <a:spLocks noChangeShapeType="1"/>
            </p:cNvSpPr>
            <p:nvPr/>
          </p:nvSpPr>
          <p:spPr bwMode="auto">
            <a:xfrm>
              <a:off x="1396" y="2721"/>
              <a:ext cx="161" cy="4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Line 85"/>
            <p:cNvSpPr>
              <a:spLocks noChangeShapeType="1"/>
            </p:cNvSpPr>
            <p:nvPr/>
          </p:nvSpPr>
          <p:spPr bwMode="auto">
            <a:xfrm flipH="1">
              <a:off x="1699" y="2708"/>
              <a:ext cx="170" cy="50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Line 86"/>
            <p:cNvSpPr>
              <a:spLocks noChangeShapeType="1"/>
            </p:cNvSpPr>
            <p:nvPr/>
          </p:nvSpPr>
          <p:spPr bwMode="auto">
            <a:xfrm flipH="1">
              <a:off x="1773" y="2711"/>
              <a:ext cx="718" cy="5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7" name="Line 89"/>
          <p:cNvSpPr>
            <a:spLocks noChangeShapeType="1"/>
          </p:cNvSpPr>
          <p:nvPr/>
        </p:nvSpPr>
        <p:spPr bwMode="auto">
          <a:xfrm>
            <a:off x="6467475" y="1169988"/>
            <a:ext cx="0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8" name="Line 91"/>
          <p:cNvSpPr>
            <a:spLocks noChangeShapeType="1"/>
          </p:cNvSpPr>
          <p:nvPr/>
        </p:nvSpPr>
        <p:spPr bwMode="auto">
          <a:xfrm>
            <a:off x="6588125" y="1169988"/>
            <a:ext cx="0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9" name="Line 92"/>
          <p:cNvSpPr>
            <a:spLocks noChangeShapeType="1"/>
          </p:cNvSpPr>
          <p:nvPr/>
        </p:nvSpPr>
        <p:spPr bwMode="auto">
          <a:xfrm flipV="1">
            <a:off x="5133975" y="2084388"/>
            <a:ext cx="1079500" cy="495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0" name="Line 93"/>
          <p:cNvSpPr>
            <a:spLocks noChangeShapeType="1"/>
          </p:cNvSpPr>
          <p:nvPr/>
        </p:nvSpPr>
        <p:spPr bwMode="auto">
          <a:xfrm flipH="1" flipV="1">
            <a:off x="6858000" y="2093913"/>
            <a:ext cx="1079500" cy="495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1" name="Line 94"/>
          <p:cNvSpPr>
            <a:spLocks noChangeShapeType="1"/>
          </p:cNvSpPr>
          <p:nvPr/>
        </p:nvSpPr>
        <p:spPr bwMode="auto">
          <a:xfrm flipH="1">
            <a:off x="6227763" y="2249488"/>
            <a:ext cx="195262" cy="33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32" name="Line 95"/>
          <p:cNvSpPr>
            <a:spLocks noChangeShapeType="1"/>
          </p:cNvSpPr>
          <p:nvPr/>
        </p:nvSpPr>
        <p:spPr bwMode="auto">
          <a:xfrm>
            <a:off x="6665913" y="2244725"/>
            <a:ext cx="195262" cy="33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" name="Date Placeholder 7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196EB9-3334-4371-8B59-35BC6AC27168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603250" y="520700"/>
            <a:ext cx="3659188" cy="3976688"/>
            <a:chOff x="603250" y="942975"/>
            <a:chExt cx="3659188" cy="397668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05025" y="942975"/>
              <a:ext cx="614363" cy="614363"/>
              <a:chOff x="2474" y="954"/>
              <a:chExt cx="387" cy="387"/>
            </a:xfrm>
          </p:grpSpPr>
          <p:sp>
            <p:nvSpPr>
              <p:cNvPr id="9279" name="Oval 4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0" name="Text Box 5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X</a:t>
                </a:r>
              </a:p>
            </p:txBody>
          </p:sp>
        </p:grpSp>
        <p:sp>
          <p:nvSpPr>
            <p:cNvPr id="9252" name="Oval 6"/>
            <p:cNvSpPr>
              <a:spLocks noChangeArrowheads="1"/>
            </p:cNvSpPr>
            <p:nvPr/>
          </p:nvSpPr>
          <p:spPr bwMode="auto">
            <a:xfrm>
              <a:off x="2105025" y="4305300"/>
              <a:ext cx="614363" cy="61436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Text Box 7"/>
            <p:cNvSpPr txBox="1">
              <a:spLocks noChangeArrowheads="1"/>
            </p:cNvSpPr>
            <p:nvPr/>
          </p:nvSpPr>
          <p:spPr bwMode="auto">
            <a:xfrm>
              <a:off x="2206625" y="4371975"/>
              <a:ext cx="42068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Y</a:t>
              </a: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143000" y="1957388"/>
              <a:ext cx="614363" cy="614362"/>
              <a:chOff x="2474" y="954"/>
              <a:chExt cx="387" cy="387"/>
            </a:xfrm>
          </p:grpSpPr>
          <p:sp>
            <p:nvSpPr>
              <p:cNvPr id="9277" name="Oval 9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8" name="Text Box 10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A</a:t>
                </a:r>
              </a:p>
            </p:txBody>
          </p:sp>
        </p:grpSp>
        <p:sp>
          <p:nvSpPr>
            <p:cNvPr id="9255" name="Oval 11"/>
            <p:cNvSpPr>
              <a:spLocks noChangeArrowheads="1"/>
            </p:cNvSpPr>
            <p:nvPr/>
          </p:nvSpPr>
          <p:spPr bwMode="auto">
            <a:xfrm>
              <a:off x="3074988" y="1943100"/>
              <a:ext cx="614362" cy="614363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Line 12"/>
            <p:cNvSpPr>
              <a:spLocks noChangeShapeType="1"/>
            </p:cNvSpPr>
            <p:nvPr/>
          </p:nvSpPr>
          <p:spPr bwMode="auto">
            <a:xfrm flipH="1">
              <a:off x="1685925" y="1497013"/>
              <a:ext cx="539750" cy="539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13"/>
            <p:cNvSpPr>
              <a:spLocks noChangeShapeType="1"/>
            </p:cNvSpPr>
            <p:nvPr/>
          </p:nvSpPr>
          <p:spPr bwMode="auto">
            <a:xfrm flipH="1" flipV="1">
              <a:off x="2617788" y="1497013"/>
              <a:ext cx="539750" cy="53975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Oval 14"/>
            <p:cNvSpPr>
              <a:spLocks noChangeArrowheads="1"/>
            </p:cNvSpPr>
            <p:nvPr/>
          </p:nvSpPr>
          <p:spPr bwMode="auto">
            <a:xfrm>
              <a:off x="603250" y="2960688"/>
              <a:ext cx="614363" cy="614362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Oval 15"/>
            <p:cNvSpPr>
              <a:spLocks noChangeArrowheads="1"/>
            </p:cNvSpPr>
            <p:nvPr/>
          </p:nvSpPr>
          <p:spPr bwMode="auto">
            <a:xfrm>
              <a:off x="1684338" y="2960688"/>
              <a:ext cx="614362" cy="614362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Line 16"/>
            <p:cNvSpPr>
              <a:spLocks noChangeShapeType="1"/>
            </p:cNvSpPr>
            <p:nvPr/>
          </p:nvSpPr>
          <p:spPr bwMode="auto">
            <a:xfrm flipH="1">
              <a:off x="1000125" y="2487613"/>
              <a:ext cx="239713" cy="49371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17"/>
            <p:cNvSpPr>
              <a:spLocks noChangeShapeType="1"/>
            </p:cNvSpPr>
            <p:nvPr/>
          </p:nvSpPr>
          <p:spPr bwMode="auto">
            <a:xfrm>
              <a:off x="1652588" y="2497138"/>
              <a:ext cx="239712" cy="49371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2566988" y="2960688"/>
              <a:ext cx="614362" cy="614362"/>
              <a:chOff x="2474" y="954"/>
              <a:chExt cx="387" cy="387"/>
            </a:xfrm>
          </p:grpSpPr>
          <p:sp>
            <p:nvSpPr>
              <p:cNvPr id="9275" name="Oval 19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Text Box 20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E</a:t>
                </a:r>
              </a:p>
            </p:txBody>
          </p:sp>
        </p:grpSp>
        <p:sp>
          <p:nvSpPr>
            <p:cNvPr id="9263" name="Oval 21"/>
            <p:cNvSpPr>
              <a:spLocks noChangeArrowheads="1"/>
            </p:cNvSpPr>
            <p:nvPr/>
          </p:nvSpPr>
          <p:spPr bwMode="auto">
            <a:xfrm>
              <a:off x="3648075" y="2960688"/>
              <a:ext cx="614363" cy="614362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4" name="Line 22"/>
            <p:cNvSpPr>
              <a:spLocks noChangeShapeType="1"/>
            </p:cNvSpPr>
            <p:nvPr/>
          </p:nvSpPr>
          <p:spPr bwMode="auto">
            <a:xfrm flipH="1">
              <a:off x="2963863" y="2487613"/>
              <a:ext cx="239712" cy="49371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Line 23"/>
            <p:cNvSpPr>
              <a:spLocks noChangeShapeType="1"/>
            </p:cNvSpPr>
            <p:nvPr/>
          </p:nvSpPr>
          <p:spPr bwMode="auto">
            <a:xfrm>
              <a:off x="3616325" y="2497138"/>
              <a:ext cx="239713" cy="49371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Line 24"/>
            <p:cNvSpPr>
              <a:spLocks noChangeShapeType="1"/>
            </p:cNvSpPr>
            <p:nvPr/>
          </p:nvSpPr>
          <p:spPr bwMode="auto">
            <a:xfrm>
              <a:off x="1030288" y="3551238"/>
              <a:ext cx="1139825" cy="898525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Line 25"/>
            <p:cNvSpPr>
              <a:spLocks noChangeShapeType="1"/>
            </p:cNvSpPr>
            <p:nvPr/>
          </p:nvSpPr>
          <p:spPr bwMode="auto">
            <a:xfrm>
              <a:off x="2063750" y="3581400"/>
              <a:ext cx="255588" cy="76358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Line 26"/>
            <p:cNvSpPr>
              <a:spLocks noChangeShapeType="1"/>
            </p:cNvSpPr>
            <p:nvPr/>
          </p:nvSpPr>
          <p:spPr bwMode="auto">
            <a:xfrm flipH="1">
              <a:off x="2544763" y="3546475"/>
              <a:ext cx="285750" cy="8080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Line 27"/>
            <p:cNvSpPr>
              <a:spLocks noChangeShapeType="1"/>
            </p:cNvSpPr>
            <p:nvPr/>
          </p:nvSpPr>
          <p:spPr bwMode="auto">
            <a:xfrm flipH="1">
              <a:off x="2662238" y="3551238"/>
              <a:ext cx="1139825" cy="898525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Line 28"/>
            <p:cNvSpPr>
              <a:spLocks noChangeShapeType="1"/>
            </p:cNvSpPr>
            <p:nvPr/>
          </p:nvSpPr>
          <p:spPr bwMode="auto">
            <a:xfrm flipH="1" flipV="1">
              <a:off x="1693863" y="2427288"/>
              <a:ext cx="1004887" cy="5699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Text Box 29"/>
            <p:cNvSpPr txBox="1">
              <a:spLocks noChangeArrowheads="1"/>
            </p:cNvSpPr>
            <p:nvPr/>
          </p:nvSpPr>
          <p:spPr bwMode="auto">
            <a:xfrm>
              <a:off x="3168650" y="1974850"/>
              <a:ext cx="42068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B</a:t>
              </a:r>
            </a:p>
          </p:txBody>
        </p:sp>
        <p:sp>
          <p:nvSpPr>
            <p:cNvPr id="9272" name="Text Box 30"/>
            <p:cNvSpPr txBox="1">
              <a:spLocks noChangeArrowheads="1"/>
            </p:cNvSpPr>
            <p:nvPr/>
          </p:nvSpPr>
          <p:spPr bwMode="auto">
            <a:xfrm>
              <a:off x="695325" y="2994025"/>
              <a:ext cx="441325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C</a:t>
              </a:r>
            </a:p>
          </p:txBody>
        </p:sp>
        <p:sp>
          <p:nvSpPr>
            <p:cNvPr id="9273" name="Text Box 31"/>
            <p:cNvSpPr txBox="1">
              <a:spLocks noChangeArrowheads="1"/>
            </p:cNvSpPr>
            <p:nvPr/>
          </p:nvSpPr>
          <p:spPr bwMode="auto">
            <a:xfrm>
              <a:off x="1774825" y="2994025"/>
              <a:ext cx="441325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D</a:t>
              </a:r>
            </a:p>
          </p:txBody>
        </p:sp>
        <p:sp>
          <p:nvSpPr>
            <p:cNvPr id="9274" name="Text Box 32"/>
            <p:cNvSpPr txBox="1">
              <a:spLocks noChangeArrowheads="1"/>
            </p:cNvSpPr>
            <p:nvPr/>
          </p:nvSpPr>
          <p:spPr bwMode="auto">
            <a:xfrm>
              <a:off x="3751263" y="2994025"/>
              <a:ext cx="401637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F</a:t>
              </a:r>
            </a:p>
          </p:txBody>
        </p:sp>
      </p:grpSp>
      <p:sp>
        <p:nvSpPr>
          <p:cNvPr id="9222" name="Text Box 33"/>
          <p:cNvSpPr txBox="1">
            <a:spLocks noChangeArrowheads="1"/>
          </p:cNvSpPr>
          <p:nvPr/>
        </p:nvSpPr>
        <p:spPr bwMode="auto">
          <a:xfrm>
            <a:off x="4541838" y="4438650"/>
            <a:ext cx="391953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sz="3200" dirty="0"/>
              <a:t>A-E does not</a:t>
            </a:r>
            <a:br>
              <a:rPr lang="en-NZ" sz="3200" dirty="0"/>
            </a:br>
            <a:r>
              <a:rPr lang="en-NZ" sz="3200" dirty="0"/>
              <a:t>introduce a false link</a:t>
            </a:r>
            <a:br>
              <a:rPr lang="en-NZ" sz="3200" dirty="0"/>
            </a:br>
            <a:r>
              <a:rPr lang="en-NZ" sz="3200" dirty="0"/>
              <a:t>if C+E are aliases in</a:t>
            </a:r>
            <a:br>
              <a:rPr lang="en-NZ" sz="3200" dirty="0"/>
            </a:br>
            <a:r>
              <a:rPr lang="en-NZ" sz="3200" dirty="0"/>
              <a:t>the router topology</a:t>
            </a:r>
          </a:p>
        </p:txBody>
      </p:sp>
      <p:sp>
        <p:nvSpPr>
          <p:cNvPr id="9223" name="Text Box 34"/>
          <p:cNvSpPr txBox="1">
            <a:spLocks noChangeArrowheads="1"/>
          </p:cNvSpPr>
          <p:nvPr/>
        </p:nvSpPr>
        <p:spPr bwMode="auto">
          <a:xfrm>
            <a:off x="752475" y="4954588"/>
            <a:ext cx="3341688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sz="3200"/>
              <a:t>Interface graph</a:t>
            </a:r>
          </a:p>
          <a:p>
            <a:pPr algn="ctr"/>
            <a:r>
              <a:rPr lang="en-NZ" sz="3200"/>
              <a:t>revealed using</a:t>
            </a:r>
            <a:br>
              <a:rPr lang="en-NZ" sz="3200"/>
            </a:br>
            <a:r>
              <a:rPr lang="en-NZ" sz="3200"/>
              <a:t>classic traceroute</a:t>
            </a:r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5114925" y="520700"/>
            <a:ext cx="2736850" cy="3959225"/>
            <a:chOff x="5378450" y="942975"/>
            <a:chExt cx="2736850" cy="3959225"/>
          </a:xfrm>
        </p:grpSpPr>
        <p:grpSp>
          <p:nvGrpSpPr>
            <p:cNvPr id="7" name="Group 35"/>
            <p:cNvGrpSpPr>
              <a:grpSpLocks/>
            </p:cNvGrpSpPr>
            <p:nvPr/>
          </p:nvGrpSpPr>
          <p:grpSpPr bwMode="auto">
            <a:xfrm>
              <a:off x="6451600" y="942975"/>
              <a:ext cx="614363" cy="614363"/>
              <a:chOff x="2474" y="954"/>
              <a:chExt cx="387" cy="387"/>
            </a:xfrm>
          </p:grpSpPr>
          <p:sp>
            <p:nvSpPr>
              <p:cNvPr id="9249" name="Oval 36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50" name="Text Box 37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X</a:t>
                </a:r>
              </a:p>
            </p:txBody>
          </p:sp>
        </p:grp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5378450" y="2884488"/>
              <a:ext cx="785813" cy="765175"/>
              <a:chOff x="2623" y="2856"/>
              <a:chExt cx="495" cy="482"/>
            </a:xfrm>
          </p:grpSpPr>
          <p:sp>
            <p:nvSpPr>
              <p:cNvPr id="9247" name="Oval 38"/>
              <p:cNvSpPr>
                <a:spLocks noChangeArrowheads="1"/>
              </p:cNvSpPr>
              <p:nvPr/>
            </p:nvSpPr>
            <p:spPr bwMode="auto">
              <a:xfrm>
                <a:off x="2636" y="2856"/>
                <a:ext cx="482" cy="48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8" name="Text Box 39"/>
              <p:cNvSpPr txBox="1">
                <a:spLocks noChangeArrowheads="1"/>
              </p:cNvSpPr>
              <p:nvPr/>
            </p:nvSpPr>
            <p:spPr bwMode="auto">
              <a:xfrm>
                <a:off x="2623" y="2931"/>
                <a:ext cx="48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C,E</a:t>
                </a:r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6469063" y="4287838"/>
              <a:ext cx="614362" cy="614362"/>
              <a:chOff x="2474" y="954"/>
              <a:chExt cx="387" cy="387"/>
            </a:xfrm>
          </p:grpSpPr>
          <p:sp>
            <p:nvSpPr>
              <p:cNvPr id="9245" name="Oval 42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6" name="Text Box 43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Y</a:t>
                </a:r>
              </a:p>
            </p:txBody>
          </p:sp>
        </p:grpSp>
        <p:sp>
          <p:nvSpPr>
            <p:cNvPr id="9228" name="Line 56"/>
            <p:cNvSpPr>
              <a:spLocks noChangeShapeType="1"/>
            </p:cNvSpPr>
            <p:nvPr/>
          </p:nvSpPr>
          <p:spPr bwMode="auto">
            <a:xfrm>
              <a:off x="5903913" y="3627438"/>
              <a:ext cx="630237" cy="793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59"/>
            <p:cNvSpPr>
              <a:spLocks noChangeShapeType="1"/>
            </p:cNvSpPr>
            <p:nvPr/>
          </p:nvSpPr>
          <p:spPr bwMode="auto">
            <a:xfrm flipH="1">
              <a:off x="7026275" y="3613150"/>
              <a:ext cx="614363" cy="8080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68"/>
            <p:cNvGrpSpPr>
              <a:grpSpLocks/>
            </p:cNvGrpSpPr>
            <p:nvPr/>
          </p:nvGrpSpPr>
          <p:grpSpPr bwMode="auto">
            <a:xfrm>
              <a:off x="7329488" y="2884488"/>
              <a:ext cx="785812" cy="765175"/>
              <a:chOff x="2623" y="2856"/>
              <a:chExt cx="495" cy="482"/>
            </a:xfrm>
          </p:grpSpPr>
          <p:sp>
            <p:nvSpPr>
              <p:cNvPr id="9243" name="Oval 69"/>
              <p:cNvSpPr>
                <a:spLocks noChangeArrowheads="1"/>
              </p:cNvSpPr>
              <p:nvPr/>
            </p:nvSpPr>
            <p:spPr bwMode="auto">
              <a:xfrm>
                <a:off x="2636" y="2856"/>
                <a:ext cx="482" cy="48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4" name="Text Box 70"/>
              <p:cNvSpPr txBox="1">
                <a:spLocks noChangeArrowheads="1"/>
              </p:cNvSpPr>
              <p:nvPr/>
            </p:nvSpPr>
            <p:spPr bwMode="auto">
              <a:xfrm>
                <a:off x="2623" y="2931"/>
                <a:ext cx="47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D,F</a:t>
                </a:r>
              </a:p>
            </p:txBody>
          </p:sp>
        </p:grpSp>
        <p:grpSp>
          <p:nvGrpSpPr>
            <p:cNvPr id="11" name="Group 71"/>
            <p:cNvGrpSpPr>
              <a:grpSpLocks/>
            </p:cNvGrpSpPr>
            <p:nvPr/>
          </p:nvGrpSpPr>
          <p:grpSpPr bwMode="auto">
            <a:xfrm>
              <a:off x="5476875" y="1963738"/>
              <a:ext cx="614363" cy="614362"/>
              <a:chOff x="2474" y="954"/>
              <a:chExt cx="387" cy="387"/>
            </a:xfrm>
          </p:grpSpPr>
          <p:sp>
            <p:nvSpPr>
              <p:cNvPr id="9241" name="Oval 72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Text Box 73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A</a:t>
                </a:r>
              </a:p>
            </p:txBody>
          </p:sp>
        </p:grpSp>
        <p:grpSp>
          <p:nvGrpSpPr>
            <p:cNvPr id="12" name="Group 74"/>
            <p:cNvGrpSpPr>
              <a:grpSpLocks/>
            </p:cNvGrpSpPr>
            <p:nvPr/>
          </p:nvGrpSpPr>
          <p:grpSpPr bwMode="auto">
            <a:xfrm>
              <a:off x="7408863" y="1949450"/>
              <a:ext cx="614362" cy="614363"/>
              <a:chOff x="2474" y="954"/>
              <a:chExt cx="387" cy="387"/>
            </a:xfrm>
          </p:grpSpPr>
          <p:sp>
            <p:nvSpPr>
              <p:cNvPr id="9239" name="Oval 75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0" name="Text Box 76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B</a:t>
                </a:r>
              </a:p>
            </p:txBody>
          </p:sp>
        </p:grpSp>
        <p:sp>
          <p:nvSpPr>
            <p:cNvPr id="9233" name="Line 77"/>
            <p:cNvSpPr>
              <a:spLocks noChangeShapeType="1"/>
            </p:cNvSpPr>
            <p:nvPr/>
          </p:nvSpPr>
          <p:spPr bwMode="auto">
            <a:xfrm flipH="1">
              <a:off x="6019800" y="1503363"/>
              <a:ext cx="539750" cy="539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78"/>
            <p:cNvSpPr>
              <a:spLocks noChangeShapeType="1"/>
            </p:cNvSpPr>
            <p:nvPr/>
          </p:nvSpPr>
          <p:spPr bwMode="auto">
            <a:xfrm flipH="1" flipV="1">
              <a:off x="6951663" y="1503363"/>
              <a:ext cx="539750" cy="539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79"/>
            <p:cNvSpPr>
              <a:spLocks noChangeShapeType="1"/>
            </p:cNvSpPr>
            <p:nvPr/>
          </p:nvSpPr>
          <p:spPr bwMode="auto">
            <a:xfrm>
              <a:off x="5786438" y="2563813"/>
              <a:ext cx="0" cy="328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80"/>
            <p:cNvSpPr>
              <a:spLocks noChangeShapeType="1"/>
            </p:cNvSpPr>
            <p:nvPr/>
          </p:nvSpPr>
          <p:spPr bwMode="auto">
            <a:xfrm>
              <a:off x="7721600" y="2563813"/>
              <a:ext cx="0" cy="328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81"/>
            <p:cNvSpPr>
              <a:spLocks noChangeShapeType="1"/>
            </p:cNvSpPr>
            <p:nvPr/>
          </p:nvSpPr>
          <p:spPr bwMode="auto">
            <a:xfrm flipV="1">
              <a:off x="6056313" y="2368550"/>
              <a:ext cx="1365250" cy="644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82"/>
            <p:cNvSpPr>
              <a:spLocks noChangeShapeType="1"/>
            </p:cNvSpPr>
            <p:nvPr/>
          </p:nvSpPr>
          <p:spPr bwMode="auto">
            <a:xfrm flipH="1" flipV="1">
              <a:off x="6065838" y="2363788"/>
              <a:ext cx="1365250" cy="6445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" name="Date Placeholder 6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4468F-CE87-44AF-AAFE-07C7B41BF1BF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2" name="Footer Placeholder 7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603250" y="508000"/>
            <a:ext cx="3659188" cy="3976688"/>
            <a:chOff x="603250" y="942975"/>
            <a:chExt cx="3659188" cy="397668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05025" y="942975"/>
              <a:ext cx="614363" cy="614363"/>
              <a:chOff x="2474" y="954"/>
              <a:chExt cx="387" cy="387"/>
            </a:xfrm>
          </p:grpSpPr>
          <p:sp>
            <p:nvSpPr>
              <p:cNvPr id="10303" name="Oval 4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4" name="Text Box 5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X</a:t>
                </a:r>
              </a:p>
            </p:txBody>
          </p:sp>
        </p:grpSp>
        <p:sp>
          <p:nvSpPr>
            <p:cNvPr id="10276" name="Oval 6"/>
            <p:cNvSpPr>
              <a:spLocks noChangeArrowheads="1"/>
            </p:cNvSpPr>
            <p:nvPr/>
          </p:nvSpPr>
          <p:spPr bwMode="auto">
            <a:xfrm>
              <a:off x="2105025" y="4305300"/>
              <a:ext cx="614363" cy="61436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Text Box 7"/>
            <p:cNvSpPr txBox="1">
              <a:spLocks noChangeArrowheads="1"/>
            </p:cNvSpPr>
            <p:nvPr/>
          </p:nvSpPr>
          <p:spPr bwMode="auto">
            <a:xfrm>
              <a:off x="2206625" y="4371975"/>
              <a:ext cx="42068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/>
                <a:t>Y</a:t>
              </a: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1143000" y="1957388"/>
              <a:ext cx="614363" cy="614362"/>
              <a:chOff x="2474" y="954"/>
              <a:chExt cx="387" cy="387"/>
            </a:xfrm>
          </p:grpSpPr>
          <p:sp>
            <p:nvSpPr>
              <p:cNvPr id="10301" name="Oval 9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2" name="Text Box 10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A</a:t>
                </a:r>
              </a:p>
            </p:txBody>
          </p:sp>
        </p:grpSp>
        <p:sp>
          <p:nvSpPr>
            <p:cNvPr id="10279" name="Oval 11"/>
            <p:cNvSpPr>
              <a:spLocks noChangeArrowheads="1"/>
            </p:cNvSpPr>
            <p:nvPr/>
          </p:nvSpPr>
          <p:spPr bwMode="auto">
            <a:xfrm>
              <a:off x="3074988" y="1943100"/>
              <a:ext cx="614362" cy="614363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0" name="Line 12"/>
            <p:cNvSpPr>
              <a:spLocks noChangeShapeType="1"/>
            </p:cNvSpPr>
            <p:nvPr/>
          </p:nvSpPr>
          <p:spPr bwMode="auto">
            <a:xfrm flipH="1">
              <a:off x="1685925" y="1497013"/>
              <a:ext cx="539750" cy="539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13"/>
            <p:cNvSpPr>
              <a:spLocks noChangeShapeType="1"/>
            </p:cNvSpPr>
            <p:nvPr/>
          </p:nvSpPr>
          <p:spPr bwMode="auto">
            <a:xfrm flipH="1" flipV="1">
              <a:off x="2617788" y="1497013"/>
              <a:ext cx="539750" cy="53975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Oval 14"/>
            <p:cNvSpPr>
              <a:spLocks noChangeArrowheads="1"/>
            </p:cNvSpPr>
            <p:nvPr/>
          </p:nvSpPr>
          <p:spPr bwMode="auto">
            <a:xfrm>
              <a:off x="603250" y="2960688"/>
              <a:ext cx="614363" cy="614362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Oval 15"/>
            <p:cNvSpPr>
              <a:spLocks noChangeArrowheads="1"/>
            </p:cNvSpPr>
            <p:nvPr/>
          </p:nvSpPr>
          <p:spPr bwMode="auto">
            <a:xfrm>
              <a:off x="1684338" y="2960688"/>
              <a:ext cx="614362" cy="614362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Line 16"/>
            <p:cNvSpPr>
              <a:spLocks noChangeShapeType="1"/>
            </p:cNvSpPr>
            <p:nvPr/>
          </p:nvSpPr>
          <p:spPr bwMode="auto">
            <a:xfrm flipH="1">
              <a:off x="1000125" y="2487613"/>
              <a:ext cx="239713" cy="49371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Line 17"/>
            <p:cNvSpPr>
              <a:spLocks noChangeShapeType="1"/>
            </p:cNvSpPr>
            <p:nvPr/>
          </p:nvSpPr>
          <p:spPr bwMode="auto">
            <a:xfrm>
              <a:off x="1652588" y="2497138"/>
              <a:ext cx="239712" cy="49371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2566988" y="2960688"/>
              <a:ext cx="614362" cy="614362"/>
              <a:chOff x="2474" y="954"/>
              <a:chExt cx="387" cy="387"/>
            </a:xfrm>
          </p:grpSpPr>
          <p:sp>
            <p:nvSpPr>
              <p:cNvPr id="10299" name="Oval 19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0" name="Text Box 20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E</a:t>
                </a:r>
              </a:p>
            </p:txBody>
          </p:sp>
        </p:grpSp>
        <p:sp>
          <p:nvSpPr>
            <p:cNvPr id="10287" name="Oval 21"/>
            <p:cNvSpPr>
              <a:spLocks noChangeArrowheads="1"/>
            </p:cNvSpPr>
            <p:nvPr/>
          </p:nvSpPr>
          <p:spPr bwMode="auto">
            <a:xfrm>
              <a:off x="3648075" y="2960688"/>
              <a:ext cx="614363" cy="614362"/>
            </a:xfrm>
            <a:prstGeom prst="ellips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8" name="Line 22"/>
            <p:cNvSpPr>
              <a:spLocks noChangeShapeType="1"/>
            </p:cNvSpPr>
            <p:nvPr/>
          </p:nvSpPr>
          <p:spPr bwMode="auto">
            <a:xfrm flipH="1">
              <a:off x="2963863" y="2487613"/>
              <a:ext cx="239712" cy="49371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9" name="Line 23"/>
            <p:cNvSpPr>
              <a:spLocks noChangeShapeType="1"/>
            </p:cNvSpPr>
            <p:nvPr/>
          </p:nvSpPr>
          <p:spPr bwMode="auto">
            <a:xfrm>
              <a:off x="3616325" y="2497138"/>
              <a:ext cx="239713" cy="49371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0" name="Line 24"/>
            <p:cNvSpPr>
              <a:spLocks noChangeShapeType="1"/>
            </p:cNvSpPr>
            <p:nvPr/>
          </p:nvSpPr>
          <p:spPr bwMode="auto">
            <a:xfrm>
              <a:off x="1030288" y="3551238"/>
              <a:ext cx="1139825" cy="898525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1" name="Line 25"/>
            <p:cNvSpPr>
              <a:spLocks noChangeShapeType="1"/>
            </p:cNvSpPr>
            <p:nvPr/>
          </p:nvSpPr>
          <p:spPr bwMode="auto">
            <a:xfrm>
              <a:off x="2063750" y="3581400"/>
              <a:ext cx="255588" cy="76358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Line 26"/>
            <p:cNvSpPr>
              <a:spLocks noChangeShapeType="1"/>
            </p:cNvSpPr>
            <p:nvPr/>
          </p:nvSpPr>
          <p:spPr bwMode="auto">
            <a:xfrm flipH="1">
              <a:off x="2544763" y="3546475"/>
              <a:ext cx="285750" cy="8080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Line 27"/>
            <p:cNvSpPr>
              <a:spLocks noChangeShapeType="1"/>
            </p:cNvSpPr>
            <p:nvPr/>
          </p:nvSpPr>
          <p:spPr bwMode="auto">
            <a:xfrm flipH="1">
              <a:off x="2662238" y="3551238"/>
              <a:ext cx="1139825" cy="898525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Line 28"/>
            <p:cNvSpPr>
              <a:spLocks noChangeShapeType="1"/>
            </p:cNvSpPr>
            <p:nvPr/>
          </p:nvSpPr>
          <p:spPr bwMode="auto">
            <a:xfrm flipH="1" flipV="1">
              <a:off x="1693863" y="2427288"/>
              <a:ext cx="1004887" cy="5699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5" name="Text Box 29"/>
            <p:cNvSpPr txBox="1">
              <a:spLocks noChangeArrowheads="1"/>
            </p:cNvSpPr>
            <p:nvPr/>
          </p:nvSpPr>
          <p:spPr bwMode="auto">
            <a:xfrm>
              <a:off x="3168650" y="1974850"/>
              <a:ext cx="420688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B</a:t>
              </a:r>
            </a:p>
          </p:txBody>
        </p:sp>
        <p:sp>
          <p:nvSpPr>
            <p:cNvPr id="10296" name="Text Box 30"/>
            <p:cNvSpPr txBox="1">
              <a:spLocks noChangeArrowheads="1"/>
            </p:cNvSpPr>
            <p:nvPr/>
          </p:nvSpPr>
          <p:spPr bwMode="auto">
            <a:xfrm>
              <a:off x="695325" y="2994025"/>
              <a:ext cx="441325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C</a:t>
              </a:r>
            </a:p>
          </p:txBody>
        </p:sp>
        <p:sp>
          <p:nvSpPr>
            <p:cNvPr id="10297" name="Text Box 31"/>
            <p:cNvSpPr txBox="1">
              <a:spLocks noChangeArrowheads="1"/>
            </p:cNvSpPr>
            <p:nvPr/>
          </p:nvSpPr>
          <p:spPr bwMode="auto">
            <a:xfrm>
              <a:off x="1774825" y="2994025"/>
              <a:ext cx="441325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D</a:t>
              </a:r>
            </a:p>
          </p:txBody>
        </p:sp>
        <p:sp>
          <p:nvSpPr>
            <p:cNvPr id="10298" name="Text Box 32"/>
            <p:cNvSpPr txBox="1">
              <a:spLocks noChangeArrowheads="1"/>
            </p:cNvSpPr>
            <p:nvPr/>
          </p:nvSpPr>
          <p:spPr bwMode="auto">
            <a:xfrm>
              <a:off x="3751263" y="2994025"/>
              <a:ext cx="401637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800" dirty="0">
                  <a:solidFill>
                    <a:schemeClr val="bg1">
                      <a:lumMod val="50000"/>
                    </a:schemeClr>
                  </a:solidFill>
                </a:rPr>
                <a:t>F</a:t>
              </a:r>
            </a:p>
          </p:txBody>
        </p:sp>
      </p:grpSp>
      <p:sp>
        <p:nvSpPr>
          <p:cNvPr id="10246" name="Text Box 33"/>
          <p:cNvSpPr txBox="1">
            <a:spLocks noChangeArrowheads="1"/>
          </p:cNvSpPr>
          <p:nvPr/>
        </p:nvSpPr>
        <p:spPr bwMode="auto">
          <a:xfrm>
            <a:off x="4884738" y="4953000"/>
            <a:ext cx="376078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sz="3200" dirty="0"/>
              <a:t>A-E could introduce</a:t>
            </a:r>
            <a:br>
              <a:rPr lang="en-NZ" sz="3200" dirty="0"/>
            </a:br>
            <a:r>
              <a:rPr lang="en-NZ" sz="3200" dirty="0"/>
              <a:t>a false link in this</a:t>
            </a:r>
            <a:br>
              <a:rPr lang="en-NZ" sz="3200" dirty="0"/>
            </a:br>
            <a:r>
              <a:rPr lang="en-NZ" sz="3200" dirty="0"/>
              <a:t>router topology</a:t>
            </a:r>
          </a:p>
        </p:txBody>
      </p:sp>
      <p:sp>
        <p:nvSpPr>
          <p:cNvPr id="10247" name="Text Box 34"/>
          <p:cNvSpPr txBox="1">
            <a:spLocks noChangeArrowheads="1"/>
          </p:cNvSpPr>
          <p:nvPr/>
        </p:nvSpPr>
        <p:spPr bwMode="auto">
          <a:xfrm>
            <a:off x="752475" y="4954588"/>
            <a:ext cx="3341688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sz="3200"/>
              <a:t>Interface graph</a:t>
            </a:r>
          </a:p>
          <a:p>
            <a:pPr algn="ctr"/>
            <a:r>
              <a:rPr lang="en-NZ" sz="3200"/>
              <a:t>revealed using</a:t>
            </a:r>
            <a:br>
              <a:rPr lang="en-NZ" sz="3200"/>
            </a:br>
            <a:r>
              <a:rPr lang="en-NZ" sz="3200"/>
              <a:t>classic traceroute</a:t>
            </a:r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5378450" y="508000"/>
            <a:ext cx="2736850" cy="3959225"/>
            <a:chOff x="5378450" y="942975"/>
            <a:chExt cx="2736850" cy="3959225"/>
          </a:xfrm>
        </p:grpSpPr>
        <p:grpSp>
          <p:nvGrpSpPr>
            <p:cNvPr id="7" name="Group 35"/>
            <p:cNvGrpSpPr>
              <a:grpSpLocks/>
            </p:cNvGrpSpPr>
            <p:nvPr/>
          </p:nvGrpSpPr>
          <p:grpSpPr bwMode="auto">
            <a:xfrm>
              <a:off x="6451600" y="942975"/>
              <a:ext cx="614363" cy="614363"/>
              <a:chOff x="2474" y="954"/>
              <a:chExt cx="387" cy="387"/>
            </a:xfrm>
          </p:grpSpPr>
          <p:sp>
            <p:nvSpPr>
              <p:cNvPr id="10273" name="Oval 36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4" name="Text Box 37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X</a:t>
                </a:r>
              </a:p>
            </p:txBody>
          </p:sp>
        </p:grpSp>
        <p:grpSp>
          <p:nvGrpSpPr>
            <p:cNvPr id="8" name="Group 38"/>
            <p:cNvGrpSpPr>
              <a:grpSpLocks/>
            </p:cNvGrpSpPr>
            <p:nvPr/>
          </p:nvGrpSpPr>
          <p:grpSpPr bwMode="auto">
            <a:xfrm>
              <a:off x="5378450" y="2884488"/>
              <a:ext cx="796925" cy="765175"/>
              <a:chOff x="2623" y="2856"/>
              <a:chExt cx="502" cy="482"/>
            </a:xfrm>
          </p:grpSpPr>
          <p:sp>
            <p:nvSpPr>
              <p:cNvPr id="10271" name="Oval 39"/>
              <p:cNvSpPr>
                <a:spLocks noChangeArrowheads="1"/>
              </p:cNvSpPr>
              <p:nvPr/>
            </p:nvSpPr>
            <p:spPr bwMode="auto">
              <a:xfrm>
                <a:off x="2636" y="2856"/>
                <a:ext cx="482" cy="48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2" name="Text Box 40"/>
              <p:cNvSpPr txBox="1">
                <a:spLocks noChangeArrowheads="1"/>
              </p:cNvSpPr>
              <p:nvPr/>
            </p:nvSpPr>
            <p:spPr bwMode="auto">
              <a:xfrm>
                <a:off x="2623" y="2931"/>
                <a:ext cx="50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C,D</a:t>
                </a:r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6469063" y="4287838"/>
              <a:ext cx="614362" cy="614362"/>
              <a:chOff x="2474" y="954"/>
              <a:chExt cx="387" cy="387"/>
            </a:xfrm>
          </p:grpSpPr>
          <p:sp>
            <p:nvSpPr>
              <p:cNvPr id="10269" name="Oval 42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0" name="Text Box 43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Y</a:t>
                </a:r>
              </a:p>
            </p:txBody>
          </p:sp>
        </p:grpSp>
        <p:sp>
          <p:nvSpPr>
            <p:cNvPr id="10252" name="Line 44"/>
            <p:cNvSpPr>
              <a:spLocks noChangeShapeType="1"/>
            </p:cNvSpPr>
            <p:nvPr/>
          </p:nvSpPr>
          <p:spPr bwMode="auto">
            <a:xfrm>
              <a:off x="5903913" y="3627438"/>
              <a:ext cx="630237" cy="793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Line 45"/>
            <p:cNvSpPr>
              <a:spLocks noChangeShapeType="1"/>
            </p:cNvSpPr>
            <p:nvPr/>
          </p:nvSpPr>
          <p:spPr bwMode="auto">
            <a:xfrm flipH="1">
              <a:off x="7026275" y="3613150"/>
              <a:ext cx="614363" cy="8080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46"/>
            <p:cNvGrpSpPr>
              <a:grpSpLocks/>
            </p:cNvGrpSpPr>
            <p:nvPr/>
          </p:nvGrpSpPr>
          <p:grpSpPr bwMode="auto">
            <a:xfrm>
              <a:off x="7329488" y="2884488"/>
              <a:ext cx="785812" cy="765175"/>
              <a:chOff x="2623" y="2856"/>
              <a:chExt cx="495" cy="482"/>
            </a:xfrm>
          </p:grpSpPr>
          <p:sp>
            <p:nvSpPr>
              <p:cNvPr id="10267" name="Oval 47"/>
              <p:cNvSpPr>
                <a:spLocks noChangeArrowheads="1"/>
              </p:cNvSpPr>
              <p:nvPr/>
            </p:nvSpPr>
            <p:spPr bwMode="auto">
              <a:xfrm>
                <a:off x="2636" y="2856"/>
                <a:ext cx="482" cy="48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8" name="Text Box 48"/>
              <p:cNvSpPr txBox="1">
                <a:spLocks noChangeArrowheads="1"/>
              </p:cNvSpPr>
              <p:nvPr/>
            </p:nvSpPr>
            <p:spPr bwMode="auto">
              <a:xfrm>
                <a:off x="2623" y="2931"/>
                <a:ext cx="46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E,F</a:t>
                </a:r>
              </a:p>
            </p:txBody>
          </p:sp>
        </p:grpSp>
        <p:grpSp>
          <p:nvGrpSpPr>
            <p:cNvPr id="11" name="Group 49"/>
            <p:cNvGrpSpPr>
              <a:grpSpLocks/>
            </p:cNvGrpSpPr>
            <p:nvPr/>
          </p:nvGrpSpPr>
          <p:grpSpPr bwMode="auto">
            <a:xfrm>
              <a:off x="5476875" y="1963738"/>
              <a:ext cx="614363" cy="614362"/>
              <a:chOff x="2474" y="954"/>
              <a:chExt cx="387" cy="387"/>
            </a:xfrm>
          </p:grpSpPr>
          <p:sp>
            <p:nvSpPr>
              <p:cNvPr id="10265" name="Oval 50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6" name="Text Box 51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A</a:t>
                </a:r>
              </a:p>
            </p:txBody>
          </p:sp>
        </p:grpSp>
        <p:grpSp>
          <p:nvGrpSpPr>
            <p:cNvPr id="12" name="Group 52"/>
            <p:cNvGrpSpPr>
              <a:grpSpLocks/>
            </p:cNvGrpSpPr>
            <p:nvPr/>
          </p:nvGrpSpPr>
          <p:grpSpPr bwMode="auto">
            <a:xfrm>
              <a:off x="7408863" y="1949450"/>
              <a:ext cx="614362" cy="614363"/>
              <a:chOff x="2474" y="954"/>
              <a:chExt cx="387" cy="387"/>
            </a:xfrm>
          </p:grpSpPr>
          <p:sp>
            <p:nvSpPr>
              <p:cNvPr id="10263" name="Oval 53"/>
              <p:cNvSpPr>
                <a:spLocks noChangeArrowheads="1"/>
              </p:cNvSpPr>
              <p:nvPr/>
            </p:nvSpPr>
            <p:spPr bwMode="auto">
              <a:xfrm>
                <a:off x="2474" y="954"/>
                <a:ext cx="387" cy="38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4" name="Text Box 54"/>
              <p:cNvSpPr txBox="1">
                <a:spLocks noChangeArrowheads="1"/>
              </p:cNvSpPr>
              <p:nvPr/>
            </p:nvSpPr>
            <p:spPr bwMode="auto">
              <a:xfrm>
                <a:off x="2538" y="989"/>
                <a:ext cx="2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800"/>
                  <a:t>B</a:t>
                </a:r>
              </a:p>
            </p:txBody>
          </p:sp>
        </p:grpSp>
        <p:sp>
          <p:nvSpPr>
            <p:cNvPr id="10257" name="Line 55"/>
            <p:cNvSpPr>
              <a:spLocks noChangeShapeType="1"/>
            </p:cNvSpPr>
            <p:nvPr/>
          </p:nvSpPr>
          <p:spPr bwMode="auto">
            <a:xfrm flipH="1">
              <a:off x="6019800" y="1503363"/>
              <a:ext cx="539750" cy="539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Line 56"/>
            <p:cNvSpPr>
              <a:spLocks noChangeShapeType="1"/>
            </p:cNvSpPr>
            <p:nvPr/>
          </p:nvSpPr>
          <p:spPr bwMode="auto">
            <a:xfrm flipH="1" flipV="1">
              <a:off x="6951663" y="1503363"/>
              <a:ext cx="539750" cy="5397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Line 57"/>
            <p:cNvSpPr>
              <a:spLocks noChangeShapeType="1"/>
            </p:cNvSpPr>
            <p:nvPr/>
          </p:nvSpPr>
          <p:spPr bwMode="auto">
            <a:xfrm>
              <a:off x="5729288" y="2563813"/>
              <a:ext cx="0" cy="328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58"/>
            <p:cNvSpPr>
              <a:spLocks noChangeShapeType="1"/>
            </p:cNvSpPr>
            <p:nvPr/>
          </p:nvSpPr>
          <p:spPr bwMode="auto">
            <a:xfrm>
              <a:off x="7778750" y="2563813"/>
              <a:ext cx="0" cy="328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Line 61"/>
            <p:cNvSpPr>
              <a:spLocks noChangeShapeType="1"/>
            </p:cNvSpPr>
            <p:nvPr/>
          </p:nvSpPr>
          <p:spPr bwMode="auto">
            <a:xfrm>
              <a:off x="5834063" y="2563813"/>
              <a:ext cx="0" cy="328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Line 62"/>
            <p:cNvSpPr>
              <a:spLocks noChangeShapeType="1"/>
            </p:cNvSpPr>
            <p:nvPr/>
          </p:nvSpPr>
          <p:spPr bwMode="auto">
            <a:xfrm>
              <a:off x="7662863" y="2563813"/>
              <a:ext cx="0" cy="3286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" name="Date Placeholder 6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B265DB-C78D-4665-8BEC-37718367DA9F}" type="datetime3">
              <a:rPr lang="en-NZ" smtClean="0"/>
              <a:pPr>
                <a:defRPr/>
              </a:pPr>
              <a:t>8 February 2011</a:t>
            </a:fld>
            <a:endParaRPr lang="en-US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F0B61-6121-4C7E-98BA-3CBDA1F6586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2" name="Footer Placeholder 7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Measured Impact of Crooked Traceroute - AIMS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13095</TotalTime>
  <Words>1318</Words>
  <Application>Microsoft Office PowerPoint</Application>
  <PresentationFormat>On-screen Show (4:3)</PresentationFormat>
  <Paragraphs>356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Measured Impact of Crooked Traceroute</vt:lpstr>
      <vt:lpstr>The Problem</vt:lpstr>
      <vt:lpstr>The Problem</vt:lpstr>
      <vt:lpstr>Terminology</vt:lpstr>
      <vt:lpstr>Slide 5</vt:lpstr>
      <vt:lpstr>Slide 6</vt:lpstr>
      <vt:lpstr>Slide 7</vt:lpstr>
      <vt:lpstr>Slide 8</vt:lpstr>
      <vt:lpstr>Slide 9</vt:lpstr>
      <vt:lpstr>Not all load balancing could produce an artifact</vt:lpstr>
      <vt:lpstr>Methodology</vt:lpstr>
      <vt:lpstr>Identifying False Links</vt:lpstr>
      <vt:lpstr>Routing Changes</vt:lpstr>
      <vt:lpstr>Summary of Results</vt:lpstr>
      <vt:lpstr>False AS links</vt:lpstr>
      <vt:lpstr>ISP-level Impact of False Links</vt:lpstr>
      <vt:lpstr>ISP Router Degree Distribution</vt:lpstr>
      <vt:lpstr>ISP PoP-level Path Diversity</vt:lpstr>
      <vt:lpstr>Summary</vt:lpstr>
      <vt:lpstr>Thanks! Questions?</vt:lpstr>
      <vt:lpstr>Artifact link impact: analytical alias resolution</vt:lpstr>
      <vt:lpstr>Validating use of Ally technique to classify artifact links</vt:lpstr>
      <vt:lpstr>Validating use of Ally technique: 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Economics of Transit and Peering Interconnections in the Internet</dc:title>
  <dc:creator>amogh</dc:creator>
  <cp:lastModifiedBy>Amogh Dhamdhere</cp:lastModifiedBy>
  <cp:revision>485</cp:revision>
  <dcterms:created xsi:type="dcterms:W3CDTF">2006-08-16T00:00:00Z</dcterms:created>
  <dcterms:modified xsi:type="dcterms:W3CDTF">2011-02-09T17:39:49Z</dcterms:modified>
</cp:coreProperties>
</file>