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367" r:id="rId3"/>
    <p:sldId id="368" r:id="rId4"/>
    <p:sldId id="369" r:id="rId5"/>
    <p:sldId id="371" r:id="rId6"/>
    <p:sldId id="370" r:id="rId7"/>
    <p:sldId id="373" r:id="rId8"/>
    <p:sldId id="374" r:id="rId9"/>
    <p:sldId id="375" r:id="rId10"/>
    <p:sldId id="376" r:id="rId11"/>
    <p:sldId id="377" r:id="rId12"/>
    <p:sldId id="383" r:id="rId13"/>
    <p:sldId id="384" r:id="rId14"/>
    <p:sldId id="385" r:id="rId15"/>
    <p:sldId id="386" r:id="rId16"/>
    <p:sldId id="387" r:id="rId17"/>
    <p:sldId id="388" r:id="rId18"/>
    <p:sldId id="391" r:id="rId19"/>
    <p:sldId id="392" r:id="rId20"/>
    <p:sldId id="393" r:id="rId21"/>
    <p:sldId id="394" r:id="rId22"/>
    <p:sldId id="396" r:id="rId23"/>
    <p:sldId id="362" r:id="rId24"/>
    <p:sldId id="360" r:id="rId25"/>
    <p:sldId id="363" r:id="rId26"/>
    <p:sldId id="400" r:id="rId27"/>
    <p:sldId id="413" r:id="rId28"/>
    <p:sldId id="414" r:id="rId29"/>
    <p:sldId id="401" r:id="rId30"/>
    <p:sldId id="402" r:id="rId31"/>
    <p:sldId id="403" r:id="rId32"/>
    <p:sldId id="404" r:id="rId33"/>
    <p:sldId id="405" r:id="rId34"/>
    <p:sldId id="406" r:id="rId35"/>
    <p:sldId id="407" r:id="rId36"/>
    <p:sldId id="408" r:id="rId37"/>
    <p:sldId id="409" r:id="rId38"/>
    <p:sldId id="410" r:id="rId39"/>
    <p:sldId id="397" r:id="rId40"/>
    <p:sldId id="398" r:id="rId41"/>
    <p:sldId id="399" r:id="rId42"/>
    <p:sldId id="411" r:id="rId43"/>
    <p:sldId id="353" r:id="rId44"/>
    <p:sldId id="412" r:id="rId45"/>
    <p:sldId id="359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A50021"/>
    <a:srgbClr val="003300"/>
    <a:srgbClr val="000066"/>
    <a:srgbClr val="660066"/>
    <a:srgbClr val="FF0000"/>
    <a:srgbClr val="008000"/>
    <a:srgbClr val="663300"/>
    <a:srgbClr val="FFB7B7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2" autoAdjust="0"/>
    <p:restoredTop sz="94660"/>
  </p:normalViewPr>
  <p:slideViewPr>
    <p:cSldViewPr showGuides="1">
      <p:cViewPr varScale="1">
        <p:scale>
          <a:sx n="124" d="100"/>
          <a:sy n="124" d="100"/>
        </p:scale>
        <p:origin x="-1170" y="-90"/>
      </p:cViewPr>
      <p:guideLst>
        <p:guide orient="horz" pos="220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84475-6C9F-42A4-B20C-3E7E73C24BF1}" type="datetimeFigureOut">
              <a:rPr lang="en-US" smtClean="0"/>
              <a:t>10/30/2011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D8175-BD3C-460A-8058-CAD0C3ACE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2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5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dirty="0" smtClean="0"/>
              <a:t>No</a:t>
            </a:r>
            <a:r>
              <a:rPr lang="en-US" b="0" baseline="0" dirty="0" smtClean="0"/>
              <a:t> node has any global knowledge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="0" dirty="0" smtClean="0"/>
              <a:t>Congruency is needed (for efficiency, optimality,</a:t>
            </a:r>
            <a:r>
              <a:rPr lang="en-US" b="0" baseline="0" dirty="0" smtClean="0"/>
              <a:t> and robustness)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="0" baseline="0" dirty="0" smtClean="0"/>
              <a:t>If congruency is there, shortest paths in network are discrete reflections of smooth shortest (geodesic) paths in the space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64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b="1" dirty="0" smtClean="0"/>
              <a:t>In</a:t>
            </a:r>
            <a:r>
              <a:rPr lang="en-US" dirty="0" smtClean="0"/>
              <a:t> maze without</a:t>
            </a:r>
            <a:r>
              <a:rPr lang="en-US" baseline="0" dirty="0" smtClean="0"/>
              <a:t> the MAP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Learning its MAP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Dynamic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More complex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7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Direction would be good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Efficiency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Optimality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Robustness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Geometry!!!</a:t>
            </a:r>
            <a:r>
              <a:rPr lang="en-US" baseline="0" dirty="0" smtClean="0"/>
              <a:t> (no geometry on the previous slide!)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BEST POSSIBLE if all these conditions satisfied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14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dirty="0" smtClean="0"/>
              <a:t>No</a:t>
            </a:r>
            <a:r>
              <a:rPr lang="en-US" b="0" baseline="0" dirty="0" smtClean="0"/>
              <a:t> node has any global knowledge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="0" dirty="0" smtClean="0"/>
              <a:t>Congruency is needed (for efficiency, optimality,</a:t>
            </a:r>
            <a:r>
              <a:rPr lang="en-US" b="0" baseline="0" dirty="0" smtClean="0"/>
              <a:t> and robustness)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="0" baseline="0" dirty="0" smtClean="0"/>
              <a:t>If congruency is there, shortest paths in network are discrete reflections of smooth shortest (geodesic) paths in the space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6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62332-7EAD-4395-8BD6-5831EDC26D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1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3EC6B-01E4-4FB0-8FF5-B091D78CF6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2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70EB3-5596-474A-9F19-B8D663DAE0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0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A9728B-CF5F-42DF-8035-44E4882C9D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5751-C228-4D86-BD65-5BB4E46248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0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88D45-C449-4743-A955-89892BFD93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2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C3D1D-F5E1-463F-AD25-3EFF79F353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5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24D8C-6E5C-47B9-8F15-5C2658D0347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4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44A4-C63D-4B3A-B6CD-9F404446CD4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8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F3CA6-3CF9-4870-98BD-5A3EB62863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A6F7C-0C5A-46D9-9AE2-86F4273F578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8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4490-E5F0-4B1C-A90D-617A3070A9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9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E742C531-EE4A-43BD-A550-DEB801433E3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1.emf"/><Relationship Id="rId3" Type="http://schemas.openxmlformats.org/officeDocument/2006/relationships/image" Target="../media/image24.png"/><Relationship Id="rId7" Type="http://schemas.openxmlformats.org/officeDocument/2006/relationships/image" Target="../media/image18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3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0.emf"/><Relationship Id="rId5" Type="http://schemas.openxmlformats.org/officeDocument/2006/relationships/image" Target="../media/image17.emf"/><Relationship Id="rId15" Type="http://schemas.openxmlformats.org/officeDocument/2006/relationships/image" Target="../media/image22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emf"/><Relationship Id="rId14" Type="http://schemas.openxmlformats.org/officeDocument/2006/relationships/oleObject" Target="../embeddings/oleObject6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8077200" cy="1470025"/>
          </a:xfrm>
        </p:spPr>
        <p:txBody>
          <a:bodyPr/>
          <a:lstStyle/>
          <a:p>
            <a:r>
              <a:rPr lang="en-US" sz="4000" dirty="0" smtClean="0"/>
              <a:t>Geometry of large networks</a:t>
            </a:r>
            <a:br>
              <a:rPr lang="en-US" sz="4000" dirty="0" smtClean="0"/>
            </a:br>
            <a:r>
              <a:rPr lang="en-US" sz="2400" dirty="0" smtClean="0"/>
              <a:t>(computer science perspective)</a:t>
            </a:r>
            <a:endParaRPr lang="ru-RU" sz="2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/>
              <a:t>Dmitri Krioukov</a:t>
            </a:r>
            <a:br>
              <a:rPr lang="en-US" sz="2000" b="1" dirty="0"/>
            </a:br>
            <a:r>
              <a:rPr lang="en-US" sz="2000" dirty="0" smtClean="0"/>
              <a:t>(CAIDA/UCSD)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2000" dirty="0"/>
              <a:t> </a:t>
            </a:r>
            <a:r>
              <a:rPr lang="en-US" sz="2000" dirty="0" smtClean="0"/>
              <a:t>AIM, November 2011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routes</a:t>
            </a:r>
            <a:endParaRPr lang="ru-RU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458200" cy="4573560"/>
          </a:xfr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tracer</a:t>
            </a:r>
            <a:r>
              <a:rPr lang="en-US" sz="1400" dirty="0" err="1">
                <a:solidFill>
                  <a:srgbClr val="000066"/>
                </a:solidFill>
              </a:rPr>
              <a:t>oute</a:t>
            </a:r>
            <a:r>
              <a:rPr lang="ru-RU" sz="1400" dirty="0">
                <a:solidFill>
                  <a:srgbClr val="000066"/>
                </a:solidFill>
              </a:rPr>
              <a:t> 192.172.226.78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 1    &lt;1 ms     2 ms     2 ms  193.137.81.254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 2    &lt;1 ms    &lt;1 ms    &lt;1 ms  192.168.255.253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 3     1 ms     1 ms     1 ms  193.137.173.254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 4     1 ms     1 ms     1 ms  193.136.4.26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 5     5 ms     5 ms     5 ms  193.136.1.221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 6     5 ms     6 ms     6 ms  193.137.0.30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 7     6 ms     6 ms     6 ms  62.40.124.185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 8    32 ms    33 ms    32 ms  62.40.112.146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 9    41 ms    40 ms    40 ms  62.40.112.137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10   123 ms   124 ms   124 ms  62.40.112.134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11   130 ms   130 ms   129 ms  216.24.184.85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12   134 ms   131 ms   130 ms  216.24.186.23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13   143 ms   144 ms   143 ms  216.24.186.20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14   167 ms   167 ms   167 ms  216.24.186.8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15   199 ms   199 ms   198 ms  216.24.186.30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16   197 ms   197 ms   197 ms  137.164.26.130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17   203 ms   203 ms   203 ms  137.164.25.5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18   204 ms   203 ms   203 ms  137.164.27.50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19   204 ms   205 ms   204 ms  198.17.46.56</a:t>
            </a:r>
          </a:p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000066"/>
                </a:solidFill>
              </a:rPr>
              <a:t> 20   203 ms   204 ms   204 ms  192.172.226.78</a:t>
            </a:r>
          </a:p>
        </p:txBody>
      </p:sp>
    </p:spTree>
    <p:extLst>
      <p:ext uri="{BB962C8B-B14F-4D97-AF65-F5344CB8AC3E}">
        <p14:creationId xmlns:p14="http://schemas.microsoft.com/office/powerpoint/2010/main" val="5245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4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4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4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4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4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46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46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46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46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462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462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462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462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462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routes</a:t>
            </a:r>
            <a:endParaRPr lang="ru-RU"/>
          </a:p>
        </p:txBody>
      </p:sp>
      <p:sp>
        <p:nvSpPr>
          <p:cNvPr id="157708" name="Line 12"/>
          <p:cNvSpPr>
            <a:spLocks noChangeShapeType="1"/>
          </p:cNvSpPr>
          <p:nvPr/>
        </p:nvSpPr>
        <p:spPr bwMode="auto">
          <a:xfrm>
            <a:off x="2667000" y="2971800"/>
            <a:ext cx="381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09" name="Line 13"/>
          <p:cNvSpPr>
            <a:spLocks noChangeShapeType="1"/>
          </p:cNvSpPr>
          <p:nvPr/>
        </p:nvSpPr>
        <p:spPr bwMode="auto">
          <a:xfrm>
            <a:off x="2286000" y="31242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10" name="Line 14"/>
          <p:cNvSpPr>
            <a:spLocks noChangeShapeType="1"/>
          </p:cNvSpPr>
          <p:nvPr/>
        </p:nvSpPr>
        <p:spPr bwMode="auto">
          <a:xfrm>
            <a:off x="6858000" y="32766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11" name="Line 15"/>
          <p:cNvSpPr>
            <a:spLocks noChangeShapeType="1"/>
          </p:cNvSpPr>
          <p:nvPr/>
        </p:nvSpPr>
        <p:spPr bwMode="auto">
          <a:xfrm>
            <a:off x="2286000" y="518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12" name="Line 16"/>
          <p:cNvSpPr>
            <a:spLocks noChangeShapeType="1"/>
          </p:cNvSpPr>
          <p:nvPr/>
        </p:nvSpPr>
        <p:spPr bwMode="auto">
          <a:xfrm>
            <a:off x="914400" y="55626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13" name="Line 17"/>
          <p:cNvSpPr>
            <a:spLocks noChangeShapeType="1"/>
          </p:cNvSpPr>
          <p:nvPr/>
        </p:nvSpPr>
        <p:spPr bwMode="auto">
          <a:xfrm>
            <a:off x="6858000" y="518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14" name="Line 18"/>
          <p:cNvSpPr>
            <a:spLocks noChangeShapeType="1"/>
          </p:cNvSpPr>
          <p:nvPr/>
        </p:nvSpPr>
        <p:spPr bwMode="auto">
          <a:xfrm>
            <a:off x="5486400" y="55626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18" name="Line 22"/>
          <p:cNvSpPr>
            <a:spLocks noChangeShapeType="1"/>
          </p:cNvSpPr>
          <p:nvPr/>
        </p:nvSpPr>
        <p:spPr bwMode="auto">
          <a:xfrm>
            <a:off x="1752600" y="5562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24" name="Line 28"/>
          <p:cNvSpPr>
            <a:spLocks noChangeShapeType="1"/>
          </p:cNvSpPr>
          <p:nvPr/>
        </p:nvSpPr>
        <p:spPr bwMode="auto">
          <a:xfrm>
            <a:off x="3352800" y="5562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25" name="Line 29"/>
          <p:cNvSpPr>
            <a:spLocks noChangeShapeType="1"/>
          </p:cNvSpPr>
          <p:nvPr/>
        </p:nvSpPr>
        <p:spPr bwMode="auto">
          <a:xfrm>
            <a:off x="1143000" y="5562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26" name="Line 30"/>
          <p:cNvSpPr>
            <a:spLocks noChangeShapeType="1"/>
          </p:cNvSpPr>
          <p:nvPr/>
        </p:nvSpPr>
        <p:spPr bwMode="auto">
          <a:xfrm>
            <a:off x="2514600" y="5562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28" name="Line 32"/>
          <p:cNvSpPr>
            <a:spLocks noChangeShapeType="1"/>
          </p:cNvSpPr>
          <p:nvPr/>
        </p:nvSpPr>
        <p:spPr bwMode="auto">
          <a:xfrm>
            <a:off x="6172200" y="5562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0" name="Line 34"/>
          <p:cNvSpPr>
            <a:spLocks noChangeShapeType="1"/>
          </p:cNvSpPr>
          <p:nvPr/>
        </p:nvSpPr>
        <p:spPr bwMode="auto">
          <a:xfrm>
            <a:off x="7086600" y="5562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1" name="Line 35"/>
          <p:cNvSpPr>
            <a:spLocks noChangeShapeType="1"/>
          </p:cNvSpPr>
          <p:nvPr/>
        </p:nvSpPr>
        <p:spPr bwMode="auto">
          <a:xfrm>
            <a:off x="7772400" y="5562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2" name="Line 36"/>
          <p:cNvSpPr>
            <a:spLocks noChangeShapeType="1"/>
          </p:cNvSpPr>
          <p:nvPr/>
        </p:nvSpPr>
        <p:spPr bwMode="auto">
          <a:xfrm>
            <a:off x="1524000" y="1905000"/>
            <a:ext cx="685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3" name="Line 37"/>
          <p:cNvSpPr>
            <a:spLocks noChangeShapeType="1"/>
          </p:cNvSpPr>
          <p:nvPr/>
        </p:nvSpPr>
        <p:spPr bwMode="auto">
          <a:xfrm flipV="1">
            <a:off x="2438400" y="4267200"/>
            <a:ext cx="838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4" name="Line 38"/>
          <p:cNvSpPr>
            <a:spLocks noChangeShapeType="1"/>
          </p:cNvSpPr>
          <p:nvPr/>
        </p:nvSpPr>
        <p:spPr bwMode="auto">
          <a:xfrm flipH="1" flipV="1">
            <a:off x="1143000" y="4191000"/>
            <a:ext cx="1143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5" name="Line 39"/>
          <p:cNvSpPr>
            <a:spLocks noChangeShapeType="1"/>
          </p:cNvSpPr>
          <p:nvPr/>
        </p:nvSpPr>
        <p:spPr bwMode="auto">
          <a:xfrm flipV="1">
            <a:off x="2286000" y="2057400"/>
            <a:ext cx="1447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6" name="Line 40"/>
          <p:cNvSpPr>
            <a:spLocks noChangeShapeType="1"/>
          </p:cNvSpPr>
          <p:nvPr/>
        </p:nvSpPr>
        <p:spPr bwMode="auto">
          <a:xfrm flipV="1">
            <a:off x="6858000" y="1981200"/>
            <a:ext cx="1143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7" name="Line 41"/>
          <p:cNvSpPr>
            <a:spLocks noChangeShapeType="1"/>
          </p:cNvSpPr>
          <p:nvPr/>
        </p:nvSpPr>
        <p:spPr bwMode="auto">
          <a:xfrm flipH="1" flipV="1">
            <a:off x="5791200" y="2209800"/>
            <a:ext cx="1066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8" name="Line 42"/>
          <p:cNvSpPr>
            <a:spLocks noChangeShapeType="1"/>
          </p:cNvSpPr>
          <p:nvPr/>
        </p:nvSpPr>
        <p:spPr bwMode="auto">
          <a:xfrm>
            <a:off x="6858000" y="4800600"/>
            <a:ext cx="838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9" name="Line 43"/>
          <p:cNvSpPr>
            <a:spLocks noChangeShapeType="1"/>
          </p:cNvSpPr>
          <p:nvPr/>
        </p:nvSpPr>
        <p:spPr bwMode="auto">
          <a:xfrm flipV="1">
            <a:off x="6858000" y="41910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41" name="Line 45"/>
          <p:cNvSpPr>
            <a:spLocks noChangeShapeType="1"/>
          </p:cNvSpPr>
          <p:nvPr/>
        </p:nvSpPr>
        <p:spPr bwMode="auto">
          <a:xfrm flipH="1" flipV="1">
            <a:off x="5562600" y="4572000"/>
            <a:ext cx="1295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42" name="Line 46"/>
          <p:cNvSpPr>
            <a:spLocks noChangeShapeType="1"/>
          </p:cNvSpPr>
          <p:nvPr/>
        </p:nvSpPr>
        <p:spPr bwMode="auto">
          <a:xfrm>
            <a:off x="6172200" y="38862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44" name="Line 48"/>
          <p:cNvSpPr>
            <a:spLocks noChangeShapeType="1"/>
          </p:cNvSpPr>
          <p:nvPr/>
        </p:nvSpPr>
        <p:spPr bwMode="auto">
          <a:xfrm>
            <a:off x="6400800" y="3657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45" name="Line 49"/>
          <p:cNvSpPr>
            <a:spLocks noChangeShapeType="1"/>
          </p:cNvSpPr>
          <p:nvPr/>
        </p:nvSpPr>
        <p:spPr bwMode="auto">
          <a:xfrm>
            <a:off x="6553200" y="3886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46" name="Line 50"/>
          <p:cNvSpPr>
            <a:spLocks noChangeShapeType="1"/>
          </p:cNvSpPr>
          <p:nvPr/>
        </p:nvSpPr>
        <p:spPr bwMode="auto">
          <a:xfrm>
            <a:off x="7239000" y="3886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47" name="Line 51"/>
          <p:cNvSpPr>
            <a:spLocks noChangeShapeType="1"/>
          </p:cNvSpPr>
          <p:nvPr/>
        </p:nvSpPr>
        <p:spPr bwMode="auto">
          <a:xfrm>
            <a:off x="7467600" y="3657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15" name="Rectangle 19"/>
          <p:cNvSpPr>
            <a:spLocks noChangeArrowheads="1"/>
          </p:cNvSpPr>
          <p:nvPr/>
        </p:nvSpPr>
        <p:spPr bwMode="auto">
          <a:xfrm>
            <a:off x="1524000" y="5715000"/>
            <a:ext cx="457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/>
              <a:t>A</a:t>
            </a:r>
            <a:endParaRPr lang="ru-RU" i="1"/>
          </a:p>
        </p:txBody>
      </p:sp>
      <p:sp>
        <p:nvSpPr>
          <p:cNvPr id="157717" name="Rectangle 21"/>
          <p:cNvSpPr>
            <a:spLocks noChangeArrowheads="1"/>
          </p:cNvSpPr>
          <p:nvPr/>
        </p:nvSpPr>
        <p:spPr bwMode="auto">
          <a:xfrm>
            <a:off x="7543800" y="5715000"/>
            <a:ext cx="457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/>
              <a:t>B</a:t>
            </a:r>
            <a:endParaRPr lang="ru-RU" i="1"/>
          </a:p>
        </p:txBody>
      </p:sp>
      <p:sp>
        <p:nvSpPr>
          <p:cNvPr id="157719" name="Rectangle 23"/>
          <p:cNvSpPr>
            <a:spLocks noChangeArrowheads="1"/>
          </p:cNvSpPr>
          <p:nvPr/>
        </p:nvSpPr>
        <p:spPr bwMode="auto">
          <a:xfrm>
            <a:off x="914400" y="5715000"/>
            <a:ext cx="457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i="1"/>
          </a:p>
        </p:txBody>
      </p:sp>
      <p:sp>
        <p:nvSpPr>
          <p:cNvPr id="157721" name="Rectangle 25"/>
          <p:cNvSpPr>
            <a:spLocks noChangeArrowheads="1"/>
          </p:cNvSpPr>
          <p:nvPr/>
        </p:nvSpPr>
        <p:spPr bwMode="auto">
          <a:xfrm>
            <a:off x="2286000" y="5715000"/>
            <a:ext cx="457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i="1"/>
          </a:p>
        </p:txBody>
      </p:sp>
      <p:sp>
        <p:nvSpPr>
          <p:cNvPr id="157723" name="Rectangle 27"/>
          <p:cNvSpPr>
            <a:spLocks noChangeArrowheads="1"/>
          </p:cNvSpPr>
          <p:nvPr/>
        </p:nvSpPr>
        <p:spPr bwMode="auto">
          <a:xfrm>
            <a:off x="3124200" y="5715000"/>
            <a:ext cx="457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i="1"/>
          </a:p>
        </p:txBody>
      </p:sp>
      <p:sp>
        <p:nvSpPr>
          <p:cNvPr id="157727" name="Rectangle 31"/>
          <p:cNvSpPr>
            <a:spLocks noChangeArrowheads="1"/>
          </p:cNvSpPr>
          <p:nvPr/>
        </p:nvSpPr>
        <p:spPr bwMode="auto">
          <a:xfrm>
            <a:off x="5943600" y="5715000"/>
            <a:ext cx="457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i="1"/>
          </a:p>
        </p:txBody>
      </p:sp>
      <p:sp>
        <p:nvSpPr>
          <p:cNvPr id="157729" name="Rectangle 33"/>
          <p:cNvSpPr>
            <a:spLocks noChangeArrowheads="1"/>
          </p:cNvSpPr>
          <p:nvPr/>
        </p:nvSpPr>
        <p:spPr bwMode="auto">
          <a:xfrm>
            <a:off x="6858000" y="5715000"/>
            <a:ext cx="457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i="1"/>
          </a:p>
        </p:txBody>
      </p:sp>
      <p:sp>
        <p:nvSpPr>
          <p:cNvPr id="157704" name="Oval 8"/>
          <p:cNvSpPr>
            <a:spLocks noChangeArrowheads="1"/>
          </p:cNvSpPr>
          <p:nvPr/>
        </p:nvSpPr>
        <p:spPr bwMode="auto">
          <a:xfrm>
            <a:off x="1905000" y="441960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/>
              <a:t>R</a:t>
            </a:r>
            <a:r>
              <a:rPr lang="en-US" i="1" baseline="-25000"/>
              <a:t>1</a:t>
            </a:r>
            <a:endParaRPr lang="ru-RU" i="1" baseline="-25000"/>
          </a:p>
        </p:txBody>
      </p:sp>
      <p:sp>
        <p:nvSpPr>
          <p:cNvPr id="157705" name="Oval 9"/>
          <p:cNvSpPr>
            <a:spLocks noChangeArrowheads="1"/>
          </p:cNvSpPr>
          <p:nvPr/>
        </p:nvSpPr>
        <p:spPr bwMode="auto">
          <a:xfrm>
            <a:off x="6477000" y="259080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/>
              <a:t>R</a:t>
            </a:r>
            <a:r>
              <a:rPr lang="en-US" i="1" baseline="-25000"/>
              <a:t>3</a:t>
            </a:r>
            <a:endParaRPr lang="ru-RU" i="1" baseline="-25000"/>
          </a:p>
        </p:txBody>
      </p:sp>
      <p:sp>
        <p:nvSpPr>
          <p:cNvPr id="157706" name="Oval 10"/>
          <p:cNvSpPr>
            <a:spLocks noChangeArrowheads="1"/>
          </p:cNvSpPr>
          <p:nvPr/>
        </p:nvSpPr>
        <p:spPr bwMode="auto">
          <a:xfrm>
            <a:off x="6477000" y="441960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/>
              <a:t>R</a:t>
            </a:r>
            <a:r>
              <a:rPr lang="en-US" i="1" baseline="-25000"/>
              <a:t>4</a:t>
            </a:r>
            <a:endParaRPr lang="ru-RU" i="1" baseline="-25000"/>
          </a:p>
        </p:txBody>
      </p:sp>
      <p:sp>
        <p:nvSpPr>
          <p:cNvPr id="157707" name="Oval 11"/>
          <p:cNvSpPr>
            <a:spLocks noChangeArrowheads="1"/>
          </p:cNvSpPr>
          <p:nvPr/>
        </p:nvSpPr>
        <p:spPr bwMode="auto">
          <a:xfrm>
            <a:off x="1905000" y="259080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/>
              <a:t>R</a:t>
            </a:r>
            <a:r>
              <a:rPr lang="en-US" i="1" baseline="-25000"/>
              <a:t>2</a:t>
            </a:r>
            <a:endParaRPr lang="ru-RU" i="1" baseline="-25000"/>
          </a:p>
        </p:txBody>
      </p:sp>
    </p:spTree>
    <p:extLst>
      <p:ext uri="{BB962C8B-B14F-4D97-AF65-F5344CB8AC3E}">
        <p14:creationId xmlns:p14="http://schemas.microsoft.com/office/powerpoint/2010/main" val="98890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07" name="Oval 35"/>
          <p:cNvSpPr>
            <a:spLocks noChangeArrowheads="1"/>
          </p:cNvSpPr>
          <p:nvPr/>
        </p:nvSpPr>
        <p:spPr bwMode="auto">
          <a:xfrm rot="6933437">
            <a:off x="5105400" y="2057400"/>
            <a:ext cx="3581400" cy="2667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06" name="Oval 34"/>
          <p:cNvSpPr>
            <a:spLocks noChangeArrowheads="1"/>
          </p:cNvSpPr>
          <p:nvPr/>
        </p:nvSpPr>
        <p:spPr bwMode="auto">
          <a:xfrm>
            <a:off x="76200" y="2362200"/>
            <a:ext cx="4038600" cy="2667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6719" name="Oval 47"/>
          <p:cNvSpPr>
            <a:spLocks noChangeArrowheads="1"/>
          </p:cNvSpPr>
          <p:nvPr/>
        </p:nvSpPr>
        <p:spPr bwMode="auto">
          <a:xfrm rot="5400000">
            <a:off x="4038600" y="1600200"/>
            <a:ext cx="1066800" cy="1371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/>
          </a:p>
        </p:txBody>
      </p:sp>
      <p:sp>
        <p:nvSpPr>
          <p:cNvPr id="156722" name="Line 50"/>
          <p:cNvSpPr>
            <a:spLocks noChangeShapeType="1"/>
          </p:cNvSpPr>
          <p:nvPr/>
        </p:nvSpPr>
        <p:spPr bwMode="auto">
          <a:xfrm flipV="1">
            <a:off x="2514600" y="2286000"/>
            <a:ext cx="2057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723" name="Line 51"/>
          <p:cNvSpPr>
            <a:spLocks noChangeShapeType="1"/>
          </p:cNvSpPr>
          <p:nvPr/>
        </p:nvSpPr>
        <p:spPr bwMode="auto">
          <a:xfrm flipH="1">
            <a:off x="4572000" y="2209800"/>
            <a:ext cx="2819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712" name="Line 40"/>
          <p:cNvSpPr>
            <a:spLocks noChangeShapeType="1"/>
          </p:cNvSpPr>
          <p:nvPr/>
        </p:nvSpPr>
        <p:spPr bwMode="auto">
          <a:xfrm flipV="1">
            <a:off x="2514600" y="2971800"/>
            <a:ext cx="3810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708" name="Oval 36"/>
          <p:cNvSpPr>
            <a:spLocks noChangeArrowheads="1"/>
          </p:cNvSpPr>
          <p:nvPr/>
        </p:nvSpPr>
        <p:spPr bwMode="auto">
          <a:xfrm rot="3090770">
            <a:off x="3695700" y="4419600"/>
            <a:ext cx="1752600" cy="2667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6710" name="Line 38"/>
          <p:cNvSpPr>
            <a:spLocks noChangeShapeType="1"/>
          </p:cNvSpPr>
          <p:nvPr/>
        </p:nvSpPr>
        <p:spPr bwMode="auto">
          <a:xfrm>
            <a:off x="3200400" y="4343400"/>
            <a:ext cx="7620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711" name="Line 39"/>
          <p:cNvSpPr>
            <a:spLocks noChangeShapeType="1"/>
          </p:cNvSpPr>
          <p:nvPr/>
        </p:nvSpPr>
        <p:spPr bwMode="auto">
          <a:xfrm>
            <a:off x="3200400" y="4343400"/>
            <a:ext cx="3429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713" name="Line 41"/>
          <p:cNvSpPr>
            <a:spLocks noChangeShapeType="1"/>
          </p:cNvSpPr>
          <p:nvPr/>
        </p:nvSpPr>
        <p:spPr bwMode="auto">
          <a:xfrm flipV="1">
            <a:off x="5257800" y="4648200"/>
            <a:ext cx="1371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705" name="Line 33"/>
          <p:cNvSpPr>
            <a:spLocks noChangeShapeType="1"/>
          </p:cNvSpPr>
          <p:nvPr/>
        </p:nvSpPr>
        <p:spPr bwMode="auto">
          <a:xfrm>
            <a:off x="6324600" y="2971800"/>
            <a:ext cx="1371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74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Autonomous Systems</a:t>
            </a:r>
            <a:endParaRPr lang="ru-RU"/>
          </a:p>
        </p:txBody>
      </p:sp>
      <p:sp>
        <p:nvSpPr>
          <p:cNvPr id="156676" name="Line 4"/>
          <p:cNvSpPr>
            <a:spLocks noChangeShapeType="1"/>
          </p:cNvSpPr>
          <p:nvPr/>
        </p:nvSpPr>
        <p:spPr bwMode="auto">
          <a:xfrm>
            <a:off x="914400" y="3124200"/>
            <a:ext cx="533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77" name="Line 5"/>
          <p:cNvSpPr>
            <a:spLocks noChangeShapeType="1"/>
          </p:cNvSpPr>
          <p:nvPr/>
        </p:nvSpPr>
        <p:spPr bwMode="auto">
          <a:xfrm>
            <a:off x="914400" y="31242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78" name="Line 6"/>
          <p:cNvSpPr>
            <a:spLocks noChangeShapeType="1"/>
          </p:cNvSpPr>
          <p:nvPr/>
        </p:nvSpPr>
        <p:spPr bwMode="auto">
          <a:xfrm>
            <a:off x="914400" y="3124200"/>
            <a:ext cx="2286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80" name="Line 8"/>
          <p:cNvSpPr>
            <a:spLocks noChangeShapeType="1"/>
          </p:cNvSpPr>
          <p:nvPr/>
        </p:nvSpPr>
        <p:spPr bwMode="auto">
          <a:xfrm>
            <a:off x="2514600" y="3124200"/>
            <a:ext cx="685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82" name="Oval 10"/>
          <p:cNvSpPr>
            <a:spLocks noChangeArrowheads="1"/>
          </p:cNvSpPr>
          <p:nvPr/>
        </p:nvSpPr>
        <p:spPr bwMode="auto">
          <a:xfrm>
            <a:off x="2133600" y="274320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1" baseline="-25000"/>
          </a:p>
        </p:txBody>
      </p:sp>
      <p:sp>
        <p:nvSpPr>
          <p:cNvPr id="156683" name="Oval 11"/>
          <p:cNvSpPr>
            <a:spLocks noChangeArrowheads="1"/>
          </p:cNvSpPr>
          <p:nvPr/>
        </p:nvSpPr>
        <p:spPr bwMode="auto">
          <a:xfrm>
            <a:off x="2819400" y="396240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1" baseline="-25000"/>
          </a:p>
        </p:txBody>
      </p:sp>
      <p:sp>
        <p:nvSpPr>
          <p:cNvPr id="156684" name="Oval 12"/>
          <p:cNvSpPr>
            <a:spLocks noChangeArrowheads="1"/>
          </p:cNvSpPr>
          <p:nvPr/>
        </p:nvSpPr>
        <p:spPr bwMode="auto">
          <a:xfrm>
            <a:off x="1066800" y="396240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1" baseline="-25000"/>
          </a:p>
        </p:txBody>
      </p:sp>
      <p:sp>
        <p:nvSpPr>
          <p:cNvPr id="156685" name="Oval 13"/>
          <p:cNvSpPr>
            <a:spLocks noChangeArrowheads="1"/>
          </p:cNvSpPr>
          <p:nvPr/>
        </p:nvSpPr>
        <p:spPr bwMode="auto">
          <a:xfrm>
            <a:off x="533400" y="274320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1" baseline="-25000"/>
          </a:p>
        </p:txBody>
      </p:sp>
      <p:sp>
        <p:nvSpPr>
          <p:cNvPr id="156686" name="Line 14"/>
          <p:cNvSpPr>
            <a:spLocks noChangeShapeType="1"/>
          </p:cNvSpPr>
          <p:nvPr/>
        </p:nvSpPr>
        <p:spPr bwMode="auto">
          <a:xfrm rot="4728969">
            <a:off x="6572250" y="1958975"/>
            <a:ext cx="533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87" name="Line 15"/>
          <p:cNvSpPr>
            <a:spLocks noChangeShapeType="1"/>
          </p:cNvSpPr>
          <p:nvPr/>
        </p:nvSpPr>
        <p:spPr bwMode="auto">
          <a:xfrm rot="4728969">
            <a:off x="6740525" y="2973388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88" name="Line 16"/>
          <p:cNvSpPr>
            <a:spLocks noChangeShapeType="1"/>
          </p:cNvSpPr>
          <p:nvPr/>
        </p:nvSpPr>
        <p:spPr bwMode="auto">
          <a:xfrm rot="4728969">
            <a:off x="5867400" y="2819400"/>
            <a:ext cx="2286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89" name="Line 17"/>
          <p:cNvSpPr>
            <a:spLocks noChangeShapeType="1"/>
          </p:cNvSpPr>
          <p:nvPr/>
        </p:nvSpPr>
        <p:spPr bwMode="auto">
          <a:xfrm rot="4728969">
            <a:off x="6821488" y="3603625"/>
            <a:ext cx="685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90" name="Oval 18"/>
          <p:cNvSpPr>
            <a:spLocks noChangeArrowheads="1"/>
          </p:cNvSpPr>
          <p:nvPr/>
        </p:nvSpPr>
        <p:spPr bwMode="auto">
          <a:xfrm rot="4728969">
            <a:off x="7315200" y="337820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 i="1" baseline="-25000"/>
          </a:p>
        </p:txBody>
      </p:sp>
      <p:sp>
        <p:nvSpPr>
          <p:cNvPr id="156691" name="Oval 19"/>
          <p:cNvSpPr>
            <a:spLocks noChangeArrowheads="1"/>
          </p:cNvSpPr>
          <p:nvPr/>
        </p:nvSpPr>
        <p:spPr bwMode="auto">
          <a:xfrm rot="4728969">
            <a:off x="6251575" y="428625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 i="1" baseline="-25000"/>
          </a:p>
        </p:txBody>
      </p:sp>
      <p:sp>
        <p:nvSpPr>
          <p:cNvPr id="156692" name="Oval 20"/>
          <p:cNvSpPr>
            <a:spLocks noChangeArrowheads="1"/>
          </p:cNvSpPr>
          <p:nvPr/>
        </p:nvSpPr>
        <p:spPr bwMode="auto">
          <a:xfrm rot="4728969">
            <a:off x="5911850" y="2566988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 i="1" baseline="-25000"/>
          </a:p>
        </p:txBody>
      </p:sp>
      <p:sp>
        <p:nvSpPr>
          <p:cNvPr id="156693" name="Oval 21"/>
          <p:cNvSpPr>
            <a:spLocks noChangeArrowheads="1"/>
          </p:cNvSpPr>
          <p:nvPr/>
        </p:nvSpPr>
        <p:spPr bwMode="auto">
          <a:xfrm rot="4728969">
            <a:off x="7005638" y="1808163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 i="1" baseline="-25000"/>
          </a:p>
        </p:txBody>
      </p:sp>
      <p:grpSp>
        <p:nvGrpSpPr>
          <p:cNvPr id="156704" name="Group 32"/>
          <p:cNvGrpSpPr>
            <a:grpSpLocks/>
          </p:cNvGrpSpPr>
          <p:nvPr/>
        </p:nvGrpSpPr>
        <p:grpSpPr bwMode="auto">
          <a:xfrm rot="1080373">
            <a:off x="3659188" y="4876800"/>
            <a:ext cx="1825625" cy="1670050"/>
            <a:chOff x="2642" y="3232"/>
            <a:chExt cx="1150" cy="1052"/>
          </a:xfrm>
        </p:grpSpPr>
        <p:sp>
          <p:nvSpPr>
            <p:cNvPr id="156699" name="Line 27"/>
            <p:cNvSpPr>
              <a:spLocks noChangeShapeType="1"/>
            </p:cNvSpPr>
            <p:nvPr/>
          </p:nvSpPr>
          <p:spPr bwMode="auto">
            <a:xfrm rot="4728969">
              <a:off x="3001" y="3374"/>
              <a:ext cx="43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6700" name="Oval 28"/>
            <p:cNvSpPr>
              <a:spLocks noChangeArrowheads="1"/>
            </p:cNvSpPr>
            <p:nvPr/>
          </p:nvSpPr>
          <p:spPr bwMode="auto">
            <a:xfrm rot="4728969">
              <a:off x="3312" y="3232"/>
              <a:ext cx="480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endParaRPr lang="ru-RU" i="1" baseline="-25000"/>
            </a:p>
          </p:txBody>
        </p:sp>
        <p:sp>
          <p:nvSpPr>
            <p:cNvPr id="156701" name="Oval 29"/>
            <p:cNvSpPr>
              <a:spLocks noChangeArrowheads="1"/>
            </p:cNvSpPr>
            <p:nvPr/>
          </p:nvSpPr>
          <p:spPr bwMode="auto">
            <a:xfrm rot="4728969">
              <a:off x="2642" y="3804"/>
              <a:ext cx="480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endParaRPr lang="ru-RU" i="1" baseline="-25000"/>
            </a:p>
          </p:txBody>
        </p:sp>
      </p:grpSp>
      <p:sp>
        <p:nvSpPr>
          <p:cNvPr id="156715" name="Text Box 43"/>
          <p:cNvSpPr txBox="1">
            <a:spLocks noChangeArrowheads="1"/>
          </p:cNvSpPr>
          <p:nvPr/>
        </p:nvSpPr>
        <p:spPr bwMode="auto">
          <a:xfrm>
            <a:off x="5791200" y="35814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/>
              <a:t>Y</a:t>
            </a:r>
            <a:endParaRPr lang="ru-RU" i="1"/>
          </a:p>
        </p:txBody>
      </p:sp>
      <p:sp>
        <p:nvSpPr>
          <p:cNvPr id="156716" name="Text Box 44"/>
          <p:cNvSpPr txBox="1">
            <a:spLocks noChangeArrowheads="1"/>
          </p:cNvSpPr>
          <p:nvPr/>
        </p:nvSpPr>
        <p:spPr bwMode="auto">
          <a:xfrm>
            <a:off x="3581400" y="34290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/>
              <a:t>X</a:t>
            </a:r>
            <a:endParaRPr lang="ru-RU" i="1"/>
          </a:p>
        </p:txBody>
      </p:sp>
      <p:sp>
        <p:nvSpPr>
          <p:cNvPr id="156718" name="Text Box 46"/>
          <p:cNvSpPr txBox="1">
            <a:spLocks noChangeArrowheads="1"/>
          </p:cNvSpPr>
          <p:nvPr/>
        </p:nvSpPr>
        <p:spPr bwMode="auto">
          <a:xfrm>
            <a:off x="4387850" y="50292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/>
              <a:t>Z</a:t>
            </a:r>
            <a:endParaRPr lang="ru-RU" i="1"/>
          </a:p>
        </p:txBody>
      </p:sp>
      <p:sp>
        <p:nvSpPr>
          <p:cNvPr id="156720" name="Oval 48"/>
          <p:cNvSpPr>
            <a:spLocks noChangeArrowheads="1"/>
          </p:cNvSpPr>
          <p:nvPr/>
        </p:nvSpPr>
        <p:spPr bwMode="auto">
          <a:xfrm rot="4728969">
            <a:off x="4191000" y="190500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 i="1" baseline="-25000"/>
          </a:p>
        </p:txBody>
      </p:sp>
      <p:sp>
        <p:nvSpPr>
          <p:cNvPr id="156721" name="Text Box 49"/>
          <p:cNvSpPr txBox="1">
            <a:spLocks noChangeArrowheads="1"/>
          </p:cNvSpPr>
          <p:nvPr/>
        </p:nvSpPr>
        <p:spPr bwMode="auto">
          <a:xfrm>
            <a:off x="3886200" y="20574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/>
              <a:t>A</a:t>
            </a:r>
            <a:endParaRPr lang="ru-RU" i="1"/>
          </a:p>
        </p:txBody>
      </p:sp>
    </p:spTree>
    <p:extLst>
      <p:ext uri="{BB962C8B-B14F-4D97-AF65-F5344CB8AC3E}">
        <p14:creationId xmlns:p14="http://schemas.microsoft.com/office/powerpoint/2010/main" val="304026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7" name="Line 13"/>
          <p:cNvSpPr>
            <a:spLocks noChangeShapeType="1"/>
          </p:cNvSpPr>
          <p:nvPr/>
        </p:nvSpPr>
        <p:spPr bwMode="auto">
          <a:xfrm flipV="1">
            <a:off x="3810000" y="2133600"/>
            <a:ext cx="762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8" name="Line 14"/>
          <p:cNvSpPr>
            <a:spLocks noChangeShapeType="1"/>
          </p:cNvSpPr>
          <p:nvPr/>
        </p:nvSpPr>
        <p:spPr bwMode="auto">
          <a:xfrm>
            <a:off x="4572000" y="21336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46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 topology</a:t>
            </a:r>
            <a:endParaRPr lang="ru-RU"/>
          </a:p>
        </p:txBody>
      </p:sp>
      <p:sp>
        <p:nvSpPr>
          <p:cNvPr id="159751" name="Line 7"/>
          <p:cNvSpPr>
            <a:spLocks noChangeShapeType="1"/>
          </p:cNvSpPr>
          <p:nvPr/>
        </p:nvSpPr>
        <p:spPr bwMode="auto">
          <a:xfrm>
            <a:off x="3810000" y="31242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2" name="Line 8"/>
          <p:cNvSpPr>
            <a:spLocks noChangeShapeType="1"/>
          </p:cNvSpPr>
          <p:nvPr/>
        </p:nvSpPr>
        <p:spPr bwMode="auto">
          <a:xfrm flipH="1" flipV="1">
            <a:off x="3810000" y="3124200"/>
            <a:ext cx="53340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3" name="Line 9"/>
          <p:cNvSpPr>
            <a:spLocks noChangeShapeType="1"/>
          </p:cNvSpPr>
          <p:nvPr/>
        </p:nvSpPr>
        <p:spPr bwMode="auto">
          <a:xfrm flipV="1">
            <a:off x="4343400" y="3124200"/>
            <a:ext cx="106680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48" name="Oval 4"/>
          <p:cNvSpPr>
            <a:spLocks noChangeArrowheads="1"/>
          </p:cNvSpPr>
          <p:nvPr/>
        </p:nvSpPr>
        <p:spPr bwMode="auto">
          <a:xfrm>
            <a:off x="5029200" y="2743200"/>
            <a:ext cx="762000" cy="762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i="1"/>
              <a:t>Y</a:t>
            </a:r>
            <a:endParaRPr lang="ru-RU" i="1"/>
          </a:p>
        </p:txBody>
      </p:sp>
      <p:sp>
        <p:nvSpPr>
          <p:cNvPr id="159749" name="Oval 5"/>
          <p:cNvSpPr>
            <a:spLocks noChangeArrowheads="1"/>
          </p:cNvSpPr>
          <p:nvPr/>
        </p:nvSpPr>
        <p:spPr bwMode="auto">
          <a:xfrm>
            <a:off x="3962400" y="3962400"/>
            <a:ext cx="762000" cy="762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i="1"/>
              <a:t>Z</a:t>
            </a:r>
            <a:endParaRPr lang="ru-RU" i="1"/>
          </a:p>
        </p:txBody>
      </p:sp>
      <p:sp>
        <p:nvSpPr>
          <p:cNvPr id="159750" name="Oval 6"/>
          <p:cNvSpPr>
            <a:spLocks noChangeArrowheads="1"/>
          </p:cNvSpPr>
          <p:nvPr/>
        </p:nvSpPr>
        <p:spPr bwMode="auto">
          <a:xfrm>
            <a:off x="3429000" y="2743200"/>
            <a:ext cx="762000" cy="762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i="1"/>
              <a:t>X</a:t>
            </a:r>
            <a:endParaRPr lang="ru-RU" i="1"/>
          </a:p>
        </p:txBody>
      </p:sp>
      <p:sp>
        <p:nvSpPr>
          <p:cNvPr id="159756" name="Oval 12"/>
          <p:cNvSpPr>
            <a:spLocks noChangeArrowheads="1"/>
          </p:cNvSpPr>
          <p:nvPr/>
        </p:nvSpPr>
        <p:spPr bwMode="auto">
          <a:xfrm>
            <a:off x="4191000" y="1752600"/>
            <a:ext cx="762000" cy="762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i="1"/>
              <a:t>A</a:t>
            </a:r>
            <a:endParaRPr lang="ru-RU" i="1"/>
          </a:p>
        </p:txBody>
      </p:sp>
    </p:spTree>
    <p:extLst>
      <p:ext uri="{BB962C8B-B14F-4D97-AF65-F5344CB8AC3E}">
        <p14:creationId xmlns:p14="http://schemas.microsoft.com/office/powerpoint/2010/main" val="255589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61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</a:t>
            </a:r>
            <a:r>
              <a:rPr lang="en-US" dirty="0" smtClean="0"/>
              <a:t>AS topology</a:t>
            </a:r>
            <a:endParaRPr lang="ru-RU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66"/>
                </a:solidFill>
              </a:rPr>
              <a:t>Cumulative result of local, decentralized, and rather complex interactions between AS pairs</a:t>
            </a:r>
          </a:p>
          <a:p>
            <a:r>
              <a:rPr lang="en-US" sz="2800" dirty="0">
                <a:solidFill>
                  <a:srgbClr val="003300"/>
                </a:solidFill>
              </a:rPr>
              <a:t>Surprisingly, in 1999, it was found to look completely differently than </a:t>
            </a:r>
            <a:r>
              <a:rPr lang="en-US" sz="2800" dirty="0" smtClean="0">
                <a:solidFill>
                  <a:srgbClr val="003300"/>
                </a:solidFill>
              </a:rPr>
              <a:t>computer scientists </a:t>
            </a:r>
            <a:r>
              <a:rPr lang="en-US" sz="2800" dirty="0">
                <a:solidFill>
                  <a:srgbClr val="003300"/>
                </a:solidFill>
              </a:rPr>
              <a:t>had </a:t>
            </a:r>
            <a:r>
              <a:rPr lang="en-US" sz="2800" dirty="0" smtClean="0">
                <a:solidFill>
                  <a:srgbClr val="003300"/>
                </a:solidFill>
              </a:rPr>
              <a:t>thought: it </a:t>
            </a:r>
            <a:r>
              <a:rPr lang="en-US" sz="2800" dirty="0">
                <a:solidFill>
                  <a:srgbClr val="003300"/>
                </a:solidFill>
              </a:rPr>
              <a:t>shares </a:t>
            </a:r>
            <a:r>
              <a:rPr lang="en-US" sz="2800" dirty="0" smtClean="0">
                <a:solidFill>
                  <a:srgbClr val="003300"/>
                </a:solidFill>
              </a:rPr>
              <a:t>the two main common features </a:t>
            </a:r>
            <a:r>
              <a:rPr lang="en-US" sz="2800" dirty="0">
                <a:solidFill>
                  <a:srgbClr val="003300"/>
                </a:solidFill>
              </a:rPr>
              <a:t>of topologies of other complex </a:t>
            </a:r>
            <a:r>
              <a:rPr lang="en-US" sz="2800" dirty="0" smtClean="0">
                <a:solidFill>
                  <a:srgbClr val="003300"/>
                </a:solidFill>
              </a:rPr>
              <a:t>networks</a:t>
            </a:r>
          </a:p>
          <a:p>
            <a:pPr lvl="1"/>
            <a:r>
              <a:rPr lang="en-US" sz="2400" dirty="0" smtClean="0">
                <a:solidFill>
                  <a:srgbClr val="003300"/>
                </a:solidFill>
              </a:rPr>
              <a:t>scale-free </a:t>
            </a:r>
            <a:r>
              <a:rPr lang="en-US" sz="2400" dirty="0">
                <a:solidFill>
                  <a:srgbClr val="003300"/>
                </a:solidFill>
              </a:rPr>
              <a:t>degree </a:t>
            </a:r>
            <a:r>
              <a:rPr lang="en-US" sz="2400" dirty="0" smtClean="0">
                <a:solidFill>
                  <a:srgbClr val="003300"/>
                </a:solidFill>
              </a:rPr>
              <a:t>distributions</a:t>
            </a:r>
          </a:p>
          <a:p>
            <a:pPr lvl="1"/>
            <a:r>
              <a:rPr lang="en-US" sz="2400" dirty="0" smtClean="0">
                <a:solidFill>
                  <a:srgbClr val="003300"/>
                </a:solidFill>
              </a:rPr>
              <a:t>strong clustering</a:t>
            </a:r>
            <a:endParaRPr lang="en-US" sz="2400" dirty="0">
              <a:solidFill>
                <a:srgbClr val="003300"/>
              </a:solidFill>
            </a:endParaRPr>
          </a:p>
          <a:p>
            <a:r>
              <a:rPr lang="en-US" sz="2800" dirty="0">
                <a:solidFill>
                  <a:srgbClr val="A50021"/>
                </a:solidFill>
              </a:rPr>
              <a:t>Routing protocols have to find and update paths to destinations through it</a:t>
            </a:r>
            <a:endParaRPr lang="ru-RU" sz="28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2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routing</a:t>
            </a:r>
            <a:endParaRPr lang="ru-RU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err="1">
                <a:solidFill>
                  <a:srgbClr val="003300"/>
                </a:solidFill>
              </a:rPr>
              <a:t>Intradomain</a:t>
            </a:r>
            <a:r>
              <a:rPr lang="en-US" sz="2800" dirty="0">
                <a:solidFill>
                  <a:srgbClr val="003300"/>
                </a:solidFill>
              </a:rPr>
              <a:t> (Interior Gateway Protocols (IGPs))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003300"/>
                </a:solidFill>
              </a:rPr>
              <a:t>routing within an Autonomous System (AS)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003300"/>
                </a:solidFill>
              </a:rPr>
              <a:t>protocols:</a:t>
            </a:r>
          </a:p>
          <a:p>
            <a:pPr lvl="2">
              <a:lnSpc>
                <a:spcPct val="80000"/>
              </a:lnSpc>
            </a:pPr>
            <a:r>
              <a:rPr lang="en-US" sz="2000" dirty="0">
                <a:solidFill>
                  <a:srgbClr val="003300"/>
                </a:solidFill>
              </a:rPr>
              <a:t>Open Shortest Path First (OSPF)</a:t>
            </a:r>
          </a:p>
          <a:p>
            <a:pPr lvl="2">
              <a:lnSpc>
                <a:spcPct val="80000"/>
              </a:lnSpc>
            </a:pPr>
            <a:r>
              <a:rPr lang="en-US" sz="2000" dirty="0">
                <a:solidFill>
                  <a:srgbClr val="003300"/>
                </a:solidFill>
              </a:rPr>
              <a:t>Intermediate System to Intermediate System (ISIS)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003300"/>
                </a:solidFill>
              </a:rPr>
              <a:t>Links State (LS) routing protocols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A50021"/>
                </a:solidFill>
              </a:rPr>
              <a:t>Interdomain (Exterior Gateway Protocols (EGPs))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A50021"/>
                </a:solidFill>
              </a:rPr>
              <a:t>routing between Autonomous Systems (ASs)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A50021"/>
                </a:solidFill>
              </a:rPr>
              <a:t>protocols:</a:t>
            </a:r>
          </a:p>
          <a:p>
            <a:pPr lvl="2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Border Gateway Protocol (BGP)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A50021"/>
                </a:solidFill>
              </a:rPr>
              <a:t>Path Vector </a:t>
            </a:r>
            <a:r>
              <a:rPr lang="en-US" sz="2400" dirty="0" smtClean="0">
                <a:solidFill>
                  <a:srgbClr val="A50021"/>
                </a:solidFill>
              </a:rPr>
              <a:t>(PV) </a:t>
            </a:r>
            <a:r>
              <a:rPr lang="en-US" sz="2400" dirty="0">
                <a:solidFill>
                  <a:srgbClr val="A50021"/>
                </a:solidFill>
              </a:rPr>
              <a:t>routing </a:t>
            </a:r>
            <a:r>
              <a:rPr lang="en-US" sz="2400" dirty="0" smtClean="0">
                <a:solidFill>
                  <a:srgbClr val="A50021"/>
                </a:solidFill>
              </a:rPr>
              <a:t>protocol (~Bellman-Ford)</a:t>
            </a:r>
            <a:endParaRPr lang="ru-RU" sz="24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55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0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0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0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0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0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0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BGP</a:t>
            </a:r>
            <a:endParaRPr lang="ru-RU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3820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66"/>
                </a:solidFill>
              </a:rPr>
              <a:t>Each AS </a:t>
            </a:r>
            <a:r>
              <a:rPr lang="en-US" sz="2800" i="1" dirty="0" smtClean="0">
                <a:solidFill>
                  <a:srgbClr val="000066"/>
                </a:solidFill>
              </a:rPr>
              <a:t>X</a:t>
            </a:r>
            <a:r>
              <a:rPr lang="en-US" sz="2800" dirty="0" smtClean="0">
                <a:solidFill>
                  <a:srgbClr val="000066"/>
                </a:solidFill>
              </a:rPr>
              <a:t> advertises </a:t>
            </a:r>
            <a:r>
              <a:rPr lang="en-US" sz="2800" dirty="0">
                <a:solidFill>
                  <a:srgbClr val="000066"/>
                </a:solidFill>
              </a:rPr>
              <a:t>IP addresses </a:t>
            </a:r>
            <a:r>
              <a:rPr lang="en-US" sz="2800" i="1" dirty="0" smtClean="0">
                <a:solidFill>
                  <a:srgbClr val="000066"/>
                </a:solidFill>
              </a:rPr>
              <a:t>A</a:t>
            </a:r>
            <a:r>
              <a:rPr lang="en-US" sz="2800" i="1" baseline="-25000" dirty="0" smtClean="0">
                <a:solidFill>
                  <a:srgbClr val="000066"/>
                </a:solidFill>
              </a:rPr>
              <a:t>X</a:t>
            </a:r>
            <a:r>
              <a:rPr lang="en-US" sz="2800" dirty="0" smtClean="0">
                <a:solidFill>
                  <a:srgbClr val="000066"/>
                </a:solidFill>
              </a:rPr>
              <a:t> that </a:t>
            </a:r>
            <a:r>
              <a:rPr lang="en-US" sz="2800" dirty="0">
                <a:solidFill>
                  <a:srgbClr val="000066"/>
                </a:solidFill>
              </a:rPr>
              <a:t>it has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All </a:t>
            </a:r>
            <a:r>
              <a:rPr lang="en-US" sz="2800" dirty="0">
                <a:solidFill>
                  <a:srgbClr val="003300"/>
                </a:solidFill>
              </a:rPr>
              <a:t>neighboring ASs receiving this advertisement re-advertise them to their neighbors after pre-pending their AS numbers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A50021"/>
                </a:solidFill>
              </a:rPr>
              <a:t>The result is that each AS </a:t>
            </a:r>
            <a:r>
              <a:rPr lang="en-US" sz="2800" i="1" dirty="0" smtClean="0">
                <a:solidFill>
                  <a:srgbClr val="A50021"/>
                </a:solidFill>
              </a:rPr>
              <a:t>Y</a:t>
            </a:r>
            <a:r>
              <a:rPr lang="en-US" sz="2800" dirty="0" smtClean="0">
                <a:solidFill>
                  <a:srgbClr val="A50021"/>
                </a:solidFill>
              </a:rPr>
              <a:t> </a:t>
            </a:r>
            <a:r>
              <a:rPr lang="en-US" sz="2800" dirty="0">
                <a:solidFill>
                  <a:srgbClr val="A50021"/>
                </a:solidFill>
              </a:rPr>
              <a:t>has a routing entry for </a:t>
            </a:r>
            <a:r>
              <a:rPr lang="en-US" sz="2800" i="1" dirty="0">
                <a:solidFill>
                  <a:srgbClr val="A50021"/>
                </a:solidFill>
              </a:rPr>
              <a:t>A</a:t>
            </a:r>
            <a:r>
              <a:rPr lang="en-US" sz="2800" i="1" baseline="-25000" dirty="0">
                <a:solidFill>
                  <a:srgbClr val="A50021"/>
                </a:solidFill>
              </a:rPr>
              <a:t>X</a:t>
            </a:r>
            <a:r>
              <a:rPr lang="en-US" sz="2800" dirty="0" smtClean="0">
                <a:solidFill>
                  <a:srgbClr val="A50021"/>
                </a:solidFill>
              </a:rPr>
              <a:t> </a:t>
            </a:r>
            <a:r>
              <a:rPr lang="en-US" sz="2800" dirty="0">
                <a:solidFill>
                  <a:srgbClr val="A50021"/>
                </a:solidFill>
              </a:rPr>
              <a:t>which looks like:</a:t>
            </a:r>
            <a:br>
              <a:rPr lang="en-US" sz="2800" dirty="0">
                <a:solidFill>
                  <a:srgbClr val="A50021"/>
                </a:solidFill>
              </a:rPr>
            </a:br>
            <a:r>
              <a:rPr lang="en-US" sz="2800" i="1" dirty="0">
                <a:solidFill>
                  <a:srgbClr val="A50021"/>
                </a:solidFill>
              </a:rPr>
              <a:t>A</a:t>
            </a:r>
            <a:r>
              <a:rPr lang="en-US" sz="2800" i="1" baseline="-25000" dirty="0">
                <a:solidFill>
                  <a:srgbClr val="A50021"/>
                </a:solidFill>
              </a:rPr>
              <a:t>X </a:t>
            </a:r>
            <a:r>
              <a:rPr lang="en-US" sz="2800" dirty="0" smtClean="0">
                <a:solidFill>
                  <a:srgbClr val="A50021"/>
                </a:solidFill>
              </a:rPr>
              <a:t>: </a:t>
            </a:r>
            <a:r>
              <a:rPr lang="en-US" sz="2800" i="1" dirty="0" smtClean="0">
                <a:solidFill>
                  <a:srgbClr val="A50021"/>
                </a:solidFill>
              </a:rPr>
              <a:t>Y</a:t>
            </a:r>
            <a:r>
              <a:rPr lang="en-US" sz="2800" i="1" baseline="-25000" dirty="0" smtClean="0">
                <a:solidFill>
                  <a:srgbClr val="A50021"/>
                </a:solidFill>
              </a:rPr>
              <a:t>1</a:t>
            </a:r>
            <a:r>
              <a:rPr lang="en-US" sz="2800" dirty="0">
                <a:solidFill>
                  <a:srgbClr val="A50021"/>
                </a:solidFill>
              </a:rPr>
              <a:t>, </a:t>
            </a:r>
            <a:r>
              <a:rPr lang="en-US" sz="2800" i="1" dirty="0" smtClean="0">
                <a:solidFill>
                  <a:srgbClr val="A50021"/>
                </a:solidFill>
              </a:rPr>
              <a:t>Y</a:t>
            </a:r>
            <a:r>
              <a:rPr lang="en-US" sz="2800" i="1" baseline="-25000" dirty="0" smtClean="0">
                <a:solidFill>
                  <a:srgbClr val="A50021"/>
                </a:solidFill>
              </a:rPr>
              <a:t>2</a:t>
            </a:r>
            <a:r>
              <a:rPr lang="en-US" sz="2800" dirty="0">
                <a:solidFill>
                  <a:srgbClr val="A50021"/>
                </a:solidFill>
              </a:rPr>
              <a:t>, …, </a:t>
            </a:r>
            <a:r>
              <a:rPr lang="en-US" sz="2800" i="1" dirty="0" smtClean="0">
                <a:solidFill>
                  <a:srgbClr val="A50021"/>
                </a:solidFill>
              </a:rPr>
              <a:t>X</a:t>
            </a:r>
            <a:r>
              <a:rPr lang="en-US" sz="2800" dirty="0" smtClean="0">
                <a:solidFill>
                  <a:srgbClr val="A50021"/>
                </a:solidFill>
              </a:rPr>
              <a:t>, where</a:t>
            </a:r>
            <a:br>
              <a:rPr lang="en-US" sz="2800" dirty="0" smtClean="0">
                <a:solidFill>
                  <a:srgbClr val="A50021"/>
                </a:solidFill>
              </a:rPr>
            </a:br>
            <a:r>
              <a:rPr lang="en-US" sz="2800" i="1" dirty="0" smtClean="0">
                <a:solidFill>
                  <a:srgbClr val="A50021"/>
                </a:solidFill>
              </a:rPr>
              <a:t>Y</a:t>
            </a:r>
            <a:r>
              <a:rPr lang="en-US" sz="2800" i="1" baseline="-25000" dirty="0" smtClean="0">
                <a:solidFill>
                  <a:srgbClr val="A50021"/>
                </a:solidFill>
              </a:rPr>
              <a:t>1</a:t>
            </a:r>
            <a:r>
              <a:rPr lang="en-US" sz="2800" dirty="0" smtClean="0">
                <a:solidFill>
                  <a:srgbClr val="A50021"/>
                </a:solidFill>
              </a:rPr>
              <a:t> </a:t>
            </a:r>
            <a:r>
              <a:rPr lang="en-US" sz="2800" dirty="0">
                <a:solidFill>
                  <a:srgbClr val="A50021"/>
                </a:solidFill>
              </a:rPr>
              <a:t>is a neighbor of </a:t>
            </a:r>
            <a:r>
              <a:rPr lang="en-US" sz="2800" i="1" dirty="0" smtClean="0">
                <a:solidFill>
                  <a:srgbClr val="A50021"/>
                </a:solidFill>
              </a:rPr>
              <a:t>Y</a:t>
            </a:r>
            <a:r>
              <a:rPr lang="en-US" sz="2800" dirty="0" smtClean="0">
                <a:solidFill>
                  <a:srgbClr val="A50021"/>
                </a:solidFill>
              </a:rPr>
              <a:t>,</a:t>
            </a:r>
            <a:br>
              <a:rPr lang="en-US" sz="2800" dirty="0" smtClean="0">
                <a:solidFill>
                  <a:srgbClr val="A50021"/>
                </a:solidFill>
              </a:rPr>
            </a:br>
            <a:r>
              <a:rPr lang="en-US" sz="2800" i="1" dirty="0" smtClean="0">
                <a:solidFill>
                  <a:srgbClr val="A50021"/>
                </a:solidFill>
              </a:rPr>
              <a:t>Y</a:t>
            </a:r>
            <a:r>
              <a:rPr lang="en-US" sz="2800" i="1" baseline="-25000" dirty="0" smtClean="0">
                <a:solidFill>
                  <a:srgbClr val="A50021"/>
                </a:solidFill>
              </a:rPr>
              <a:t>2</a:t>
            </a:r>
            <a:r>
              <a:rPr lang="en-US" sz="2800" dirty="0" smtClean="0">
                <a:solidFill>
                  <a:srgbClr val="A50021"/>
                </a:solidFill>
              </a:rPr>
              <a:t> </a:t>
            </a:r>
            <a:r>
              <a:rPr lang="en-US" sz="2800" dirty="0">
                <a:solidFill>
                  <a:srgbClr val="A50021"/>
                </a:solidFill>
              </a:rPr>
              <a:t>is a neighbor of </a:t>
            </a:r>
            <a:r>
              <a:rPr lang="en-US" sz="2800" i="1" dirty="0" smtClean="0">
                <a:solidFill>
                  <a:srgbClr val="A50021"/>
                </a:solidFill>
              </a:rPr>
              <a:t>Y</a:t>
            </a:r>
            <a:r>
              <a:rPr lang="en-US" sz="2800" i="1" baseline="-25000" dirty="0" smtClean="0">
                <a:solidFill>
                  <a:srgbClr val="A50021"/>
                </a:solidFill>
              </a:rPr>
              <a:t>1</a:t>
            </a:r>
            <a:r>
              <a:rPr lang="en-US" sz="2800" dirty="0" smtClean="0">
                <a:solidFill>
                  <a:srgbClr val="A50021"/>
                </a:solidFill>
              </a:rPr>
              <a:t>,</a:t>
            </a:r>
            <a:br>
              <a:rPr lang="en-US" sz="2800" dirty="0" smtClean="0">
                <a:solidFill>
                  <a:srgbClr val="A50021"/>
                </a:solidFill>
              </a:rPr>
            </a:br>
            <a:r>
              <a:rPr lang="en-US" sz="2800" dirty="0" smtClean="0">
                <a:solidFill>
                  <a:srgbClr val="A50021"/>
                </a:solidFill>
              </a:rPr>
              <a:t>and </a:t>
            </a:r>
            <a:r>
              <a:rPr lang="en-US" sz="2800" dirty="0">
                <a:solidFill>
                  <a:srgbClr val="A50021"/>
                </a:solidFill>
              </a:rPr>
              <a:t>so on. </a:t>
            </a:r>
            <a:endParaRPr lang="ru-RU" sz="28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82" name="Line 50"/>
          <p:cNvSpPr>
            <a:spLocks noChangeShapeType="1"/>
          </p:cNvSpPr>
          <p:nvPr/>
        </p:nvSpPr>
        <p:spPr bwMode="auto">
          <a:xfrm flipV="1">
            <a:off x="5257800" y="4648200"/>
            <a:ext cx="1371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42" name="Oval 10"/>
          <p:cNvSpPr>
            <a:spLocks noChangeArrowheads="1"/>
          </p:cNvSpPr>
          <p:nvPr/>
        </p:nvSpPr>
        <p:spPr bwMode="auto">
          <a:xfrm rot="3090770">
            <a:off x="3695700" y="4419600"/>
            <a:ext cx="1752600" cy="2667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2038" name="Oval 6"/>
          <p:cNvSpPr>
            <a:spLocks noChangeArrowheads="1"/>
          </p:cNvSpPr>
          <p:nvPr/>
        </p:nvSpPr>
        <p:spPr bwMode="auto">
          <a:xfrm rot="5400000">
            <a:off x="4038600" y="1600200"/>
            <a:ext cx="1066800" cy="1371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/>
          </a:p>
        </p:txBody>
      </p:sp>
      <p:sp>
        <p:nvSpPr>
          <p:cNvPr id="172037" name="Oval 5"/>
          <p:cNvSpPr>
            <a:spLocks noChangeArrowheads="1"/>
          </p:cNvSpPr>
          <p:nvPr/>
        </p:nvSpPr>
        <p:spPr bwMode="auto">
          <a:xfrm>
            <a:off x="76200" y="2362200"/>
            <a:ext cx="4038600" cy="2667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2036" name="Oval 4"/>
          <p:cNvSpPr>
            <a:spLocks noChangeArrowheads="1"/>
          </p:cNvSpPr>
          <p:nvPr/>
        </p:nvSpPr>
        <p:spPr bwMode="auto">
          <a:xfrm rot="6933437">
            <a:off x="5105400" y="2057400"/>
            <a:ext cx="3581400" cy="2667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81" name="Line 49"/>
          <p:cNvSpPr>
            <a:spLocks noChangeShapeType="1"/>
          </p:cNvSpPr>
          <p:nvPr/>
        </p:nvSpPr>
        <p:spPr bwMode="auto">
          <a:xfrm flipH="1">
            <a:off x="6629400" y="2209800"/>
            <a:ext cx="7620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80" name="Line 48"/>
          <p:cNvSpPr>
            <a:spLocks noChangeShapeType="1"/>
          </p:cNvSpPr>
          <p:nvPr/>
        </p:nvSpPr>
        <p:spPr bwMode="auto">
          <a:xfrm flipH="1">
            <a:off x="4572000" y="2209800"/>
            <a:ext cx="2819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34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routing event</a:t>
            </a:r>
            <a:endParaRPr lang="ru-RU"/>
          </a:p>
        </p:txBody>
      </p:sp>
      <p:sp>
        <p:nvSpPr>
          <p:cNvPr id="172039" name="Line 7"/>
          <p:cNvSpPr>
            <a:spLocks noChangeShapeType="1"/>
          </p:cNvSpPr>
          <p:nvPr/>
        </p:nvSpPr>
        <p:spPr bwMode="auto">
          <a:xfrm flipV="1">
            <a:off x="2514600" y="2286000"/>
            <a:ext cx="2057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41" name="Line 9"/>
          <p:cNvSpPr>
            <a:spLocks noChangeShapeType="1"/>
          </p:cNvSpPr>
          <p:nvPr/>
        </p:nvSpPr>
        <p:spPr bwMode="auto">
          <a:xfrm flipV="1">
            <a:off x="2514600" y="2971800"/>
            <a:ext cx="3810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3200400" y="4343400"/>
            <a:ext cx="7620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44" name="Line 12"/>
          <p:cNvSpPr>
            <a:spLocks noChangeShapeType="1"/>
          </p:cNvSpPr>
          <p:nvPr/>
        </p:nvSpPr>
        <p:spPr bwMode="auto">
          <a:xfrm>
            <a:off x="3200400" y="4343400"/>
            <a:ext cx="3429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46" name="Line 14"/>
          <p:cNvSpPr>
            <a:spLocks noChangeShapeType="1"/>
          </p:cNvSpPr>
          <p:nvPr/>
        </p:nvSpPr>
        <p:spPr bwMode="auto">
          <a:xfrm>
            <a:off x="6324600" y="2971800"/>
            <a:ext cx="1371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47" name="Line 15"/>
          <p:cNvSpPr>
            <a:spLocks noChangeShapeType="1"/>
          </p:cNvSpPr>
          <p:nvPr/>
        </p:nvSpPr>
        <p:spPr bwMode="auto">
          <a:xfrm>
            <a:off x="914400" y="3124200"/>
            <a:ext cx="533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48" name="Line 16"/>
          <p:cNvSpPr>
            <a:spLocks noChangeShapeType="1"/>
          </p:cNvSpPr>
          <p:nvPr/>
        </p:nvSpPr>
        <p:spPr bwMode="auto">
          <a:xfrm>
            <a:off x="914400" y="31242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49" name="Line 17"/>
          <p:cNvSpPr>
            <a:spLocks noChangeShapeType="1"/>
          </p:cNvSpPr>
          <p:nvPr/>
        </p:nvSpPr>
        <p:spPr bwMode="auto">
          <a:xfrm>
            <a:off x="914400" y="3124200"/>
            <a:ext cx="2286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50" name="Line 18"/>
          <p:cNvSpPr>
            <a:spLocks noChangeShapeType="1"/>
          </p:cNvSpPr>
          <p:nvPr/>
        </p:nvSpPr>
        <p:spPr bwMode="auto">
          <a:xfrm>
            <a:off x="2514600" y="3124200"/>
            <a:ext cx="685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53" name="Oval 21"/>
          <p:cNvSpPr>
            <a:spLocks noChangeArrowheads="1"/>
          </p:cNvSpPr>
          <p:nvPr/>
        </p:nvSpPr>
        <p:spPr bwMode="auto">
          <a:xfrm>
            <a:off x="1066800" y="396240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1" baseline="-25000"/>
          </a:p>
        </p:txBody>
      </p:sp>
      <p:sp>
        <p:nvSpPr>
          <p:cNvPr id="172054" name="Oval 22"/>
          <p:cNvSpPr>
            <a:spLocks noChangeArrowheads="1"/>
          </p:cNvSpPr>
          <p:nvPr/>
        </p:nvSpPr>
        <p:spPr bwMode="auto">
          <a:xfrm>
            <a:off x="533400" y="274320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1" baseline="-25000"/>
          </a:p>
        </p:txBody>
      </p:sp>
      <p:sp>
        <p:nvSpPr>
          <p:cNvPr id="172055" name="Line 23"/>
          <p:cNvSpPr>
            <a:spLocks noChangeShapeType="1"/>
          </p:cNvSpPr>
          <p:nvPr/>
        </p:nvSpPr>
        <p:spPr bwMode="auto">
          <a:xfrm rot="4728969">
            <a:off x="6572250" y="1958975"/>
            <a:ext cx="533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56" name="Line 24"/>
          <p:cNvSpPr>
            <a:spLocks noChangeShapeType="1"/>
          </p:cNvSpPr>
          <p:nvPr/>
        </p:nvSpPr>
        <p:spPr bwMode="auto">
          <a:xfrm rot="4728969">
            <a:off x="6740525" y="2973388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58" name="Line 26"/>
          <p:cNvSpPr>
            <a:spLocks noChangeShapeType="1"/>
          </p:cNvSpPr>
          <p:nvPr/>
        </p:nvSpPr>
        <p:spPr bwMode="auto">
          <a:xfrm rot="4728969">
            <a:off x="6821488" y="3603625"/>
            <a:ext cx="685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59" name="Oval 27"/>
          <p:cNvSpPr>
            <a:spLocks noChangeArrowheads="1"/>
          </p:cNvSpPr>
          <p:nvPr/>
        </p:nvSpPr>
        <p:spPr bwMode="auto">
          <a:xfrm rot="4728969">
            <a:off x="7315200" y="337820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 i="1" baseline="-25000"/>
          </a:p>
        </p:txBody>
      </p:sp>
      <p:sp>
        <p:nvSpPr>
          <p:cNvPr id="172061" name="Oval 29"/>
          <p:cNvSpPr>
            <a:spLocks noChangeArrowheads="1"/>
          </p:cNvSpPr>
          <p:nvPr/>
        </p:nvSpPr>
        <p:spPr bwMode="auto">
          <a:xfrm rot="4728969">
            <a:off x="5911850" y="2566988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 i="1" baseline="-25000"/>
          </a:p>
        </p:txBody>
      </p:sp>
      <p:sp>
        <p:nvSpPr>
          <p:cNvPr id="172067" name="Text Box 35"/>
          <p:cNvSpPr txBox="1">
            <a:spLocks noChangeArrowheads="1"/>
          </p:cNvSpPr>
          <p:nvPr/>
        </p:nvSpPr>
        <p:spPr bwMode="auto">
          <a:xfrm>
            <a:off x="5791200" y="35814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/>
              <a:t>Y</a:t>
            </a:r>
            <a:endParaRPr lang="ru-RU" i="1"/>
          </a:p>
        </p:txBody>
      </p:sp>
      <p:sp>
        <p:nvSpPr>
          <p:cNvPr id="172068" name="Text Box 36"/>
          <p:cNvSpPr txBox="1">
            <a:spLocks noChangeArrowheads="1"/>
          </p:cNvSpPr>
          <p:nvPr/>
        </p:nvSpPr>
        <p:spPr bwMode="auto">
          <a:xfrm>
            <a:off x="3581400" y="34290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/>
              <a:t>X</a:t>
            </a:r>
            <a:endParaRPr lang="ru-RU" i="1"/>
          </a:p>
        </p:txBody>
      </p:sp>
      <p:sp>
        <p:nvSpPr>
          <p:cNvPr id="172069" name="Text Box 37"/>
          <p:cNvSpPr txBox="1">
            <a:spLocks noChangeArrowheads="1"/>
          </p:cNvSpPr>
          <p:nvPr/>
        </p:nvSpPr>
        <p:spPr bwMode="auto">
          <a:xfrm>
            <a:off x="4387850" y="50292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/>
              <a:t>Z</a:t>
            </a:r>
            <a:endParaRPr lang="ru-RU" i="1"/>
          </a:p>
        </p:txBody>
      </p:sp>
      <p:sp>
        <p:nvSpPr>
          <p:cNvPr id="172071" name="Text Box 39"/>
          <p:cNvSpPr txBox="1">
            <a:spLocks noChangeArrowheads="1"/>
          </p:cNvSpPr>
          <p:nvPr/>
        </p:nvSpPr>
        <p:spPr bwMode="auto">
          <a:xfrm>
            <a:off x="3886200" y="20574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/>
              <a:t>A</a:t>
            </a:r>
            <a:endParaRPr lang="ru-RU" i="1"/>
          </a:p>
        </p:txBody>
      </p:sp>
      <p:sp>
        <p:nvSpPr>
          <p:cNvPr id="172084" name="Line 52"/>
          <p:cNvSpPr>
            <a:spLocks noChangeShapeType="1"/>
          </p:cNvSpPr>
          <p:nvPr/>
        </p:nvSpPr>
        <p:spPr bwMode="auto">
          <a:xfrm flipV="1">
            <a:off x="2514600" y="2286000"/>
            <a:ext cx="2057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64" name="Line 32"/>
          <p:cNvSpPr>
            <a:spLocks noChangeShapeType="1"/>
          </p:cNvSpPr>
          <p:nvPr/>
        </p:nvSpPr>
        <p:spPr bwMode="auto">
          <a:xfrm rot="5809341">
            <a:off x="4229100" y="5102225"/>
            <a:ext cx="685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72089" name="Group 57"/>
          <p:cNvGrpSpPr>
            <a:grpSpLocks/>
          </p:cNvGrpSpPr>
          <p:nvPr/>
        </p:nvGrpSpPr>
        <p:grpSpPr bwMode="auto">
          <a:xfrm>
            <a:off x="2514600" y="2286000"/>
            <a:ext cx="2743200" cy="3657600"/>
            <a:chOff x="1584" y="1440"/>
            <a:chExt cx="1728" cy="2304"/>
          </a:xfrm>
        </p:grpSpPr>
        <p:sp>
          <p:nvSpPr>
            <p:cNvPr id="172085" name="Line 53"/>
            <p:cNvSpPr>
              <a:spLocks noChangeShapeType="1"/>
            </p:cNvSpPr>
            <p:nvPr/>
          </p:nvSpPr>
          <p:spPr bwMode="auto">
            <a:xfrm flipV="1">
              <a:off x="1584" y="1440"/>
              <a:ext cx="1296" cy="528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2086" name="Line 54"/>
            <p:cNvSpPr>
              <a:spLocks noChangeShapeType="1"/>
            </p:cNvSpPr>
            <p:nvPr/>
          </p:nvSpPr>
          <p:spPr bwMode="auto">
            <a:xfrm>
              <a:off x="1584" y="1968"/>
              <a:ext cx="432" cy="768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2087" name="Line 55"/>
            <p:cNvSpPr>
              <a:spLocks noChangeShapeType="1"/>
            </p:cNvSpPr>
            <p:nvPr/>
          </p:nvSpPr>
          <p:spPr bwMode="auto">
            <a:xfrm>
              <a:off x="2016" y="2736"/>
              <a:ext cx="480" cy="1008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2088" name="Line 56"/>
            <p:cNvSpPr>
              <a:spLocks noChangeShapeType="1"/>
            </p:cNvSpPr>
            <p:nvPr/>
          </p:nvSpPr>
          <p:spPr bwMode="auto">
            <a:xfrm flipH="1">
              <a:off x="2544" y="3408"/>
              <a:ext cx="768" cy="336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72051" name="Oval 19"/>
          <p:cNvSpPr>
            <a:spLocks noChangeArrowheads="1"/>
          </p:cNvSpPr>
          <p:nvPr/>
        </p:nvSpPr>
        <p:spPr bwMode="auto">
          <a:xfrm>
            <a:off x="2133600" y="274320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1" baseline="-25000"/>
          </a:p>
        </p:txBody>
      </p:sp>
      <p:sp>
        <p:nvSpPr>
          <p:cNvPr id="172052" name="Oval 20"/>
          <p:cNvSpPr>
            <a:spLocks noChangeArrowheads="1"/>
          </p:cNvSpPr>
          <p:nvPr/>
        </p:nvSpPr>
        <p:spPr bwMode="auto">
          <a:xfrm>
            <a:off x="2819400" y="396240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1" baseline="-25000"/>
          </a:p>
        </p:txBody>
      </p:sp>
      <p:sp>
        <p:nvSpPr>
          <p:cNvPr id="172066" name="Oval 34"/>
          <p:cNvSpPr>
            <a:spLocks noChangeArrowheads="1"/>
          </p:cNvSpPr>
          <p:nvPr/>
        </p:nvSpPr>
        <p:spPr bwMode="auto">
          <a:xfrm rot="5809341">
            <a:off x="3543300" y="5597525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 i="1" baseline="-25000"/>
          </a:p>
        </p:txBody>
      </p:sp>
      <p:grpSp>
        <p:nvGrpSpPr>
          <p:cNvPr id="172083" name="Group 51"/>
          <p:cNvGrpSpPr>
            <a:grpSpLocks/>
          </p:cNvGrpSpPr>
          <p:nvPr/>
        </p:nvGrpSpPr>
        <p:grpSpPr bwMode="auto">
          <a:xfrm>
            <a:off x="4572000" y="2209800"/>
            <a:ext cx="3048000" cy="3200400"/>
            <a:chOff x="2880" y="1392"/>
            <a:chExt cx="1920" cy="2016"/>
          </a:xfrm>
        </p:grpSpPr>
        <p:sp>
          <p:nvSpPr>
            <p:cNvPr id="172045" name="Line 13"/>
            <p:cNvSpPr>
              <a:spLocks noChangeShapeType="1"/>
            </p:cNvSpPr>
            <p:nvPr/>
          </p:nvSpPr>
          <p:spPr bwMode="auto">
            <a:xfrm flipV="1">
              <a:off x="3312" y="2928"/>
              <a:ext cx="864" cy="480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2040" name="Line 8"/>
            <p:cNvSpPr>
              <a:spLocks noChangeShapeType="1"/>
            </p:cNvSpPr>
            <p:nvPr/>
          </p:nvSpPr>
          <p:spPr bwMode="auto">
            <a:xfrm flipH="1">
              <a:off x="2880" y="1392"/>
              <a:ext cx="1776" cy="48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2057" name="Line 25"/>
            <p:cNvSpPr>
              <a:spLocks noChangeShapeType="1"/>
            </p:cNvSpPr>
            <p:nvPr/>
          </p:nvSpPr>
          <p:spPr bwMode="auto">
            <a:xfrm rot="4728969">
              <a:off x="3696" y="1776"/>
              <a:ext cx="1440" cy="768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72060" name="Oval 28"/>
          <p:cNvSpPr>
            <a:spLocks noChangeArrowheads="1"/>
          </p:cNvSpPr>
          <p:nvPr/>
        </p:nvSpPr>
        <p:spPr bwMode="auto">
          <a:xfrm rot="4728969">
            <a:off x="6251575" y="428625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 i="1" baseline="-25000"/>
          </a:p>
        </p:txBody>
      </p:sp>
      <p:sp>
        <p:nvSpPr>
          <p:cNvPr id="172062" name="Oval 30"/>
          <p:cNvSpPr>
            <a:spLocks noChangeArrowheads="1"/>
          </p:cNvSpPr>
          <p:nvPr/>
        </p:nvSpPr>
        <p:spPr bwMode="auto">
          <a:xfrm rot="4728969">
            <a:off x="7005638" y="1808163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 i="1" baseline="-25000"/>
          </a:p>
        </p:txBody>
      </p:sp>
      <p:sp>
        <p:nvSpPr>
          <p:cNvPr id="172070" name="Oval 38"/>
          <p:cNvSpPr>
            <a:spLocks noChangeArrowheads="1"/>
          </p:cNvSpPr>
          <p:nvPr/>
        </p:nvSpPr>
        <p:spPr bwMode="auto">
          <a:xfrm rot="4728969">
            <a:off x="4191000" y="1905000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 i="1" baseline="-25000"/>
          </a:p>
        </p:txBody>
      </p:sp>
      <p:sp>
        <p:nvSpPr>
          <p:cNvPr id="172065" name="Oval 33"/>
          <p:cNvSpPr>
            <a:spLocks noChangeArrowheads="1"/>
          </p:cNvSpPr>
          <p:nvPr/>
        </p:nvSpPr>
        <p:spPr bwMode="auto">
          <a:xfrm rot="5809341">
            <a:off x="4837113" y="5062538"/>
            <a:ext cx="762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 i="1" baseline="-25000"/>
          </a:p>
        </p:txBody>
      </p:sp>
      <p:sp>
        <p:nvSpPr>
          <p:cNvPr id="172072" name="Text Box 40"/>
          <p:cNvSpPr txBox="1">
            <a:spLocks noChangeArrowheads="1"/>
          </p:cNvSpPr>
          <p:nvPr/>
        </p:nvSpPr>
        <p:spPr bwMode="auto">
          <a:xfrm>
            <a:off x="4419600" y="1981200"/>
            <a:ext cx="303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i="1"/>
              <a:t>s</a:t>
            </a:r>
            <a:endParaRPr lang="ru-RU" i="1"/>
          </a:p>
        </p:txBody>
      </p:sp>
      <p:sp>
        <p:nvSpPr>
          <p:cNvPr id="172073" name="Text Box 41"/>
          <p:cNvSpPr txBox="1">
            <a:spLocks noChangeArrowheads="1"/>
          </p:cNvSpPr>
          <p:nvPr/>
        </p:nvSpPr>
        <p:spPr bwMode="auto">
          <a:xfrm>
            <a:off x="5105400" y="5181600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/>
              <a:t>t</a:t>
            </a:r>
            <a:endParaRPr lang="ru-RU" i="1"/>
          </a:p>
        </p:txBody>
      </p:sp>
      <p:grpSp>
        <p:nvGrpSpPr>
          <p:cNvPr id="172078" name="Group 46"/>
          <p:cNvGrpSpPr>
            <a:grpSpLocks/>
          </p:cNvGrpSpPr>
          <p:nvPr/>
        </p:nvGrpSpPr>
        <p:grpSpPr bwMode="auto">
          <a:xfrm>
            <a:off x="5715000" y="4953000"/>
            <a:ext cx="228600" cy="304800"/>
            <a:chOff x="3600" y="3120"/>
            <a:chExt cx="144" cy="192"/>
          </a:xfrm>
        </p:grpSpPr>
        <p:sp>
          <p:nvSpPr>
            <p:cNvPr id="172075" name="Line 43"/>
            <p:cNvSpPr>
              <a:spLocks noChangeShapeType="1"/>
            </p:cNvSpPr>
            <p:nvPr/>
          </p:nvSpPr>
          <p:spPr bwMode="auto">
            <a:xfrm>
              <a:off x="3600" y="3120"/>
              <a:ext cx="144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2076" name="Line 44"/>
            <p:cNvSpPr>
              <a:spLocks noChangeShapeType="1"/>
            </p:cNvSpPr>
            <p:nvPr/>
          </p:nvSpPr>
          <p:spPr bwMode="auto">
            <a:xfrm flipH="1">
              <a:off x="3648" y="3120"/>
              <a:ext cx="48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294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72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7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72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8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BGP dynamics</a:t>
            </a:r>
            <a:endParaRPr lang="ru-RU" dirty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3300"/>
                </a:solidFill>
              </a:rPr>
              <a:t>BGP updates</a:t>
            </a:r>
          </a:p>
          <a:p>
            <a:pPr lvl="1"/>
            <a:r>
              <a:rPr lang="en-US" dirty="0">
                <a:solidFill>
                  <a:srgbClr val="003300"/>
                </a:solidFill>
              </a:rPr>
              <a:t>2 per second on average</a:t>
            </a:r>
          </a:p>
          <a:p>
            <a:pPr lvl="1"/>
            <a:r>
              <a:rPr lang="en-US" dirty="0">
                <a:solidFill>
                  <a:srgbClr val="003300"/>
                </a:solidFill>
              </a:rPr>
              <a:t>7000 per second peak rate</a:t>
            </a:r>
          </a:p>
          <a:p>
            <a:r>
              <a:rPr lang="en-US" dirty="0">
                <a:solidFill>
                  <a:srgbClr val="A50021"/>
                </a:solidFill>
              </a:rPr>
              <a:t>Convergence after a single event can take up to tens of minutes</a:t>
            </a:r>
          </a:p>
        </p:txBody>
      </p:sp>
    </p:spTree>
    <p:extLst>
      <p:ext uri="{BB962C8B-B14F-4D97-AF65-F5344CB8AC3E}">
        <p14:creationId xmlns:p14="http://schemas.microsoft.com/office/powerpoint/2010/main" val="364073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in computer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Machine learning and data mining</a:t>
            </a:r>
          </a:p>
          <a:p>
            <a:r>
              <a:rPr lang="en-US" dirty="0" smtClean="0">
                <a:solidFill>
                  <a:srgbClr val="000066"/>
                </a:solidFill>
              </a:rPr>
              <a:t>Bioinformatics</a:t>
            </a:r>
          </a:p>
          <a:p>
            <a:r>
              <a:rPr lang="en-US" dirty="0" smtClean="0">
                <a:solidFill>
                  <a:srgbClr val="000066"/>
                </a:solidFill>
              </a:rPr>
              <a:t>Computer graphics</a:t>
            </a:r>
          </a:p>
          <a:p>
            <a:r>
              <a:rPr lang="en-US" dirty="0" smtClean="0">
                <a:solidFill>
                  <a:srgbClr val="000066"/>
                </a:solidFill>
              </a:rPr>
              <a:t>Distributed systems</a:t>
            </a:r>
          </a:p>
          <a:p>
            <a:r>
              <a:rPr lang="en-US" b="1" i="1" dirty="0" smtClean="0">
                <a:solidFill>
                  <a:srgbClr val="A50021"/>
                </a:solidFill>
              </a:rPr>
              <a:t>Networking</a:t>
            </a:r>
            <a:endParaRPr lang="en-US" b="1" i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Compact routing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Memory per node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Size of the routing tables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Stretch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How close routing paths are to shortest paths in the network</a:t>
            </a:r>
          </a:p>
          <a:p>
            <a:r>
              <a:rPr lang="en-US" i="1" dirty="0" smtClean="0">
                <a:solidFill>
                  <a:srgbClr val="A50021"/>
                </a:solidFill>
              </a:rPr>
              <a:t>Communication overhead</a:t>
            </a:r>
          </a:p>
          <a:p>
            <a:pPr lvl="1"/>
            <a:r>
              <a:rPr lang="en-US" i="1" dirty="0" smtClean="0">
                <a:solidFill>
                  <a:srgbClr val="A50021"/>
                </a:solidFill>
              </a:rPr>
              <a:t>Number of messages the protocol generates per topology change, etc.</a:t>
            </a:r>
            <a:endParaRPr lang="en-US" i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5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istrator\My Documents\work\fdr\paper\2\ppt\min3d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9079706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87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Compact routing overhead</a:t>
            </a:r>
            <a:endParaRPr lang="ru-RU" dirty="0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0772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3300"/>
                </a:solidFill>
              </a:rPr>
              <a:t>There can be no routing algorithm with the number of messages per topology change scaling better than linearly with the network size in the worst case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A50021"/>
                </a:solidFill>
              </a:rPr>
              <a:t>Internet-like </a:t>
            </a:r>
            <a:r>
              <a:rPr lang="en-US" sz="2800" dirty="0">
                <a:solidFill>
                  <a:srgbClr val="A50021"/>
                </a:solidFill>
              </a:rPr>
              <a:t>networks are this worst </a:t>
            </a:r>
            <a:r>
              <a:rPr lang="en-US" sz="2800" dirty="0" smtClean="0">
                <a:solidFill>
                  <a:srgbClr val="A50021"/>
                </a:solidFill>
              </a:rPr>
              <a:t>case</a:t>
            </a:r>
            <a:br>
              <a:rPr lang="en-US" sz="2800" dirty="0" smtClean="0">
                <a:solidFill>
                  <a:srgbClr val="A50021"/>
                </a:solidFill>
              </a:rPr>
            </a:br>
            <a:r>
              <a:rPr lang="en-US" sz="2800" dirty="0" smtClean="0">
                <a:solidFill>
                  <a:srgbClr val="A50021"/>
                </a:solidFill>
              </a:rPr>
              <a:t/>
            </a:r>
            <a:br>
              <a:rPr lang="en-US" sz="2800" dirty="0" smtClean="0">
                <a:solidFill>
                  <a:srgbClr val="A50021"/>
                </a:solidFill>
              </a:rPr>
            </a:br>
            <a:r>
              <a:rPr lang="en-US" sz="2800" dirty="0" smtClean="0">
                <a:solidFill>
                  <a:srgbClr val="A50021"/>
                </a:solidFill>
              </a:rPr>
              <a:t/>
            </a:r>
            <a:br>
              <a:rPr lang="en-US" sz="2800" dirty="0" smtClean="0">
                <a:solidFill>
                  <a:srgbClr val="A50021"/>
                </a:solidFill>
              </a:rPr>
            </a:br>
            <a:r>
              <a:rPr lang="en-US" sz="2800" dirty="0" smtClean="0">
                <a:solidFill>
                  <a:srgbClr val="A50021"/>
                </a:solidFill>
              </a:rPr>
              <a:t/>
            </a:r>
            <a:br>
              <a:rPr lang="en-US" sz="2800" dirty="0" smtClean="0">
                <a:solidFill>
                  <a:srgbClr val="A50021"/>
                </a:solidFill>
              </a:rPr>
            </a:br>
            <a:r>
              <a:rPr lang="en-US" sz="2800" dirty="0" smtClean="0">
                <a:solidFill>
                  <a:srgbClr val="A50021"/>
                </a:solidFill>
              </a:rPr>
              <a:t/>
            </a:r>
            <a:br>
              <a:rPr lang="en-US" sz="2800" dirty="0" smtClean="0">
                <a:solidFill>
                  <a:srgbClr val="A50021"/>
                </a:solidFill>
              </a:rPr>
            </a:br>
            <a:endParaRPr lang="en-US" sz="2800" dirty="0" smtClean="0">
              <a:solidFill>
                <a:srgbClr val="A5002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Oops, too bad. Is there anything we can do?</a:t>
            </a:r>
            <a:endParaRPr lang="en-US" sz="2800" dirty="0">
              <a:solidFill>
                <a:srgbClr val="99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071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9144000" cy="6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6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Administrator\Desktop\MAZ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76200" y="152400"/>
            <a:ext cx="8915400" cy="6629400"/>
          </a:xfrm>
          <a:custGeom>
            <a:avLst/>
            <a:gdLst>
              <a:gd name="connsiteX0" fmla="*/ 0 w 9021068"/>
              <a:gd name="connsiteY0" fmla="*/ 0 h 6715845"/>
              <a:gd name="connsiteX1" fmla="*/ 23052 w 9021068"/>
              <a:gd name="connsiteY1" fmla="*/ 53788 h 6715845"/>
              <a:gd name="connsiteX2" fmla="*/ 69156 w 9021068"/>
              <a:gd name="connsiteY2" fmla="*/ 99893 h 6715845"/>
              <a:gd name="connsiteX3" fmla="*/ 153681 w 9021068"/>
              <a:gd name="connsiteY3" fmla="*/ 153681 h 6715845"/>
              <a:gd name="connsiteX4" fmla="*/ 215153 w 9021068"/>
              <a:gd name="connsiteY4" fmla="*/ 199785 h 6715845"/>
              <a:gd name="connsiteX5" fmla="*/ 238205 w 9021068"/>
              <a:gd name="connsiteY5" fmla="*/ 222837 h 6715845"/>
              <a:gd name="connsiteX6" fmla="*/ 268941 w 9021068"/>
              <a:gd name="connsiteY6" fmla="*/ 238205 h 6715845"/>
              <a:gd name="connsiteX7" fmla="*/ 322729 w 9021068"/>
              <a:gd name="connsiteY7" fmla="*/ 268941 h 6715845"/>
              <a:gd name="connsiteX8" fmla="*/ 399570 w 9021068"/>
              <a:gd name="connsiteY8" fmla="*/ 322730 h 6715845"/>
              <a:gd name="connsiteX9" fmla="*/ 422622 w 9021068"/>
              <a:gd name="connsiteY9" fmla="*/ 338098 h 6715845"/>
              <a:gd name="connsiteX10" fmla="*/ 484094 w 9021068"/>
              <a:gd name="connsiteY10" fmla="*/ 368834 h 6715845"/>
              <a:gd name="connsiteX11" fmla="*/ 507146 w 9021068"/>
              <a:gd name="connsiteY11" fmla="*/ 384202 h 6715845"/>
              <a:gd name="connsiteX12" fmla="*/ 614723 w 9021068"/>
              <a:gd name="connsiteY12" fmla="*/ 430306 h 6715845"/>
              <a:gd name="connsiteX13" fmla="*/ 691563 w 9021068"/>
              <a:gd name="connsiteY13" fmla="*/ 476410 h 6715845"/>
              <a:gd name="connsiteX14" fmla="*/ 745351 w 9021068"/>
              <a:gd name="connsiteY14" fmla="*/ 499462 h 6715845"/>
              <a:gd name="connsiteX15" fmla="*/ 845244 w 9021068"/>
              <a:gd name="connsiteY15" fmla="*/ 553251 h 6715845"/>
              <a:gd name="connsiteX16" fmla="*/ 868296 w 9021068"/>
              <a:gd name="connsiteY16" fmla="*/ 568619 h 6715845"/>
              <a:gd name="connsiteX17" fmla="*/ 1006608 w 9021068"/>
              <a:gd name="connsiteY17" fmla="*/ 607039 h 6715845"/>
              <a:gd name="connsiteX18" fmla="*/ 1098817 w 9021068"/>
              <a:gd name="connsiteY18" fmla="*/ 630091 h 6715845"/>
              <a:gd name="connsiteX19" fmla="*/ 1183341 w 9021068"/>
              <a:gd name="connsiteY19" fmla="*/ 668511 h 6715845"/>
              <a:gd name="connsiteX20" fmla="*/ 1206393 w 9021068"/>
              <a:gd name="connsiteY20" fmla="*/ 676195 h 6715845"/>
              <a:gd name="connsiteX21" fmla="*/ 1459966 w 9021068"/>
              <a:gd name="connsiteY21" fmla="*/ 753035 h 6715845"/>
              <a:gd name="connsiteX22" fmla="*/ 1590595 w 9021068"/>
              <a:gd name="connsiteY22" fmla="*/ 776087 h 6715845"/>
              <a:gd name="connsiteX23" fmla="*/ 1652067 w 9021068"/>
              <a:gd name="connsiteY23" fmla="*/ 791456 h 6715845"/>
              <a:gd name="connsiteX24" fmla="*/ 1705856 w 9021068"/>
              <a:gd name="connsiteY24" fmla="*/ 806824 h 6715845"/>
              <a:gd name="connsiteX25" fmla="*/ 1759644 w 9021068"/>
              <a:gd name="connsiteY25" fmla="*/ 829876 h 6715845"/>
              <a:gd name="connsiteX26" fmla="*/ 1790380 w 9021068"/>
              <a:gd name="connsiteY26" fmla="*/ 837560 h 6715845"/>
              <a:gd name="connsiteX27" fmla="*/ 1882588 w 9021068"/>
              <a:gd name="connsiteY27" fmla="*/ 875980 h 6715845"/>
              <a:gd name="connsiteX28" fmla="*/ 1974797 w 9021068"/>
              <a:gd name="connsiteY28" fmla="*/ 914400 h 6715845"/>
              <a:gd name="connsiteX29" fmla="*/ 2090057 w 9021068"/>
              <a:gd name="connsiteY29" fmla="*/ 968188 h 6715845"/>
              <a:gd name="connsiteX30" fmla="*/ 2166898 w 9021068"/>
              <a:gd name="connsiteY30" fmla="*/ 1006609 h 6715845"/>
              <a:gd name="connsiteX31" fmla="*/ 2213002 w 9021068"/>
              <a:gd name="connsiteY31" fmla="*/ 1045029 h 6715845"/>
              <a:gd name="connsiteX32" fmla="*/ 2243738 w 9021068"/>
              <a:gd name="connsiteY32" fmla="*/ 1075765 h 6715845"/>
              <a:gd name="connsiteX33" fmla="*/ 2351314 w 9021068"/>
              <a:gd name="connsiteY33" fmla="*/ 1160289 h 6715845"/>
              <a:gd name="connsiteX34" fmla="*/ 2397419 w 9021068"/>
              <a:gd name="connsiteY34" fmla="*/ 1206393 h 6715845"/>
              <a:gd name="connsiteX35" fmla="*/ 2535731 w 9021068"/>
              <a:gd name="connsiteY35" fmla="*/ 1313970 h 6715845"/>
              <a:gd name="connsiteX36" fmla="*/ 2574151 w 9021068"/>
              <a:gd name="connsiteY36" fmla="*/ 1352390 h 6715845"/>
              <a:gd name="connsiteX37" fmla="*/ 2658676 w 9021068"/>
              <a:gd name="connsiteY37" fmla="*/ 1413862 h 6715845"/>
              <a:gd name="connsiteX38" fmla="*/ 2689412 w 9021068"/>
              <a:gd name="connsiteY38" fmla="*/ 1444598 h 6715845"/>
              <a:gd name="connsiteX39" fmla="*/ 2812356 w 9021068"/>
              <a:gd name="connsiteY39" fmla="*/ 1536807 h 6715845"/>
              <a:gd name="connsiteX40" fmla="*/ 2935301 w 9021068"/>
              <a:gd name="connsiteY40" fmla="*/ 1636699 h 6715845"/>
              <a:gd name="connsiteX41" fmla="*/ 3019825 w 9021068"/>
              <a:gd name="connsiteY41" fmla="*/ 1698172 h 6715845"/>
              <a:gd name="connsiteX42" fmla="*/ 3119718 w 9021068"/>
              <a:gd name="connsiteY42" fmla="*/ 1767328 h 6715845"/>
              <a:gd name="connsiteX43" fmla="*/ 3150454 w 9021068"/>
              <a:gd name="connsiteY43" fmla="*/ 1775012 h 6715845"/>
              <a:gd name="connsiteX44" fmla="*/ 3196558 w 9021068"/>
              <a:gd name="connsiteY44" fmla="*/ 1813432 h 6715845"/>
              <a:gd name="connsiteX45" fmla="*/ 3227294 w 9021068"/>
              <a:gd name="connsiteY45" fmla="*/ 1828800 h 6715845"/>
              <a:gd name="connsiteX46" fmla="*/ 3250346 w 9021068"/>
              <a:gd name="connsiteY46" fmla="*/ 1867220 h 6715845"/>
              <a:gd name="connsiteX47" fmla="*/ 3273398 w 9021068"/>
              <a:gd name="connsiteY47" fmla="*/ 1890272 h 6715845"/>
              <a:gd name="connsiteX48" fmla="*/ 3334871 w 9021068"/>
              <a:gd name="connsiteY48" fmla="*/ 1959429 h 6715845"/>
              <a:gd name="connsiteX49" fmla="*/ 3434763 w 9021068"/>
              <a:gd name="connsiteY49" fmla="*/ 2059321 h 6715845"/>
              <a:gd name="connsiteX50" fmla="*/ 3465499 w 9021068"/>
              <a:gd name="connsiteY50" fmla="*/ 2097741 h 6715845"/>
              <a:gd name="connsiteX51" fmla="*/ 3626864 w 9021068"/>
              <a:gd name="connsiteY51" fmla="*/ 2243738 h 6715845"/>
              <a:gd name="connsiteX52" fmla="*/ 3688336 w 9021068"/>
              <a:gd name="connsiteY52" fmla="*/ 2335946 h 6715845"/>
              <a:gd name="connsiteX53" fmla="*/ 3772861 w 9021068"/>
              <a:gd name="connsiteY53" fmla="*/ 2428155 h 6715845"/>
              <a:gd name="connsiteX54" fmla="*/ 3795913 w 9021068"/>
              <a:gd name="connsiteY54" fmla="*/ 2481943 h 6715845"/>
              <a:gd name="connsiteX55" fmla="*/ 3880437 w 9021068"/>
              <a:gd name="connsiteY55" fmla="*/ 2589519 h 6715845"/>
              <a:gd name="connsiteX56" fmla="*/ 3957277 w 9021068"/>
              <a:gd name="connsiteY56" fmla="*/ 2674044 h 6715845"/>
              <a:gd name="connsiteX57" fmla="*/ 4026434 w 9021068"/>
              <a:gd name="connsiteY57" fmla="*/ 2735516 h 6715845"/>
              <a:gd name="connsiteX58" fmla="*/ 4072538 w 9021068"/>
              <a:gd name="connsiteY58" fmla="*/ 2766252 h 6715845"/>
              <a:gd name="connsiteX59" fmla="*/ 4149378 w 9021068"/>
              <a:gd name="connsiteY59" fmla="*/ 2835409 h 6715845"/>
              <a:gd name="connsiteX60" fmla="*/ 4210850 w 9021068"/>
              <a:gd name="connsiteY60" fmla="*/ 2896881 h 6715845"/>
              <a:gd name="connsiteX61" fmla="*/ 4387583 w 9021068"/>
              <a:gd name="connsiteY61" fmla="*/ 3027509 h 6715845"/>
              <a:gd name="connsiteX62" fmla="*/ 4464424 w 9021068"/>
              <a:gd name="connsiteY62" fmla="*/ 3073614 h 6715845"/>
              <a:gd name="connsiteX63" fmla="*/ 4648840 w 9021068"/>
              <a:gd name="connsiteY63" fmla="*/ 3211926 h 6715845"/>
              <a:gd name="connsiteX64" fmla="*/ 4702629 w 9021068"/>
              <a:gd name="connsiteY64" fmla="*/ 3258030 h 6715845"/>
              <a:gd name="connsiteX65" fmla="*/ 4910098 w 9021068"/>
              <a:gd name="connsiteY65" fmla="*/ 3404027 h 6715845"/>
              <a:gd name="connsiteX66" fmla="*/ 5048410 w 9021068"/>
              <a:gd name="connsiteY66" fmla="*/ 3496235 h 6715845"/>
              <a:gd name="connsiteX67" fmla="*/ 5186723 w 9021068"/>
              <a:gd name="connsiteY67" fmla="*/ 3619180 h 6715845"/>
              <a:gd name="connsiteX68" fmla="*/ 5325035 w 9021068"/>
              <a:gd name="connsiteY68" fmla="*/ 3757493 h 6715845"/>
              <a:gd name="connsiteX69" fmla="*/ 5355771 w 9021068"/>
              <a:gd name="connsiteY69" fmla="*/ 3795913 h 6715845"/>
              <a:gd name="connsiteX70" fmla="*/ 5440296 w 9021068"/>
              <a:gd name="connsiteY70" fmla="*/ 3880437 h 6715845"/>
              <a:gd name="connsiteX71" fmla="*/ 5486400 w 9021068"/>
              <a:gd name="connsiteY71" fmla="*/ 3941909 h 6715845"/>
              <a:gd name="connsiteX72" fmla="*/ 5540188 w 9021068"/>
              <a:gd name="connsiteY72" fmla="*/ 4011066 h 6715845"/>
              <a:gd name="connsiteX73" fmla="*/ 5555556 w 9021068"/>
              <a:gd name="connsiteY73" fmla="*/ 4034118 h 6715845"/>
              <a:gd name="connsiteX74" fmla="*/ 5609345 w 9021068"/>
              <a:gd name="connsiteY74" fmla="*/ 4103274 h 6715845"/>
              <a:gd name="connsiteX75" fmla="*/ 5655449 w 9021068"/>
              <a:gd name="connsiteY75" fmla="*/ 4172430 h 6715845"/>
              <a:gd name="connsiteX76" fmla="*/ 5670817 w 9021068"/>
              <a:gd name="connsiteY76" fmla="*/ 4195482 h 6715845"/>
              <a:gd name="connsiteX77" fmla="*/ 5724605 w 9021068"/>
              <a:gd name="connsiteY77" fmla="*/ 4249271 h 6715845"/>
              <a:gd name="connsiteX78" fmla="*/ 5739973 w 9021068"/>
              <a:gd name="connsiteY78" fmla="*/ 4280007 h 6715845"/>
              <a:gd name="connsiteX79" fmla="*/ 5786077 w 9021068"/>
              <a:gd name="connsiteY79" fmla="*/ 4326111 h 6715845"/>
              <a:gd name="connsiteX80" fmla="*/ 5801445 w 9021068"/>
              <a:gd name="connsiteY80" fmla="*/ 4349163 h 6715845"/>
              <a:gd name="connsiteX81" fmla="*/ 5870602 w 9021068"/>
              <a:gd name="connsiteY81" fmla="*/ 4441372 h 6715845"/>
              <a:gd name="connsiteX82" fmla="*/ 5932074 w 9021068"/>
              <a:gd name="connsiteY82" fmla="*/ 4518212 h 6715845"/>
              <a:gd name="connsiteX83" fmla="*/ 5947442 w 9021068"/>
              <a:gd name="connsiteY83" fmla="*/ 4541264 h 6715845"/>
              <a:gd name="connsiteX84" fmla="*/ 6147227 w 9021068"/>
              <a:gd name="connsiteY84" fmla="*/ 4748733 h 6715845"/>
              <a:gd name="connsiteX85" fmla="*/ 6201015 w 9021068"/>
              <a:gd name="connsiteY85" fmla="*/ 4810205 h 6715845"/>
              <a:gd name="connsiteX86" fmla="*/ 6231751 w 9021068"/>
              <a:gd name="connsiteY86" fmla="*/ 4833257 h 6715845"/>
              <a:gd name="connsiteX87" fmla="*/ 6316276 w 9021068"/>
              <a:gd name="connsiteY87" fmla="*/ 4917782 h 6715845"/>
              <a:gd name="connsiteX88" fmla="*/ 6462272 w 9021068"/>
              <a:gd name="connsiteY88" fmla="*/ 5017674 h 6715845"/>
              <a:gd name="connsiteX89" fmla="*/ 6685109 w 9021068"/>
              <a:gd name="connsiteY89" fmla="*/ 5225143 h 6715845"/>
              <a:gd name="connsiteX90" fmla="*/ 6800370 w 9021068"/>
              <a:gd name="connsiteY90" fmla="*/ 5317351 h 6715845"/>
              <a:gd name="connsiteX91" fmla="*/ 6823422 w 9021068"/>
              <a:gd name="connsiteY91" fmla="*/ 5348087 h 6715845"/>
              <a:gd name="connsiteX92" fmla="*/ 6915630 w 9021068"/>
              <a:gd name="connsiteY92" fmla="*/ 5417244 h 6715845"/>
              <a:gd name="connsiteX93" fmla="*/ 6954050 w 9021068"/>
              <a:gd name="connsiteY93" fmla="*/ 5440296 h 6715845"/>
              <a:gd name="connsiteX94" fmla="*/ 7023207 w 9021068"/>
              <a:gd name="connsiteY94" fmla="*/ 5501768 h 6715845"/>
              <a:gd name="connsiteX95" fmla="*/ 7092363 w 9021068"/>
              <a:gd name="connsiteY95" fmla="*/ 5555556 h 6715845"/>
              <a:gd name="connsiteX96" fmla="*/ 7153835 w 9021068"/>
              <a:gd name="connsiteY96" fmla="*/ 5609345 h 6715845"/>
              <a:gd name="connsiteX97" fmla="*/ 7222992 w 9021068"/>
              <a:gd name="connsiteY97" fmla="*/ 5663133 h 6715845"/>
              <a:gd name="connsiteX98" fmla="*/ 7246044 w 9021068"/>
              <a:gd name="connsiteY98" fmla="*/ 5686185 h 6715845"/>
              <a:gd name="connsiteX99" fmla="*/ 7345936 w 9021068"/>
              <a:gd name="connsiteY99" fmla="*/ 5763025 h 6715845"/>
              <a:gd name="connsiteX100" fmla="*/ 7415093 w 9021068"/>
              <a:gd name="connsiteY100" fmla="*/ 5824498 h 6715845"/>
              <a:gd name="connsiteX101" fmla="*/ 7438145 w 9021068"/>
              <a:gd name="connsiteY101" fmla="*/ 5855234 h 6715845"/>
              <a:gd name="connsiteX102" fmla="*/ 7561089 w 9021068"/>
              <a:gd name="connsiteY102" fmla="*/ 5932074 h 6715845"/>
              <a:gd name="connsiteX103" fmla="*/ 7599509 w 9021068"/>
              <a:gd name="connsiteY103" fmla="*/ 5962810 h 6715845"/>
              <a:gd name="connsiteX104" fmla="*/ 7691718 w 9021068"/>
              <a:gd name="connsiteY104" fmla="*/ 5993546 h 6715845"/>
              <a:gd name="connsiteX105" fmla="*/ 7806978 w 9021068"/>
              <a:gd name="connsiteY105" fmla="*/ 6039651 h 6715845"/>
              <a:gd name="connsiteX106" fmla="*/ 7883819 w 9021068"/>
              <a:gd name="connsiteY106" fmla="*/ 6070387 h 6715845"/>
              <a:gd name="connsiteX107" fmla="*/ 7929923 w 9021068"/>
              <a:gd name="connsiteY107" fmla="*/ 6101123 h 6715845"/>
              <a:gd name="connsiteX108" fmla="*/ 7999079 w 9021068"/>
              <a:gd name="connsiteY108" fmla="*/ 6131859 h 6715845"/>
              <a:gd name="connsiteX109" fmla="*/ 8014447 w 9021068"/>
              <a:gd name="connsiteY109" fmla="*/ 6154911 h 6715845"/>
              <a:gd name="connsiteX110" fmla="*/ 8106656 w 9021068"/>
              <a:gd name="connsiteY110" fmla="*/ 6185647 h 6715845"/>
              <a:gd name="connsiteX111" fmla="*/ 8152760 w 9021068"/>
              <a:gd name="connsiteY111" fmla="*/ 6208699 h 6715845"/>
              <a:gd name="connsiteX112" fmla="*/ 8214232 w 9021068"/>
              <a:gd name="connsiteY112" fmla="*/ 6231751 h 6715845"/>
              <a:gd name="connsiteX113" fmla="*/ 8344861 w 9021068"/>
              <a:gd name="connsiteY113" fmla="*/ 6323960 h 6715845"/>
              <a:gd name="connsiteX114" fmla="*/ 8414017 w 9021068"/>
              <a:gd name="connsiteY114" fmla="*/ 6362380 h 6715845"/>
              <a:gd name="connsiteX115" fmla="*/ 8498541 w 9021068"/>
              <a:gd name="connsiteY115" fmla="*/ 6416168 h 6715845"/>
              <a:gd name="connsiteX116" fmla="*/ 8521593 w 9021068"/>
              <a:gd name="connsiteY116" fmla="*/ 6431536 h 6715845"/>
              <a:gd name="connsiteX117" fmla="*/ 8560014 w 9021068"/>
              <a:gd name="connsiteY117" fmla="*/ 6446904 h 6715845"/>
              <a:gd name="connsiteX118" fmla="*/ 8606118 w 9021068"/>
              <a:gd name="connsiteY118" fmla="*/ 6485324 h 6715845"/>
              <a:gd name="connsiteX119" fmla="*/ 8636854 w 9021068"/>
              <a:gd name="connsiteY119" fmla="*/ 6500693 h 6715845"/>
              <a:gd name="connsiteX120" fmla="*/ 8667590 w 9021068"/>
              <a:gd name="connsiteY120" fmla="*/ 6539113 h 6715845"/>
              <a:gd name="connsiteX121" fmla="*/ 8713694 w 9021068"/>
              <a:gd name="connsiteY121" fmla="*/ 6569849 h 6715845"/>
              <a:gd name="connsiteX122" fmla="*/ 8767482 w 9021068"/>
              <a:gd name="connsiteY122" fmla="*/ 6608269 h 6715845"/>
              <a:gd name="connsiteX123" fmla="*/ 8790535 w 9021068"/>
              <a:gd name="connsiteY123" fmla="*/ 6615953 h 6715845"/>
              <a:gd name="connsiteX124" fmla="*/ 8836639 w 9021068"/>
              <a:gd name="connsiteY124" fmla="*/ 6639005 h 6715845"/>
              <a:gd name="connsiteX125" fmla="*/ 8859691 w 9021068"/>
              <a:gd name="connsiteY125" fmla="*/ 6654373 h 6715845"/>
              <a:gd name="connsiteX126" fmla="*/ 8913479 w 9021068"/>
              <a:gd name="connsiteY126" fmla="*/ 6669741 h 6715845"/>
              <a:gd name="connsiteX127" fmla="*/ 8959583 w 9021068"/>
              <a:gd name="connsiteY127" fmla="*/ 6692793 h 6715845"/>
              <a:gd name="connsiteX128" fmla="*/ 9021056 w 9021068"/>
              <a:gd name="connsiteY128" fmla="*/ 6715845 h 671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9021068" h="6715845">
                <a:moveTo>
                  <a:pt x="0" y="0"/>
                </a:moveTo>
                <a:cubicBezTo>
                  <a:pt x="7684" y="17929"/>
                  <a:pt x="11949" y="37750"/>
                  <a:pt x="23052" y="53788"/>
                </a:cubicBezTo>
                <a:cubicBezTo>
                  <a:pt x="35423" y="71657"/>
                  <a:pt x="52654" y="85749"/>
                  <a:pt x="69156" y="99893"/>
                </a:cubicBezTo>
                <a:cubicBezTo>
                  <a:pt x="123208" y="146223"/>
                  <a:pt x="110726" y="139363"/>
                  <a:pt x="153681" y="153681"/>
                </a:cubicBezTo>
                <a:cubicBezTo>
                  <a:pt x="174172" y="169049"/>
                  <a:pt x="195329" y="183566"/>
                  <a:pt x="215153" y="199785"/>
                </a:cubicBezTo>
                <a:cubicBezTo>
                  <a:pt x="223563" y="206666"/>
                  <a:pt x="229362" y="216521"/>
                  <a:pt x="238205" y="222837"/>
                </a:cubicBezTo>
                <a:cubicBezTo>
                  <a:pt x="247526" y="229495"/>
                  <a:pt x="258885" y="232720"/>
                  <a:pt x="268941" y="238205"/>
                </a:cubicBezTo>
                <a:cubicBezTo>
                  <a:pt x="287070" y="248093"/>
                  <a:pt x="304800" y="258696"/>
                  <a:pt x="322729" y="268941"/>
                </a:cubicBezTo>
                <a:cubicBezTo>
                  <a:pt x="352145" y="313062"/>
                  <a:pt x="326517" y="282882"/>
                  <a:pt x="399570" y="322730"/>
                </a:cubicBezTo>
                <a:cubicBezTo>
                  <a:pt x="407677" y="327152"/>
                  <a:pt x="414515" y="333676"/>
                  <a:pt x="422622" y="338098"/>
                </a:cubicBezTo>
                <a:cubicBezTo>
                  <a:pt x="442734" y="349068"/>
                  <a:pt x="463982" y="357864"/>
                  <a:pt x="484094" y="368834"/>
                </a:cubicBezTo>
                <a:cubicBezTo>
                  <a:pt x="492201" y="373256"/>
                  <a:pt x="498790" y="380270"/>
                  <a:pt x="507146" y="384202"/>
                </a:cubicBezTo>
                <a:cubicBezTo>
                  <a:pt x="542446" y="400814"/>
                  <a:pt x="582262" y="408665"/>
                  <a:pt x="614723" y="430306"/>
                </a:cubicBezTo>
                <a:cubicBezTo>
                  <a:pt x="643111" y="449231"/>
                  <a:pt x="656245" y="458751"/>
                  <a:pt x="691563" y="476410"/>
                </a:cubicBezTo>
                <a:cubicBezTo>
                  <a:pt x="709010" y="485134"/>
                  <a:pt x="727904" y="490738"/>
                  <a:pt x="745351" y="499462"/>
                </a:cubicBezTo>
                <a:cubicBezTo>
                  <a:pt x="779176" y="516375"/>
                  <a:pt x="812283" y="534710"/>
                  <a:pt x="845244" y="553251"/>
                </a:cubicBezTo>
                <a:cubicBezTo>
                  <a:pt x="853293" y="557779"/>
                  <a:pt x="859677" y="565304"/>
                  <a:pt x="868296" y="568619"/>
                </a:cubicBezTo>
                <a:cubicBezTo>
                  <a:pt x="899460" y="580605"/>
                  <a:pt x="971249" y="598719"/>
                  <a:pt x="1006608" y="607039"/>
                </a:cubicBezTo>
                <a:cubicBezTo>
                  <a:pt x="1051359" y="617569"/>
                  <a:pt x="1064445" y="617202"/>
                  <a:pt x="1098817" y="630091"/>
                </a:cubicBezTo>
                <a:cubicBezTo>
                  <a:pt x="1171148" y="657215"/>
                  <a:pt x="1102531" y="632595"/>
                  <a:pt x="1183341" y="668511"/>
                </a:cubicBezTo>
                <a:cubicBezTo>
                  <a:pt x="1190743" y="671801"/>
                  <a:pt x="1198833" y="673287"/>
                  <a:pt x="1206393" y="676195"/>
                </a:cubicBezTo>
                <a:cubicBezTo>
                  <a:pt x="1309334" y="715787"/>
                  <a:pt x="1323694" y="730323"/>
                  <a:pt x="1459966" y="753035"/>
                </a:cubicBezTo>
                <a:cubicBezTo>
                  <a:pt x="1486055" y="757383"/>
                  <a:pt x="1554733" y="767811"/>
                  <a:pt x="1590595" y="776087"/>
                </a:cubicBezTo>
                <a:cubicBezTo>
                  <a:pt x="1611175" y="780837"/>
                  <a:pt x="1631659" y="786014"/>
                  <a:pt x="1652067" y="791456"/>
                </a:cubicBezTo>
                <a:cubicBezTo>
                  <a:pt x="1670084" y="796261"/>
                  <a:pt x="1688295" y="800552"/>
                  <a:pt x="1705856" y="806824"/>
                </a:cubicBezTo>
                <a:cubicBezTo>
                  <a:pt x="1724226" y="813385"/>
                  <a:pt x="1741312" y="823210"/>
                  <a:pt x="1759644" y="829876"/>
                </a:cubicBezTo>
                <a:cubicBezTo>
                  <a:pt x="1769569" y="833485"/>
                  <a:pt x="1780361" y="834220"/>
                  <a:pt x="1790380" y="837560"/>
                </a:cubicBezTo>
                <a:cubicBezTo>
                  <a:pt x="1891373" y="871224"/>
                  <a:pt x="1817206" y="847376"/>
                  <a:pt x="1882588" y="875980"/>
                </a:cubicBezTo>
                <a:cubicBezTo>
                  <a:pt x="1913094" y="889326"/>
                  <a:pt x="1944369" y="900877"/>
                  <a:pt x="1974797" y="914400"/>
                </a:cubicBezTo>
                <a:cubicBezTo>
                  <a:pt x="2013540" y="931619"/>
                  <a:pt x="2052136" y="949227"/>
                  <a:pt x="2090057" y="968188"/>
                </a:cubicBezTo>
                <a:cubicBezTo>
                  <a:pt x="2115671" y="980995"/>
                  <a:pt x="2144898" y="988276"/>
                  <a:pt x="2166898" y="1006609"/>
                </a:cubicBezTo>
                <a:cubicBezTo>
                  <a:pt x="2182266" y="1019416"/>
                  <a:pt x="2198133" y="1031647"/>
                  <a:pt x="2213002" y="1045029"/>
                </a:cubicBezTo>
                <a:cubicBezTo>
                  <a:pt x="2223772" y="1054722"/>
                  <a:pt x="2232607" y="1066489"/>
                  <a:pt x="2243738" y="1075765"/>
                </a:cubicBezTo>
                <a:cubicBezTo>
                  <a:pt x="2278771" y="1104959"/>
                  <a:pt x="2316567" y="1130754"/>
                  <a:pt x="2351314" y="1160289"/>
                </a:cubicBezTo>
                <a:cubicBezTo>
                  <a:pt x="2367874" y="1174365"/>
                  <a:pt x="2380723" y="1192479"/>
                  <a:pt x="2397419" y="1206393"/>
                </a:cubicBezTo>
                <a:cubicBezTo>
                  <a:pt x="2442289" y="1243785"/>
                  <a:pt x="2490701" y="1276771"/>
                  <a:pt x="2535731" y="1313970"/>
                </a:cubicBezTo>
                <a:cubicBezTo>
                  <a:pt x="2549694" y="1325505"/>
                  <a:pt x="2560094" y="1340969"/>
                  <a:pt x="2574151" y="1352390"/>
                </a:cubicBezTo>
                <a:cubicBezTo>
                  <a:pt x="2601189" y="1374359"/>
                  <a:pt x="2631472" y="1392099"/>
                  <a:pt x="2658676" y="1413862"/>
                </a:cubicBezTo>
                <a:cubicBezTo>
                  <a:pt x="2669990" y="1422913"/>
                  <a:pt x="2678098" y="1435547"/>
                  <a:pt x="2689412" y="1444598"/>
                </a:cubicBezTo>
                <a:cubicBezTo>
                  <a:pt x="2729413" y="1476599"/>
                  <a:pt x="2772598" y="1504504"/>
                  <a:pt x="2812356" y="1536807"/>
                </a:cubicBezTo>
                <a:cubicBezTo>
                  <a:pt x="2853338" y="1570104"/>
                  <a:pt x="2893620" y="1604281"/>
                  <a:pt x="2935301" y="1636699"/>
                </a:cubicBezTo>
                <a:cubicBezTo>
                  <a:pt x="2962801" y="1658088"/>
                  <a:pt x="2995191" y="1673538"/>
                  <a:pt x="3019825" y="1698172"/>
                </a:cubicBezTo>
                <a:cubicBezTo>
                  <a:pt x="3057730" y="1736077"/>
                  <a:pt x="3050790" y="1732864"/>
                  <a:pt x="3119718" y="1767328"/>
                </a:cubicBezTo>
                <a:cubicBezTo>
                  <a:pt x="3129164" y="1772051"/>
                  <a:pt x="3140209" y="1772451"/>
                  <a:pt x="3150454" y="1775012"/>
                </a:cubicBezTo>
                <a:cubicBezTo>
                  <a:pt x="3165822" y="1787819"/>
                  <a:pt x="3180170" y="1801960"/>
                  <a:pt x="3196558" y="1813432"/>
                </a:cubicBezTo>
                <a:cubicBezTo>
                  <a:pt x="3205942" y="1820001"/>
                  <a:pt x="3219194" y="1820700"/>
                  <a:pt x="3227294" y="1828800"/>
                </a:cubicBezTo>
                <a:cubicBezTo>
                  <a:pt x="3237855" y="1839361"/>
                  <a:pt x="3241385" y="1855272"/>
                  <a:pt x="3250346" y="1867220"/>
                </a:cubicBezTo>
                <a:cubicBezTo>
                  <a:pt x="3256866" y="1875913"/>
                  <a:pt x="3266055" y="1882261"/>
                  <a:pt x="3273398" y="1890272"/>
                </a:cubicBezTo>
                <a:cubicBezTo>
                  <a:pt x="3294239" y="1913008"/>
                  <a:pt x="3313575" y="1937119"/>
                  <a:pt x="3334871" y="1959429"/>
                </a:cubicBezTo>
                <a:cubicBezTo>
                  <a:pt x="3367385" y="1993491"/>
                  <a:pt x="3405346" y="2022550"/>
                  <a:pt x="3434763" y="2059321"/>
                </a:cubicBezTo>
                <a:cubicBezTo>
                  <a:pt x="3445008" y="2072128"/>
                  <a:pt x="3453481" y="2086581"/>
                  <a:pt x="3465499" y="2097741"/>
                </a:cubicBezTo>
                <a:cubicBezTo>
                  <a:pt x="3520151" y="2148489"/>
                  <a:pt x="3583894" y="2179283"/>
                  <a:pt x="3626864" y="2243738"/>
                </a:cubicBezTo>
                <a:cubicBezTo>
                  <a:pt x="3647355" y="2274474"/>
                  <a:pt x="3662215" y="2309825"/>
                  <a:pt x="3688336" y="2335946"/>
                </a:cubicBezTo>
                <a:cubicBezTo>
                  <a:pt x="3743454" y="2391064"/>
                  <a:pt x="3714969" y="2360615"/>
                  <a:pt x="3772861" y="2428155"/>
                </a:cubicBezTo>
                <a:cubicBezTo>
                  <a:pt x="3780545" y="2446084"/>
                  <a:pt x="3785093" y="2465713"/>
                  <a:pt x="3795913" y="2481943"/>
                </a:cubicBezTo>
                <a:cubicBezTo>
                  <a:pt x="3821209" y="2519887"/>
                  <a:pt x="3855142" y="2551574"/>
                  <a:pt x="3880437" y="2589519"/>
                </a:cubicBezTo>
                <a:cubicBezTo>
                  <a:pt x="3909597" y="2633262"/>
                  <a:pt x="3896433" y="2616779"/>
                  <a:pt x="3957277" y="2674044"/>
                </a:cubicBezTo>
                <a:cubicBezTo>
                  <a:pt x="3979737" y="2695182"/>
                  <a:pt x="4002350" y="2716249"/>
                  <a:pt x="4026434" y="2735516"/>
                </a:cubicBezTo>
                <a:cubicBezTo>
                  <a:pt x="4040857" y="2747054"/>
                  <a:pt x="4058438" y="2754321"/>
                  <a:pt x="4072538" y="2766252"/>
                </a:cubicBezTo>
                <a:cubicBezTo>
                  <a:pt x="4184570" y="2861048"/>
                  <a:pt x="4086394" y="2793417"/>
                  <a:pt x="4149378" y="2835409"/>
                </a:cubicBezTo>
                <a:cubicBezTo>
                  <a:pt x="4164216" y="2879923"/>
                  <a:pt x="4149964" y="2852231"/>
                  <a:pt x="4210850" y="2896881"/>
                </a:cubicBezTo>
                <a:cubicBezTo>
                  <a:pt x="4269924" y="2940202"/>
                  <a:pt x="4324766" y="2989819"/>
                  <a:pt x="4387583" y="3027509"/>
                </a:cubicBezTo>
                <a:cubicBezTo>
                  <a:pt x="4413197" y="3042877"/>
                  <a:pt x="4440021" y="3056388"/>
                  <a:pt x="4464424" y="3073614"/>
                </a:cubicBezTo>
                <a:cubicBezTo>
                  <a:pt x="4527200" y="3117926"/>
                  <a:pt x="4588081" y="3164887"/>
                  <a:pt x="4648840" y="3211926"/>
                </a:cubicBezTo>
                <a:cubicBezTo>
                  <a:pt x="4667513" y="3226382"/>
                  <a:pt x="4683604" y="3244041"/>
                  <a:pt x="4702629" y="3258030"/>
                </a:cubicBezTo>
                <a:cubicBezTo>
                  <a:pt x="4770758" y="3308124"/>
                  <a:pt x="4840460" y="3356054"/>
                  <a:pt x="4910098" y="3404027"/>
                </a:cubicBezTo>
                <a:cubicBezTo>
                  <a:pt x="4955729" y="3435461"/>
                  <a:pt x="5009230" y="3457054"/>
                  <a:pt x="5048410" y="3496235"/>
                </a:cubicBezTo>
                <a:cubicBezTo>
                  <a:pt x="5211523" y="3659352"/>
                  <a:pt x="4914496" y="3365102"/>
                  <a:pt x="5186723" y="3619180"/>
                </a:cubicBezTo>
                <a:cubicBezTo>
                  <a:pt x="5234389" y="3663668"/>
                  <a:pt x="5284304" y="3706579"/>
                  <a:pt x="5325035" y="3757493"/>
                </a:cubicBezTo>
                <a:cubicBezTo>
                  <a:pt x="5335280" y="3770300"/>
                  <a:pt x="5344554" y="3783948"/>
                  <a:pt x="5355771" y="3795913"/>
                </a:cubicBezTo>
                <a:cubicBezTo>
                  <a:pt x="5383023" y="3824981"/>
                  <a:pt x="5415405" y="3849323"/>
                  <a:pt x="5440296" y="3880437"/>
                </a:cubicBezTo>
                <a:cubicBezTo>
                  <a:pt x="5563675" y="4034661"/>
                  <a:pt x="5413017" y="3844063"/>
                  <a:pt x="5486400" y="3941909"/>
                </a:cubicBezTo>
                <a:cubicBezTo>
                  <a:pt x="5503922" y="3965272"/>
                  <a:pt x="5522666" y="3987703"/>
                  <a:pt x="5540188" y="4011066"/>
                </a:cubicBezTo>
                <a:cubicBezTo>
                  <a:pt x="5545729" y="4018454"/>
                  <a:pt x="5550015" y="4026730"/>
                  <a:pt x="5555556" y="4034118"/>
                </a:cubicBezTo>
                <a:cubicBezTo>
                  <a:pt x="5573079" y="4057481"/>
                  <a:pt x="5592246" y="4079599"/>
                  <a:pt x="5609345" y="4103274"/>
                </a:cubicBezTo>
                <a:cubicBezTo>
                  <a:pt x="5625566" y="4125734"/>
                  <a:pt x="5640081" y="4149378"/>
                  <a:pt x="5655449" y="4172430"/>
                </a:cubicBezTo>
                <a:cubicBezTo>
                  <a:pt x="5660572" y="4180114"/>
                  <a:pt x="5664287" y="4188952"/>
                  <a:pt x="5670817" y="4195482"/>
                </a:cubicBezTo>
                <a:cubicBezTo>
                  <a:pt x="5688746" y="4213412"/>
                  <a:pt x="5708549" y="4229646"/>
                  <a:pt x="5724605" y="4249271"/>
                </a:cubicBezTo>
                <a:cubicBezTo>
                  <a:pt x="5731858" y="4258136"/>
                  <a:pt x="5732817" y="4271062"/>
                  <a:pt x="5739973" y="4280007"/>
                </a:cubicBezTo>
                <a:cubicBezTo>
                  <a:pt x="5753550" y="4296978"/>
                  <a:pt x="5771638" y="4309867"/>
                  <a:pt x="5786077" y="4326111"/>
                </a:cubicBezTo>
                <a:cubicBezTo>
                  <a:pt x="5792212" y="4333013"/>
                  <a:pt x="5795984" y="4341716"/>
                  <a:pt x="5801445" y="4349163"/>
                </a:cubicBezTo>
                <a:cubicBezTo>
                  <a:pt x="5824166" y="4380145"/>
                  <a:pt x="5847110" y="4410970"/>
                  <a:pt x="5870602" y="4441372"/>
                </a:cubicBezTo>
                <a:cubicBezTo>
                  <a:pt x="5890658" y="4467327"/>
                  <a:pt x="5913879" y="4490920"/>
                  <a:pt x="5932074" y="4518212"/>
                </a:cubicBezTo>
                <a:cubicBezTo>
                  <a:pt x="5937197" y="4525896"/>
                  <a:pt x="5941432" y="4534252"/>
                  <a:pt x="5947442" y="4541264"/>
                </a:cubicBezTo>
                <a:cubicBezTo>
                  <a:pt x="6188599" y="4822613"/>
                  <a:pt x="5971289" y="4572795"/>
                  <a:pt x="6147227" y="4748733"/>
                </a:cubicBezTo>
                <a:cubicBezTo>
                  <a:pt x="6166480" y="4767986"/>
                  <a:pt x="6181762" y="4790952"/>
                  <a:pt x="6201015" y="4810205"/>
                </a:cubicBezTo>
                <a:cubicBezTo>
                  <a:pt x="6210071" y="4819261"/>
                  <a:pt x="6222389" y="4824519"/>
                  <a:pt x="6231751" y="4833257"/>
                </a:cubicBezTo>
                <a:cubicBezTo>
                  <a:pt x="6260880" y="4860444"/>
                  <a:pt x="6282487" y="4896664"/>
                  <a:pt x="6316276" y="4917782"/>
                </a:cubicBezTo>
                <a:cubicBezTo>
                  <a:pt x="6354797" y="4941857"/>
                  <a:pt x="6433889" y="4989292"/>
                  <a:pt x="6462272" y="5017674"/>
                </a:cubicBezTo>
                <a:cubicBezTo>
                  <a:pt x="6539827" y="5095228"/>
                  <a:pt x="6594076" y="5152317"/>
                  <a:pt x="6685109" y="5225143"/>
                </a:cubicBezTo>
                <a:cubicBezTo>
                  <a:pt x="6723529" y="5255879"/>
                  <a:pt x="6770849" y="5277990"/>
                  <a:pt x="6800370" y="5317351"/>
                </a:cubicBezTo>
                <a:cubicBezTo>
                  <a:pt x="6808054" y="5327596"/>
                  <a:pt x="6813744" y="5339699"/>
                  <a:pt x="6823422" y="5348087"/>
                </a:cubicBezTo>
                <a:cubicBezTo>
                  <a:pt x="6852456" y="5373250"/>
                  <a:pt x="6884242" y="5395088"/>
                  <a:pt x="6915630" y="5417244"/>
                </a:cubicBezTo>
                <a:cubicBezTo>
                  <a:pt x="6927831" y="5425857"/>
                  <a:pt x="6942306" y="5431069"/>
                  <a:pt x="6954050" y="5440296"/>
                </a:cubicBezTo>
                <a:cubicBezTo>
                  <a:pt x="6978302" y="5459351"/>
                  <a:pt x="6999513" y="5482023"/>
                  <a:pt x="7023207" y="5501768"/>
                </a:cubicBezTo>
                <a:cubicBezTo>
                  <a:pt x="7045642" y="5520464"/>
                  <a:pt x="7069820" y="5536991"/>
                  <a:pt x="7092363" y="5555556"/>
                </a:cubicBezTo>
                <a:cubicBezTo>
                  <a:pt x="7113381" y="5572865"/>
                  <a:pt x="7132817" y="5592036"/>
                  <a:pt x="7153835" y="5609345"/>
                </a:cubicBezTo>
                <a:cubicBezTo>
                  <a:pt x="7176378" y="5627910"/>
                  <a:pt x="7200557" y="5644437"/>
                  <a:pt x="7222992" y="5663133"/>
                </a:cubicBezTo>
                <a:cubicBezTo>
                  <a:pt x="7231340" y="5670090"/>
                  <a:pt x="7237610" y="5679332"/>
                  <a:pt x="7246044" y="5686185"/>
                </a:cubicBezTo>
                <a:cubicBezTo>
                  <a:pt x="7278648" y="5712676"/>
                  <a:pt x="7314538" y="5735116"/>
                  <a:pt x="7345936" y="5763025"/>
                </a:cubicBezTo>
                <a:cubicBezTo>
                  <a:pt x="7368988" y="5783516"/>
                  <a:pt x="7393284" y="5802689"/>
                  <a:pt x="7415093" y="5824498"/>
                </a:cubicBezTo>
                <a:cubicBezTo>
                  <a:pt x="7424149" y="5833554"/>
                  <a:pt x="7428307" y="5847035"/>
                  <a:pt x="7438145" y="5855234"/>
                </a:cubicBezTo>
                <a:cubicBezTo>
                  <a:pt x="7497823" y="5904966"/>
                  <a:pt x="7503117" y="5893426"/>
                  <a:pt x="7561089" y="5932074"/>
                </a:cubicBezTo>
                <a:cubicBezTo>
                  <a:pt x="7574735" y="5941171"/>
                  <a:pt x="7584669" y="5955827"/>
                  <a:pt x="7599509" y="5962810"/>
                </a:cubicBezTo>
                <a:cubicBezTo>
                  <a:pt x="7628824" y="5976605"/>
                  <a:pt x="7663588" y="5977472"/>
                  <a:pt x="7691718" y="5993546"/>
                </a:cubicBezTo>
                <a:cubicBezTo>
                  <a:pt x="7803687" y="6057528"/>
                  <a:pt x="7684721" y="5995987"/>
                  <a:pt x="7806978" y="6039651"/>
                </a:cubicBezTo>
                <a:cubicBezTo>
                  <a:pt x="7936578" y="6085938"/>
                  <a:pt x="7790898" y="6047157"/>
                  <a:pt x="7883819" y="6070387"/>
                </a:cubicBezTo>
                <a:cubicBezTo>
                  <a:pt x="7899187" y="6080632"/>
                  <a:pt x="7913626" y="6092431"/>
                  <a:pt x="7929923" y="6101123"/>
                </a:cubicBezTo>
                <a:cubicBezTo>
                  <a:pt x="7952181" y="6112994"/>
                  <a:pt x="7977797" y="6118316"/>
                  <a:pt x="7999079" y="6131859"/>
                </a:cubicBezTo>
                <a:cubicBezTo>
                  <a:pt x="8006870" y="6136817"/>
                  <a:pt x="8006187" y="6150781"/>
                  <a:pt x="8014447" y="6154911"/>
                </a:cubicBezTo>
                <a:cubicBezTo>
                  <a:pt x="8043426" y="6169400"/>
                  <a:pt x="8077678" y="6171158"/>
                  <a:pt x="8106656" y="6185647"/>
                </a:cubicBezTo>
                <a:cubicBezTo>
                  <a:pt x="8122024" y="6193331"/>
                  <a:pt x="8137059" y="6201721"/>
                  <a:pt x="8152760" y="6208699"/>
                </a:cubicBezTo>
                <a:cubicBezTo>
                  <a:pt x="8184097" y="6222627"/>
                  <a:pt x="8176467" y="6210170"/>
                  <a:pt x="8214232" y="6231751"/>
                </a:cubicBezTo>
                <a:cubicBezTo>
                  <a:pt x="8313900" y="6288705"/>
                  <a:pt x="8252718" y="6264338"/>
                  <a:pt x="8344861" y="6323960"/>
                </a:cubicBezTo>
                <a:cubicBezTo>
                  <a:pt x="8367001" y="6338286"/>
                  <a:pt x="8391404" y="6348812"/>
                  <a:pt x="8414017" y="6362380"/>
                </a:cubicBezTo>
                <a:cubicBezTo>
                  <a:pt x="8442654" y="6379562"/>
                  <a:pt x="8470449" y="6398109"/>
                  <a:pt x="8498541" y="6416168"/>
                </a:cubicBezTo>
                <a:cubicBezTo>
                  <a:pt x="8506309" y="6421162"/>
                  <a:pt x="8513018" y="6428106"/>
                  <a:pt x="8521593" y="6431536"/>
                </a:cubicBezTo>
                <a:cubicBezTo>
                  <a:pt x="8534400" y="6436659"/>
                  <a:pt x="8547677" y="6440735"/>
                  <a:pt x="8560014" y="6446904"/>
                </a:cubicBezTo>
                <a:cubicBezTo>
                  <a:pt x="8600661" y="6467227"/>
                  <a:pt x="8566471" y="6457004"/>
                  <a:pt x="8606118" y="6485324"/>
                </a:cubicBezTo>
                <a:cubicBezTo>
                  <a:pt x="8615439" y="6491982"/>
                  <a:pt x="8626609" y="6495570"/>
                  <a:pt x="8636854" y="6500693"/>
                </a:cubicBezTo>
                <a:cubicBezTo>
                  <a:pt x="8647099" y="6513500"/>
                  <a:pt x="8655400" y="6528142"/>
                  <a:pt x="8667590" y="6539113"/>
                </a:cubicBezTo>
                <a:cubicBezTo>
                  <a:pt x="8681319" y="6551469"/>
                  <a:pt x="8698918" y="6558767"/>
                  <a:pt x="8713694" y="6569849"/>
                </a:cubicBezTo>
                <a:cubicBezTo>
                  <a:pt x="8720654" y="6575069"/>
                  <a:pt x="8756247" y="6602651"/>
                  <a:pt x="8767482" y="6608269"/>
                </a:cubicBezTo>
                <a:cubicBezTo>
                  <a:pt x="8774727" y="6611891"/>
                  <a:pt x="8782851" y="6613392"/>
                  <a:pt x="8790535" y="6615953"/>
                </a:cubicBezTo>
                <a:cubicBezTo>
                  <a:pt x="8856599" y="6659996"/>
                  <a:pt x="8773013" y="6607192"/>
                  <a:pt x="8836639" y="6639005"/>
                </a:cubicBezTo>
                <a:cubicBezTo>
                  <a:pt x="8844899" y="6643135"/>
                  <a:pt x="8851117" y="6650943"/>
                  <a:pt x="8859691" y="6654373"/>
                </a:cubicBezTo>
                <a:cubicBezTo>
                  <a:pt x="8877004" y="6661298"/>
                  <a:pt x="8896075" y="6663047"/>
                  <a:pt x="8913479" y="6669741"/>
                </a:cubicBezTo>
                <a:cubicBezTo>
                  <a:pt x="8929516" y="6675909"/>
                  <a:pt x="8943402" y="6687014"/>
                  <a:pt x="8959583" y="6692793"/>
                </a:cubicBezTo>
                <a:cubicBezTo>
                  <a:pt x="9023541" y="6715635"/>
                  <a:pt x="9021056" y="6686208"/>
                  <a:pt x="9021056" y="6715845"/>
                </a:cubicBezTo>
              </a:path>
            </a:pathLst>
          </a:custGeom>
          <a:ln w="60325">
            <a:solidFill>
              <a:srgbClr val="C00000"/>
            </a:solidFill>
            <a:headEnd type="none"/>
            <a:tailEnd type="arrow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0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Picture 7" descr="h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7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2"/>
          <p:cNvSpPr>
            <a:spLocks noChangeArrowheads="1"/>
          </p:cNvSpPr>
          <p:nvPr/>
        </p:nvSpPr>
        <p:spPr bwMode="auto">
          <a:xfrm>
            <a:off x="1828800" y="685800"/>
            <a:ext cx="5486400" cy="5486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cygwin\home\Administrator\Papers\2010\hyperbolic-pa\matlab\presentation\hyperboloi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15400" cy="685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7044"/>
                <a:ext cx="2582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𝑑𝑠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𝑑𝑦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044"/>
                <a:ext cx="2582182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0" y="0"/>
                <a:ext cx="1514389" cy="564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tanh</m:t>
                          </m:r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0"/>
                <a:ext cx="1514389" cy="56489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7684" y="6495024"/>
                <a:ext cx="2582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𝑑𝑠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𝑑𝑥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𝑑𝑦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𝑑𝑧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84" y="6495024"/>
                <a:ext cx="258218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274065" y="6488668"/>
                <a:ext cx="18699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</a:rPr>
                        <m:t>𝑖𝐸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065" y="6488668"/>
                <a:ext cx="1869935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2"/>
          <p:cNvSpPr>
            <a:spLocks noChangeArrowheads="1"/>
          </p:cNvSpPr>
          <p:nvPr/>
        </p:nvSpPr>
        <p:spPr bwMode="auto">
          <a:xfrm>
            <a:off x="1828800" y="685800"/>
            <a:ext cx="5486400" cy="5486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kb_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45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of what?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00"/>
                </a:solidFill>
              </a:rPr>
              <a:t>Of the network graph</a:t>
            </a:r>
            <a:endParaRPr lang="en-US" dirty="0">
              <a:solidFill>
                <a:srgbClr val="0033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Of an auxiliary space underlying the graph</a:t>
            </a:r>
            <a:endParaRPr lang="en-US" dirty="0">
              <a:solidFill>
                <a:srgbClr val="A50021"/>
              </a:solidFill>
            </a:endParaRPr>
          </a:p>
        </p:txBody>
      </p:sp>
      <p:pic>
        <p:nvPicPr>
          <p:cNvPr id="6" name="Picture 7" descr="h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14600"/>
            <a:ext cx="7168476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2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kn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4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9" name="balls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1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349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graph_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66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graph_b1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54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raph_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2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graph_b2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34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graph_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94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graph_b3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82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raph_aga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30" name="Group 26"/>
          <p:cNvGrpSpPr>
            <a:grpSpLocks/>
          </p:cNvGrpSpPr>
          <p:nvPr/>
        </p:nvGrpSpPr>
        <p:grpSpPr bwMode="auto">
          <a:xfrm>
            <a:off x="304800" y="0"/>
            <a:ext cx="2971800" cy="2133600"/>
            <a:chOff x="192" y="0"/>
            <a:chExt cx="1872" cy="1344"/>
          </a:xfrm>
        </p:grpSpPr>
        <p:graphicFrame>
          <p:nvGraphicFramePr>
            <p:cNvPr id="21509" name="Object 5"/>
            <p:cNvGraphicFramePr>
              <a:graphicFrameLocks noChangeAspect="1"/>
            </p:cNvGraphicFramePr>
            <p:nvPr/>
          </p:nvGraphicFramePr>
          <p:xfrm>
            <a:off x="240" y="542"/>
            <a:ext cx="1152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" name="Equation" r:id="rId4" imgW="711000" imgH="228600" progId="Equation.3">
                    <p:embed/>
                  </p:oleObj>
                </mc:Choice>
                <mc:Fallback>
                  <p:oleObj name="Equation" r:id="rId4" imgW="7110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542"/>
                          <a:ext cx="1152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192" y="0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A50021"/>
                  </a:solidFill>
                  <a:latin typeface="Times New Roman" pitchFamily="18" charset="0"/>
                </a:rPr>
                <a:t>Node density</a:t>
              </a:r>
              <a:endParaRPr lang="ru-RU" sz="4000" i="0">
                <a:solidFill>
                  <a:srgbClr val="A50021"/>
                </a:solidFill>
                <a:latin typeface="Times New Roman" pitchFamily="18" charset="0"/>
              </a:endParaRPr>
            </a:p>
          </p:txBody>
        </p:sp>
        <p:sp>
          <p:nvSpPr>
            <p:cNvPr id="21522" name="Text Box 18"/>
            <p:cNvSpPr txBox="1">
              <a:spLocks noChangeArrowheads="1"/>
            </p:cNvSpPr>
            <p:nvPr/>
          </p:nvSpPr>
          <p:spPr bwMode="auto">
            <a:xfrm>
              <a:off x="192" y="912"/>
              <a:ext cx="18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A50021"/>
                  </a:solidFill>
                  <a:latin typeface="Times New Roman" pitchFamily="18" charset="0"/>
                </a:rPr>
                <a:t>R</a:t>
              </a:r>
              <a:r>
                <a:rPr lang="en-US" sz="2000" i="0">
                  <a:solidFill>
                    <a:srgbClr val="A50021"/>
                  </a:solidFill>
                  <a:latin typeface="Times New Roman" pitchFamily="18" charset="0"/>
                </a:rPr>
                <a:t> – disk radius</a:t>
              </a:r>
              <a:endParaRPr lang="ru-RU" sz="2000" i="0">
                <a:solidFill>
                  <a:srgbClr val="A50021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3" name="Object 19"/>
            <p:cNvGraphicFramePr>
              <a:graphicFrameLocks noChangeAspect="1"/>
            </p:cNvGraphicFramePr>
            <p:nvPr/>
          </p:nvGraphicFramePr>
          <p:xfrm>
            <a:off x="240" y="1143"/>
            <a:ext cx="576" cy="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7" name="Equation" r:id="rId6" imgW="583920" imgH="203040" progId="Equation.3">
                    <p:embed/>
                  </p:oleObj>
                </mc:Choice>
                <mc:Fallback>
                  <p:oleObj name="Equation" r:id="rId6" imgW="5839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1143"/>
                          <a:ext cx="576" cy="2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531" name="Group 27"/>
          <p:cNvGrpSpPr>
            <a:grpSpLocks/>
          </p:cNvGrpSpPr>
          <p:nvPr/>
        </p:nvGrpSpPr>
        <p:grpSpPr bwMode="auto">
          <a:xfrm>
            <a:off x="6072188" y="0"/>
            <a:ext cx="2971800" cy="2130425"/>
            <a:chOff x="3825" y="0"/>
            <a:chExt cx="1872" cy="1342"/>
          </a:xfrm>
        </p:grpSpPr>
        <p:graphicFrame>
          <p:nvGraphicFramePr>
            <p:cNvPr id="21513" name="Object 9"/>
            <p:cNvGraphicFramePr>
              <a:graphicFrameLocks noChangeAspect="1"/>
            </p:cNvGraphicFramePr>
            <p:nvPr/>
          </p:nvGraphicFramePr>
          <p:xfrm>
            <a:off x="4195" y="438"/>
            <a:ext cx="1325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8" name="Equation" r:id="rId8" imgW="838080" imgH="330120" progId="Equation.3">
                    <p:embed/>
                  </p:oleObj>
                </mc:Choice>
                <mc:Fallback>
                  <p:oleObj name="Equation" r:id="rId8" imgW="838080" imgH="3301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5" y="438"/>
                          <a:ext cx="1325" cy="5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3825" y="0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3300"/>
                  </a:solidFill>
                  <a:latin typeface="Times New Roman" pitchFamily="18" charset="0"/>
                </a:rPr>
                <a:t>Node degree</a:t>
              </a:r>
              <a:endParaRPr lang="ru-RU" sz="4000" i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5" name="Object 21"/>
            <p:cNvGraphicFramePr>
              <a:graphicFrameLocks noChangeAspect="1"/>
            </p:cNvGraphicFramePr>
            <p:nvPr/>
          </p:nvGraphicFramePr>
          <p:xfrm>
            <a:off x="4848" y="1094"/>
            <a:ext cx="663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9" name="Equation" r:id="rId10" imgW="647640" imgH="241200" progId="Equation.3">
                    <p:embed/>
                  </p:oleObj>
                </mc:Choice>
                <mc:Fallback>
                  <p:oleObj name="Equation" r:id="rId10" imgW="64764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1094"/>
                          <a:ext cx="663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6" name="Text Box 22"/>
            <p:cNvSpPr txBox="1">
              <a:spLocks noChangeArrowheads="1"/>
            </p:cNvSpPr>
            <p:nvPr/>
          </p:nvSpPr>
          <p:spPr bwMode="auto">
            <a:xfrm>
              <a:off x="4272" y="912"/>
              <a:ext cx="13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003300"/>
                  </a:solidFill>
                  <a:latin typeface="Times New Roman" pitchFamily="18" charset="0"/>
                </a:rPr>
                <a:t>K</a:t>
              </a:r>
              <a:r>
                <a:rPr lang="en-US" sz="2000" i="0">
                  <a:solidFill>
                    <a:srgbClr val="003300"/>
                  </a:solidFill>
                  <a:latin typeface="Times New Roman" pitchFamily="18" charset="0"/>
                </a:rPr>
                <a:t> – disk curvature</a:t>
              </a:r>
              <a:endParaRPr lang="ru-RU" sz="2000" i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532" name="Group 28"/>
          <p:cNvGrpSpPr>
            <a:grpSpLocks/>
          </p:cNvGrpSpPr>
          <p:nvPr/>
        </p:nvGrpSpPr>
        <p:grpSpPr bwMode="auto">
          <a:xfrm>
            <a:off x="304800" y="4348163"/>
            <a:ext cx="5181600" cy="2357437"/>
            <a:chOff x="192" y="2739"/>
            <a:chExt cx="3264" cy="1485"/>
          </a:xfrm>
        </p:grpSpPr>
        <p:graphicFrame>
          <p:nvGraphicFramePr>
            <p:cNvPr id="21519" name="Object 15"/>
            <p:cNvGraphicFramePr>
              <a:graphicFrameLocks noChangeAspect="1"/>
            </p:cNvGraphicFramePr>
            <p:nvPr/>
          </p:nvGraphicFramePr>
          <p:xfrm>
            <a:off x="224" y="3408"/>
            <a:ext cx="1072" cy="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0" name="Equation" r:id="rId12" imgW="685800" imgH="228600" progId="Equation.3">
                    <p:embed/>
                  </p:oleObj>
                </mc:Choice>
                <mc:Fallback>
                  <p:oleObj name="Equation" r:id="rId12" imgW="6858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" y="3408"/>
                          <a:ext cx="1072" cy="3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0" name="Text Box 16"/>
            <p:cNvSpPr txBox="1">
              <a:spLocks noChangeArrowheads="1"/>
            </p:cNvSpPr>
            <p:nvPr/>
          </p:nvSpPr>
          <p:spPr bwMode="auto">
            <a:xfrm>
              <a:off x="192" y="3782"/>
              <a:ext cx="326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0066"/>
                  </a:solidFill>
                  <a:latin typeface="Times New Roman" pitchFamily="18" charset="0"/>
                </a:rPr>
                <a:t>Degree distribution</a:t>
              </a:r>
              <a:endParaRPr lang="ru-RU" sz="4000" i="0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7" name="Object 23"/>
            <p:cNvGraphicFramePr>
              <a:graphicFrameLocks noChangeAspect="1"/>
            </p:cNvGraphicFramePr>
            <p:nvPr/>
          </p:nvGraphicFramePr>
          <p:xfrm>
            <a:off x="240" y="2739"/>
            <a:ext cx="816" cy="5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1" name="Equation" r:id="rId14" imgW="596880" imgH="419040" progId="Equation.3">
                    <p:embed/>
                  </p:oleObj>
                </mc:Choice>
                <mc:Fallback>
                  <p:oleObj name="Equation" r:id="rId14" imgW="59688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2739"/>
                          <a:ext cx="816" cy="5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533" name="Group 29"/>
          <p:cNvGrpSpPr>
            <a:grpSpLocks/>
          </p:cNvGrpSpPr>
          <p:nvPr/>
        </p:nvGrpSpPr>
        <p:grpSpPr bwMode="auto">
          <a:xfrm>
            <a:off x="6553200" y="4530725"/>
            <a:ext cx="3276600" cy="2174875"/>
            <a:chOff x="4128" y="2854"/>
            <a:chExt cx="2064" cy="1370"/>
          </a:xfrm>
        </p:grpSpPr>
        <p:graphicFrame>
          <p:nvGraphicFramePr>
            <p:cNvPr id="21516" name="Object 12"/>
            <p:cNvGraphicFramePr>
              <a:graphicFrameLocks noChangeAspect="1"/>
            </p:cNvGraphicFramePr>
            <p:nvPr/>
          </p:nvGraphicFramePr>
          <p:xfrm>
            <a:off x="4560" y="2854"/>
            <a:ext cx="1008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2" name="Equation" r:id="rId16" imgW="634680" imgH="228600" progId="Equation.3">
                    <p:embed/>
                  </p:oleObj>
                </mc:Choice>
                <mc:Fallback>
                  <p:oleObj name="Equation" r:id="rId16" imgW="6346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0" y="2854"/>
                          <a:ext cx="1008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4128" y="3782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663300"/>
                  </a:solidFill>
                  <a:latin typeface="Times New Roman" pitchFamily="18" charset="0"/>
                </a:rPr>
                <a:t>Clustering</a:t>
              </a:r>
              <a:endParaRPr lang="ru-RU" sz="4000" i="0">
                <a:solidFill>
                  <a:srgbClr val="663300"/>
                </a:solidFill>
                <a:latin typeface="Times New Roman" pitchFamily="18" charset="0"/>
              </a:endParaRPr>
            </a:p>
          </p:txBody>
        </p:sp>
        <p:sp>
          <p:nvSpPr>
            <p:cNvPr id="21528" name="Text Box 24"/>
            <p:cNvSpPr txBox="1">
              <a:spLocks noChangeArrowheads="1"/>
            </p:cNvSpPr>
            <p:nvPr/>
          </p:nvSpPr>
          <p:spPr bwMode="auto">
            <a:xfrm>
              <a:off x="4320" y="3408"/>
              <a:ext cx="18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0">
                  <a:solidFill>
                    <a:srgbClr val="663300"/>
                  </a:solidFill>
                  <a:latin typeface="Times New Roman" pitchFamily="18" charset="0"/>
                </a:rPr>
                <a:t>maximized</a:t>
              </a:r>
              <a:endParaRPr lang="ru-RU" sz="3200" i="0">
                <a:solidFill>
                  <a:srgbClr val="6633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42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ark_p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15400" cy="68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29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of what?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00"/>
                </a:solidFill>
              </a:rPr>
              <a:t>Of the network graph</a:t>
            </a:r>
            <a:br>
              <a:rPr lang="en-US" dirty="0" smtClean="0">
                <a:solidFill>
                  <a:srgbClr val="003300"/>
                </a:solidFill>
              </a:rPr>
            </a:br>
            <a:endParaRPr lang="en-US" dirty="0" smtClean="0">
              <a:solidFill>
                <a:srgbClr val="003300"/>
              </a:solidFill>
            </a:endParaRPr>
          </a:p>
          <a:p>
            <a:r>
              <a:rPr lang="en-US" dirty="0" smtClean="0">
                <a:solidFill>
                  <a:srgbClr val="003300"/>
                </a:solidFill>
              </a:rPr>
              <a:t>Applications: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Of an auxiliary space underlying the graph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Applications:</a:t>
            </a:r>
          </a:p>
          <a:p>
            <a:pPr lvl="1"/>
            <a:r>
              <a:rPr lang="en-US" dirty="0">
                <a:solidFill>
                  <a:srgbClr val="A50021"/>
                </a:solidFill>
              </a:rPr>
              <a:t>Delay estimation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Overlay networks</a:t>
            </a:r>
          </a:p>
          <a:p>
            <a:pPr lvl="1"/>
            <a:r>
              <a:rPr lang="en-US" b="1" i="1" dirty="0" smtClean="0">
                <a:solidFill>
                  <a:srgbClr val="A50021"/>
                </a:solidFill>
              </a:rPr>
              <a:t>Routing</a:t>
            </a:r>
          </a:p>
        </p:txBody>
      </p:sp>
    </p:spTree>
    <p:extLst>
      <p:ext uri="{BB962C8B-B14F-4D97-AF65-F5344CB8AC3E}">
        <p14:creationId xmlns:p14="http://schemas.microsoft.com/office/powerpoint/2010/main" val="306092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 descr="C:\cygwin\home\Administrator\Papers\2008\hyperbolics\FiguresPaper\ark_AN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218"/>
            <a:ext cx="8922609" cy="684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92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ark_ck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154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91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 in hyperbolic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Memory per node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Proportional to its degree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Stretch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Close to 1 (1.1)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Success ratio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Close to 1 (0.97)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Communication overhead</a:t>
            </a:r>
          </a:p>
          <a:p>
            <a:pPr lvl="1"/>
            <a:r>
              <a:rPr lang="en-US" dirty="0">
                <a:solidFill>
                  <a:srgbClr val="660066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817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 descr="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2667000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Take-home message</a:t>
            </a:r>
            <a:endParaRPr lang="ru-RU"/>
          </a:p>
        </p:txBody>
      </p:sp>
      <p:pic>
        <p:nvPicPr>
          <p:cNvPr id="120838" name="Picture 6" descr="fig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4122738" y="1981200"/>
            <a:ext cx="9826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</a:t>
            </a:r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4270375" y="3352800"/>
            <a:ext cx="6826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</a:t>
            </a:r>
          </a:p>
        </p:txBody>
      </p:sp>
      <p:pic>
        <p:nvPicPr>
          <p:cNvPr id="120844" name="Picture 12" descr="h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43400"/>
            <a:ext cx="3657600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45" name="Text Box 13"/>
          <p:cNvSpPr txBox="1">
            <a:spLocks noChangeArrowheads="1"/>
          </p:cNvSpPr>
          <p:nvPr/>
        </p:nvSpPr>
        <p:spPr bwMode="auto">
          <a:xfrm>
            <a:off x="4267200" y="3200400"/>
            <a:ext cx="10255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</a:t>
            </a:r>
            <a:r>
              <a:rPr lang="en-US" sz="5400" b="1" i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?</a:t>
            </a:r>
            <a:endParaRPr lang="ru-RU" sz="5400" b="1" i="0">
              <a:solidFill>
                <a:srgbClr val="FF0000"/>
              </a:solidFill>
              <a:latin typeface="Times New Roman" pitchFamily="18" charset="0"/>
              <a:sym typeface="Mathematica1" pitchFamily="2" charset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9" grpId="0"/>
      <p:bldP spid="120843" grpId="0"/>
      <p:bldP spid="120843" grpId="1"/>
      <p:bldP spid="12084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Latent geometry of large complex networks is useful for many applications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For routing, it yields theoretically best possible results (optimal routing), which could not be obtained by any methods for decades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Yet, this research area is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Quite involved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Poorly understood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Only recently attracted some focused attention</a:t>
            </a:r>
            <a:endParaRPr lang="en-US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534400" cy="6019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</a:t>
            </a:r>
            <a:r>
              <a:rPr lang="ru-RU" sz="1400" smtClean="0"/>
              <a:t>F. Papadopoulos</a:t>
            </a:r>
            <a:r>
              <a:rPr lang="en-US" sz="1400" smtClean="0"/>
              <a:t>, and D. Krioukov,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Sustaining the Internet with Hyperbolic Mapping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Communications, v.1, 62, 2010 </a:t>
            </a:r>
          </a:p>
          <a:p>
            <a:pPr eaLnBrk="1" hangingPunct="1">
              <a:lnSpc>
                <a:spcPct val="80000"/>
              </a:lnSpc>
            </a:pP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D. Krioukov, F. Papadopoulos, A. Vahdat, and M. </a:t>
            </a:r>
            <a:r>
              <a:rPr lang="en-US" sz="1400" smtClean="0"/>
              <a:t>Boguñá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en-US" sz="1400" b="1" smtClean="0">
                <a:solidFill>
                  <a:srgbClr val="A50021"/>
                </a:solidFill>
              </a:rPr>
              <a:t>Hyperbolic Geometry</a:t>
            </a:r>
            <a:r>
              <a:rPr lang="ru-RU" sz="1400" b="1" smtClean="0">
                <a:solidFill>
                  <a:srgbClr val="A50021"/>
                </a:solidFill>
              </a:rPr>
              <a:t> of Complex Networks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2</a:t>
            </a:r>
            <a:r>
              <a:rPr lang="ru-RU" sz="1400" i="1" smtClean="0"/>
              <a:t>, </a:t>
            </a:r>
            <a:r>
              <a:rPr lang="en-US" sz="1400" i="1" smtClean="0"/>
              <a:t>036106</a:t>
            </a:r>
            <a:r>
              <a:rPr lang="ru-RU" sz="1400" i="1" smtClean="0"/>
              <a:t>, 20</a:t>
            </a:r>
            <a:r>
              <a:rPr lang="en-US" sz="1400" i="1" smtClean="0"/>
              <a:t>1</a:t>
            </a:r>
            <a:r>
              <a:rPr lang="ru-RU" sz="1400" i="1" smtClean="0"/>
              <a:t>0</a:t>
            </a:r>
            <a:r>
              <a:rPr lang="en-US" sz="1400" i="1" smtClean="0"/>
              <a:t>,</a:t>
            </a:r>
            <a:br>
              <a:rPr lang="en-US" sz="1400" i="1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0</a:t>
            </a:r>
            <a:r>
              <a:rPr lang="ru-RU" sz="1400" i="1" smtClean="0"/>
              <a:t>, </a:t>
            </a:r>
            <a:r>
              <a:rPr lang="en-US" sz="1400" i="1" smtClean="0"/>
              <a:t>035101(R)</a:t>
            </a:r>
            <a:r>
              <a:rPr lang="ru-RU" sz="1400" i="1" smtClean="0"/>
              <a:t>, 20</a:t>
            </a:r>
            <a:r>
              <a:rPr lang="en-US" sz="1400" i="1" smtClean="0"/>
              <a:t>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F. Papadopoulos, D. Krioukov, M. </a:t>
            </a:r>
            <a:r>
              <a:rPr lang="en-US" sz="1400" smtClean="0"/>
              <a:t>Boguñá, and </a:t>
            </a:r>
            <a:r>
              <a:rPr lang="ru-RU" sz="1400" smtClean="0"/>
              <a:t>A. Vahdat,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Greedy Forwarding in (Dynamic) Scale-Free Networks</a:t>
            </a:r>
            <a:br>
              <a:rPr lang="en-US" sz="1400" b="1" smtClean="0">
                <a:solidFill>
                  <a:srgbClr val="A50021"/>
                </a:solidFill>
              </a:rPr>
            </a:br>
            <a:r>
              <a:rPr lang="en-US" sz="1400" b="1" smtClean="0">
                <a:solidFill>
                  <a:srgbClr val="A50021"/>
                </a:solidFill>
              </a:rPr>
              <a:t>Embedded in Hyperbolic Metric Spaces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INFOCOM 2010,</a:t>
            </a:r>
            <a:br>
              <a:rPr lang="en-US" sz="1400" i="1" smtClean="0"/>
            </a:br>
            <a:r>
              <a:rPr lang="en-US" sz="1400" i="1" smtClean="0"/>
              <a:t>SIGMETRICS MAMA 2009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D. Krioukov, and kc claffy,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Navigability of Complex Networks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Physics, v.5, p.74-80, 2009</a:t>
            </a:r>
          </a:p>
        </p:txBody>
      </p:sp>
    </p:spTree>
    <p:extLst>
      <p:ext uri="{BB962C8B-B14F-4D97-AF65-F5344CB8AC3E}">
        <p14:creationId xmlns:p14="http://schemas.microsoft.com/office/powerpoint/2010/main" val="37075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space?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00"/>
                </a:solidFill>
              </a:rPr>
              <a:t>Real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Geography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Physical space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Applications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Geographic routing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Wireless routing</a:t>
            </a:r>
            <a:endParaRPr lang="en-US" dirty="0">
              <a:solidFill>
                <a:srgbClr val="0033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14800" cy="4525963"/>
          </a:xfrm>
        </p:spPr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Hidden / virtual / latent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Can be virtually anything!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Applications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Delay estimation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Overlay routing</a:t>
            </a:r>
          </a:p>
          <a:p>
            <a:pPr lvl="1"/>
            <a:r>
              <a:rPr lang="en-US" b="1" i="1" dirty="0" smtClean="0">
                <a:solidFill>
                  <a:srgbClr val="A50021"/>
                </a:solidFill>
              </a:rPr>
              <a:t>Geometric routing</a:t>
            </a:r>
            <a:endParaRPr lang="en-US" b="1" i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Picture 7" descr="h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0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routing?</a:t>
            </a:r>
            <a:endParaRPr lang="ru-RU" dirty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66"/>
                </a:solidFill>
              </a:rPr>
              <a:t>The Internet was designed for and exists to transfer information packets from </a:t>
            </a:r>
            <a:r>
              <a:rPr lang="en-US" i="1" dirty="0">
                <a:solidFill>
                  <a:srgbClr val="000066"/>
                </a:solidFill>
              </a:rPr>
              <a:t>A</a:t>
            </a:r>
            <a:r>
              <a:rPr lang="en-US" dirty="0">
                <a:solidFill>
                  <a:srgbClr val="000066"/>
                </a:solidFill>
              </a:rPr>
              <a:t> to </a:t>
            </a:r>
            <a:r>
              <a:rPr lang="en-US" i="1" dirty="0">
                <a:solidFill>
                  <a:srgbClr val="000066"/>
                </a:solidFill>
              </a:rPr>
              <a:t>B</a:t>
            </a:r>
            <a:r>
              <a:rPr lang="en-US" dirty="0">
                <a:solidFill>
                  <a:srgbClr val="000066"/>
                </a:solidFill>
              </a:rPr>
              <a:t>, where </a:t>
            </a:r>
            <a:r>
              <a:rPr lang="en-US" i="1" dirty="0">
                <a:solidFill>
                  <a:srgbClr val="000066"/>
                </a:solidFill>
              </a:rPr>
              <a:t>A</a:t>
            </a:r>
            <a:r>
              <a:rPr lang="en-US" dirty="0">
                <a:solidFill>
                  <a:srgbClr val="000066"/>
                </a:solidFill>
              </a:rPr>
              <a:t> and </a:t>
            </a:r>
            <a:r>
              <a:rPr lang="en-US" i="1" dirty="0">
                <a:solidFill>
                  <a:srgbClr val="000066"/>
                </a:solidFill>
              </a:rPr>
              <a:t>B</a:t>
            </a:r>
            <a:r>
              <a:rPr lang="en-US" dirty="0">
                <a:solidFill>
                  <a:srgbClr val="000066"/>
                </a:solidFill>
              </a:rPr>
              <a:t> are any two Internet-Protocol- (IP-)talking devices</a:t>
            </a:r>
            <a:endParaRPr lang="ru-RU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3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packet format</a:t>
            </a:r>
            <a:endParaRPr lang="ru-RU"/>
          </a:p>
        </p:txBody>
      </p:sp>
      <p:pic>
        <p:nvPicPr>
          <p:cNvPr id="152581" name="Picture 5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8639175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3657600" y="3124200"/>
            <a:ext cx="1676400" cy="4572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3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addresses</a:t>
            </a:r>
            <a:endParaRPr lang="ru-RU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000066"/>
                </a:solidFill>
              </a:rPr>
              <a:t>A</a:t>
            </a:r>
            <a:r>
              <a:rPr lang="en-US" dirty="0">
                <a:solidFill>
                  <a:srgbClr val="000066"/>
                </a:solidFill>
              </a:rPr>
              <a:t> = 193.137.168.155</a:t>
            </a:r>
          </a:p>
          <a:p>
            <a:r>
              <a:rPr lang="en-US" i="1" dirty="0">
                <a:solidFill>
                  <a:srgbClr val="000066"/>
                </a:solidFill>
              </a:rPr>
              <a:t>B</a:t>
            </a:r>
            <a:r>
              <a:rPr lang="en-US" dirty="0">
                <a:solidFill>
                  <a:srgbClr val="000066"/>
                </a:solidFill>
              </a:rPr>
              <a:t> = </a:t>
            </a:r>
            <a:r>
              <a:rPr lang="ru-RU" dirty="0">
                <a:solidFill>
                  <a:srgbClr val="000066"/>
                </a:solidFill>
              </a:rPr>
              <a:t>192.172.226.78</a:t>
            </a:r>
          </a:p>
        </p:txBody>
      </p:sp>
    </p:spTree>
    <p:extLst>
      <p:ext uri="{BB962C8B-B14F-4D97-AF65-F5344CB8AC3E}">
        <p14:creationId xmlns:p14="http://schemas.microsoft.com/office/powerpoint/2010/main" val="23636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9193</TotalTime>
  <Words>931</Words>
  <Application>Microsoft Office PowerPoint</Application>
  <PresentationFormat>On-screen Show (4:3)</PresentationFormat>
  <Paragraphs>180</Paragraphs>
  <Slides>45</Slides>
  <Notes>5</Notes>
  <HiddenSlides>1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Default Design</vt:lpstr>
      <vt:lpstr>Equation</vt:lpstr>
      <vt:lpstr>Geometry of large networks (computer science perspective)</vt:lpstr>
      <vt:lpstr>Geometry in computer science</vt:lpstr>
      <vt:lpstr>Geometry of what?</vt:lpstr>
      <vt:lpstr>Geometry of what?</vt:lpstr>
      <vt:lpstr>What is the space?</vt:lpstr>
      <vt:lpstr>PowerPoint Presentation</vt:lpstr>
      <vt:lpstr>Why routing?</vt:lpstr>
      <vt:lpstr>IP packet format</vt:lpstr>
      <vt:lpstr>IP addresses</vt:lpstr>
      <vt:lpstr>IP routes</vt:lpstr>
      <vt:lpstr>IP routes</vt:lpstr>
      <vt:lpstr>Autonomous Systems</vt:lpstr>
      <vt:lpstr>AS topology</vt:lpstr>
      <vt:lpstr>PowerPoint Presentation</vt:lpstr>
      <vt:lpstr>Internet AS topology</vt:lpstr>
      <vt:lpstr>IP routing</vt:lpstr>
      <vt:lpstr>BGP</vt:lpstr>
      <vt:lpstr>Simple routing event</vt:lpstr>
      <vt:lpstr>BGP dynamics</vt:lpstr>
      <vt:lpstr>Compact routing</vt:lpstr>
      <vt:lpstr>PowerPoint Presentation</vt:lpstr>
      <vt:lpstr>Compact routing overhead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 in hyperbolic Internet</vt:lpstr>
      <vt:lpstr>Take-home message</vt:lpstr>
      <vt:lpstr>Conclusion</vt:lpstr>
      <vt:lpstr>PowerPoint Presentation</vt:lpstr>
    </vt:vector>
  </TitlesOfParts>
  <Company>Hersam Naddus,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Hyperbolic geometry of complex network</dc:title>
  <dc:creator>Kapuk Memrysh</dc:creator>
  <cp:lastModifiedBy>Administrator</cp:lastModifiedBy>
  <cp:revision>125</cp:revision>
  <dcterms:created xsi:type="dcterms:W3CDTF">2010-05-04T21:28:01Z</dcterms:created>
  <dcterms:modified xsi:type="dcterms:W3CDTF">2011-10-31T05:34:29Z</dcterms:modified>
</cp:coreProperties>
</file>