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96" r:id="rId3"/>
    <p:sldId id="257" r:id="rId4"/>
    <p:sldId id="258" r:id="rId5"/>
    <p:sldId id="259" r:id="rId6"/>
    <p:sldId id="260" r:id="rId7"/>
    <p:sldId id="297" r:id="rId8"/>
    <p:sldId id="298" r:id="rId9"/>
    <p:sldId id="299" r:id="rId10"/>
    <p:sldId id="300" r:id="rId11"/>
    <p:sldId id="301" r:id="rId12"/>
    <p:sldId id="294" r:id="rId13"/>
    <p:sldId id="293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tags" Target="../tags/tag5.xml"/><Relationship Id="rId7" Type="http://schemas.openxmlformats.org/officeDocument/2006/relationships/image" Target="../media/image8.png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6.xml"/><Relationship Id="rId9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M.Engin</a:t>
            </a:r>
            <a:r>
              <a:rPr lang="en-US" dirty="0" smtClean="0"/>
              <a:t> </a:t>
            </a:r>
            <a:r>
              <a:rPr lang="en-US" dirty="0" err="1" smtClean="0"/>
              <a:t>Tozal</a:t>
            </a:r>
            <a:r>
              <a:rPr lang="en-US" dirty="0" smtClean="0"/>
              <a:t>		</a:t>
            </a:r>
            <a:r>
              <a:rPr lang="en-US" dirty="0" err="1" smtClean="0"/>
              <a:t>Kamil</a:t>
            </a:r>
            <a:r>
              <a:rPr lang="en-US" dirty="0" smtClean="0"/>
              <a:t> </a:t>
            </a:r>
            <a:r>
              <a:rPr lang="en-US" dirty="0" err="1" smtClean="0"/>
              <a:t>Sarac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University of Texas at Dallas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pic>
        <p:nvPicPr>
          <p:cNvPr id="4" name="Picture 3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152400" y="2540000"/>
            <a:ext cx="8763000" cy="204597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pic>
        <p:nvPicPr>
          <p:cNvPr id="5" name="Picture 4" descr="flSubnetvsPrefix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47800" y="2133600"/>
            <a:ext cx="5438012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Conclusions</a:t>
            </a:r>
          </a:p>
          <a:p>
            <a:pPr lvl="1"/>
            <a:r>
              <a:rPr lang="en-US" dirty="0" smtClean="0"/>
              <a:t>TraceNET is a traceroute-like online, probe based tool that collects subnets between two end hosts.</a:t>
            </a:r>
          </a:p>
          <a:p>
            <a:pPr lvl="1"/>
            <a:r>
              <a:rPr lang="en-US" dirty="0" smtClean="0"/>
              <a:t>TraceNET could be used in network topology mapping studies to get a more complete map</a:t>
            </a:r>
          </a:p>
          <a:p>
            <a:pPr lvl="1"/>
            <a:r>
              <a:rPr lang="en-US" dirty="0" smtClean="0"/>
              <a:t>TraceNET could be employed as network debugging/analysis tool</a:t>
            </a:r>
          </a:p>
          <a:p>
            <a:pPr lvl="1"/>
            <a:r>
              <a:rPr lang="en-US" dirty="0" smtClean="0"/>
              <a:t>In this study we devised a set of generic heuristics for inferring subnets</a:t>
            </a:r>
          </a:p>
          <a:p>
            <a:pPr lvl="1"/>
            <a:r>
              <a:rPr lang="en-US" dirty="0" smtClean="0"/>
              <a:t>(Future Work) The set of heuristics devised in this study could also be used as an offline algorithm to derive subnets from a bulk of trace paths obtained by traceroute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grpSp>
        <p:nvGrpSpPr>
          <p:cNvPr id="3" name="Group 14"/>
          <p:cNvGrpSpPr/>
          <p:nvPr/>
        </p:nvGrpSpPr>
        <p:grpSpPr>
          <a:xfrm>
            <a:off x="7132320" y="2405742"/>
            <a:ext cx="640080" cy="295275"/>
            <a:chOff x="6781800" y="3286125"/>
            <a:chExt cx="640080" cy="295275"/>
          </a:xfrm>
        </p:grpSpPr>
        <p:pic>
          <p:nvPicPr>
            <p:cNvPr id="8" name="Picture 7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13" name="Oval 12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" name="Group 15"/>
          <p:cNvGrpSpPr/>
          <p:nvPr/>
        </p:nvGrpSpPr>
        <p:grpSpPr>
          <a:xfrm>
            <a:off x="5486400" y="2405742"/>
            <a:ext cx="640080" cy="295275"/>
            <a:chOff x="6781800" y="3286125"/>
            <a:chExt cx="640080" cy="295275"/>
          </a:xfrm>
        </p:grpSpPr>
        <p:pic>
          <p:nvPicPr>
            <p:cNvPr id="17" name="Picture 16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18" name="Oval 17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" name="Group 19"/>
          <p:cNvGrpSpPr/>
          <p:nvPr/>
        </p:nvGrpSpPr>
        <p:grpSpPr>
          <a:xfrm>
            <a:off x="3429000" y="2405742"/>
            <a:ext cx="640080" cy="295275"/>
            <a:chOff x="6781800" y="3286125"/>
            <a:chExt cx="640080" cy="295275"/>
          </a:xfrm>
        </p:grpSpPr>
        <p:pic>
          <p:nvPicPr>
            <p:cNvPr id="21" name="Picture 20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22" name="Oval 21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" name="Group 23"/>
          <p:cNvGrpSpPr/>
          <p:nvPr/>
        </p:nvGrpSpPr>
        <p:grpSpPr>
          <a:xfrm>
            <a:off x="1447800" y="2405742"/>
            <a:ext cx="640080" cy="295275"/>
            <a:chOff x="6781800" y="3286125"/>
            <a:chExt cx="640080" cy="295275"/>
          </a:xfrm>
        </p:grpSpPr>
        <p:pic>
          <p:nvPicPr>
            <p:cNvPr id="25" name="Picture 24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26" name="Oval 25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9" name="Straight Arrow Connector 28"/>
          <p:cNvCxnSpPr/>
          <p:nvPr/>
        </p:nvCxnSpPr>
        <p:spPr>
          <a:xfrm rot="10800000">
            <a:off x="7772400" y="2556238"/>
            <a:ext cx="838200" cy="14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>
            <a:off x="6126480" y="2556238"/>
            <a:ext cx="1036320" cy="70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>
            <a:off x="4069080" y="2556237"/>
            <a:ext cx="1417320" cy="6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2087880" y="2556237"/>
            <a:ext cx="1341120" cy="6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 flipV="1">
            <a:off x="542926" y="2562333"/>
            <a:ext cx="904875" cy="196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7696200" y="2514600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78966" y="2547256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002970" y="2514604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052458" y="2525486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005942" y="2514598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4"/>
          <p:cNvGrpSpPr/>
          <p:nvPr/>
        </p:nvGrpSpPr>
        <p:grpSpPr>
          <a:xfrm>
            <a:off x="8610602" y="2362200"/>
            <a:ext cx="390525" cy="409575"/>
            <a:chOff x="5334000" y="1905000"/>
            <a:chExt cx="390525" cy="409575"/>
          </a:xfrm>
        </p:grpSpPr>
        <p:sp>
          <p:nvSpPr>
            <p:cNvPr id="63" name="Oval 62"/>
            <p:cNvSpPr/>
            <p:nvPr/>
          </p:nvSpPr>
          <p:spPr>
            <a:xfrm>
              <a:off x="5334000" y="207917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4" name="Picture 63" descr="hos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0200" y="1905000"/>
              <a:ext cx="314325" cy="409575"/>
            </a:xfrm>
            <a:prstGeom prst="rect">
              <a:avLst/>
            </a:prstGeom>
          </p:spPr>
        </p:pic>
      </p:grpSp>
      <p:grpSp>
        <p:nvGrpSpPr>
          <p:cNvPr id="9" name="Group 68"/>
          <p:cNvGrpSpPr/>
          <p:nvPr/>
        </p:nvGrpSpPr>
        <p:grpSpPr>
          <a:xfrm>
            <a:off x="174172" y="2377167"/>
            <a:ext cx="381000" cy="409575"/>
            <a:chOff x="4953000" y="1676400"/>
            <a:chExt cx="381000" cy="409575"/>
          </a:xfrm>
        </p:grpSpPr>
        <p:sp>
          <p:nvSpPr>
            <p:cNvPr id="67" name="Oval 66"/>
            <p:cNvSpPr/>
            <p:nvPr/>
          </p:nvSpPr>
          <p:spPr>
            <a:xfrm>
              <a:off x="5257800" y="185057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8" name="Picture 67" descr="hos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53000" y="1676400"/>
              <a:ext cx="314325" cy="409575"/>
            </a:xfrm>
            <a:prstGeom prst="rect">
              <a:avLst/>
            </a:prstGeom>
          </p:spPr>
        </p:pic>
      </p:grpSp>
      <p:cxnSp>
        <p:nvCxnSpPr>
          <p:cNvPr id="73" name="Straight Arrow Connector 72"/>
          <p:cNvCxnSpPr>
            <a:endCxn id="57" idx="6"/>
          </p:cNvCxnSpPr>
          <p:nvPr/>
        </p:nvCxnSpPr>
        <p:spPr>
          <a:xfrm rot="10800000">
            <a:off x="7772400" y="2552700"/>
            <a:ext cx="881744" cy="2721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60" idx="6"/>
          </p:cNvCxnSpPr>
          <p:nvPr/>
        </p:nvCxnSpPr>
        <p:spPr>
          <a:xfrm rot="10800000">
            <a:off x="6128658" y="2563587"/>
            <a:ext cx="1034144" cy="16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endCxn id="61" idx="6"/>
          </p:cNvCxnSpPr>
          <p:nvPr/>
        </p:nvCxnSpPr>
        <p:spPr>
          <a:xfrm rot="10800000">
            <a:off x="4082142" y="2552698"/>
            <a:ext cx="1449978" cy="1154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59" idx="6"/>
          </p:cNvCxnSpPr>
          <p:nvPr/>
        </p:nvCxnSpPr>
        <p:spPr>
          <a:xfrm rot="10800000">
            <a:off x="2079171" y="2552704"/>
            <a:ext cx="1395551" cy="1153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10800000" flipV="1">
            <a:off x="555172" y="2569027"/>
            <a:ext cx="915762" cy="2040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Cloud 124"/>
          <p:cNvSpPr/>
          <p:nvPr/>
        </p:nvSpPr>
        <p:spPr>
          <a:xfrm>
            <a:off x="446314" y="4267202"/>
            <a:ext cx="1143000" cy="125185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Cloud 125"/>
          <p:cNvSpPr/>
          <p:nvPr/>
        </p:nvSpPr>
        <p:spPr>
          <a:xfrm>
            <a:off x="1905000" y="4648202"/>
            <a:ext cx="1600200" cy="914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Cloud 126"/>
          <p:cNvSpPr/>
          <p:nvPr/>
        </p:nvSpPr>
        <p:spPr>
          <a:xfrm>
            <a:off x="6019800" y="4648202"/>
            <a:ext cx="1219200" cy="914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Cloud 127"/>
          <p:cNvSpPr/>
          <p:nvPr/>
        </p:nvSpPr>
        <p:spPr>
          <a:xfrm>
            <a:off x="3962400" y="4343402"/>
            <a:ext cx="1600200" cy="1524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128"/>
          <p:cNvGrpSpPr/>
          <p:nvPr/>
        </p:nvGrpSpPr>
        <p:grpSpPr>
          <a:xfrm>
            <a:off x="7110548" y="4953002"/>
            <a:ext cx="640080" cy="295275"/>
            <a:chOff x="6781800" y="3286125"/>
            <a:chExt cx="640080" cy="295275"/>
          </a:xfrm>
        </p:grpSpPr>
        <p:pic>
          <p:nvPicPr>
            <p:cNvPr id="130" name="Picture 129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131" name="Oval 130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1" name="Group 132"/>
          <p:cNvGrpSpPr/>
          <p:nvPr/>
        </p:nvGrpSpPr>
        <p:grpSpPr>
          <a:xfrm>
            <a:off x="5464628" y="4953002"/>
            <a:ext cx="640080" cy="295275"/>
            <a:chOff x="6781800" y="3286125"/>
            <a:chExt cx="640080" cy="295275"/>
          </a:xfrm>
        </p:grpSpPr>
        <p:pic>
          <p:nvPicPr>
            <p:cNvPr id="134" name="Picture 133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135" name="Oval 134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36"/>
          <p:cNvGrpSpPr/>
          <p:nvPr/>
        </p:nvGrpSpPr>
        <p:grpSpPr>
          <a:xfrm>
            <a:off x="3407228" y="4953002"/>
            <a:ext cx="640080" cy="295275"/>
            <a:chOff x="6781800" y="3286125"/>
            <a:chExt cx="640080" cy="295275"/>
          </a:xfrm>
        </p:grpSpPr>
        <p:pic>
          <p:nvPicPr>
            <p:cNvPr id="138" name="Picture 137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139" name="Oval 138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0"/>
          <p:cNvGrpSpPr/>
          <p:nvPr/>
        </p:nvGrpSpPr>
        <p:grpSpPr>
          <a:xfrm>
            <a:off x="1426028" y="4953002"/>
            <a:ext cx="640080" cy="295275"/>
            <a:chOff x="6781800" y="3286125"/>
            <a:chExt cx="640080" cy="295275"/>
          </a:xfrm>
        </p:grpSpPr>
        <p:pic>
          <p:nvPicPr>
            <p:cNvPr id="142" name="Picture 141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143" name="Oval 142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5" name="Straight Arrow Connector 144"/>
          <p:cNvCxnSpPr/>
          <p:nvPr/>
        </p:nvCxnSpPr>
        <p:spPr>
          <a:xfrm rot="10800000">
            <a:off x="7750628" y="5103498"/>
            <a:ext cx="838200" cy="14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rot="10800000">
            <a:off x="6104708" y="5103498"/>
            <a:ext cx="1036320" cy="70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 rot="10800000">
            <a:off x="4047308" y="5103497"/>
            <a:ext cx="1417320" cy="6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rot="10800000">
            <a:off x="2066108" y="5103497"/>
            <a:ext cx="1341120" cy="6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rot="10800000" flipV="1">
            <a:off x="521154" y="5109593"/>
            <a:ext cx="904875" cy="196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al 149"/>
          <p:cNvSpPr/>
          <p:nvPr/>
        </p:nvSpPr>
        <p:spPr>
          <a:xfrm>
            <a:off x="7674428" y="5061860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457194" y="5094516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1981198" y="5061864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6030686" y="5072746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984170" y="5061858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4"/>
          <p:cNvGrpSpPr/>
          <p:nvPr/>
        </p:nvGrpSpPr>
        <p:grpSpPr>
          <a:xfrm>
            <a:off x="8588830" y="4909460"/>
            <a:ext cx="390525" cy="409575"/>
            <a:chOff x="5334000" y="1905000"/>
            <a:chExt cx="390525" cy="409575"/>
          </a:xfrm>
        </p:grpSpPr>
        <p:sp>
          <p:nvSpPr>
            <p:cNvPr id="156" name="Oval 155"/>
            <p:cNvSpPr/>
            <p:nvPr/>
          </p:nvSpPr>
          <p:spPr>
            <a:xfrm>
              <a:off x="5334000" y="207917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7" name="Picture 156" descr="hos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0200" y="1905000"/>
              <a:ext cx="314325" cy="409575"/>
            </a:xfrm>
            <a:prstGeom prst="rect">
              <a:avLst/>
            </a:prstGeom>
          </p:spPr>
        </p:pic>
      </p:grpSp>
      <p:grpSp>
        <p:nvGrpSpPr>
          <p:cNvPr id="20" name="Group 157"/>
          <p:cNvGrpSpPr/>
          <p:nvPr/>
        </p:nvGrpSpPr>
        <p:grpSpPr>
          <a:xfrm>
            <a:off x="152400" y="4924427"/>
            <a:ext cx="381000" cy="409575"/>
            <a:chOff x="4953000" y="1676400"/>
            <a:chExt cx="381000" cy="409575"/>
          </a:xfrm>
        </p:grpSpPr>
        <p:sp>
          <p:nvSpPr>
            <p:cNvPr id="159" name="Oval 158"/>
            <p:cNvSpPr/>
            <p:nvPr/>
          </p:nvSpPr>
          <p:spPr>
            <a:xfrm>
              <a:off x="5257800" y="185057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0" name="Picture 159" descr="hos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53000" y="1676400"/>
              <a:ext cx="314325" cy="409575"/>
            </a:xfrm>
            <a:prstGeom prst="rect">
              <a:avLst/>
            </a:prstGeom>
          </p:spPr>
        </p:pic>
      </p:grpSp>
      <p:cxnSp>
        <p:nvCxnSpPr>
          <p:cNvPr id="161" name="Straight Arrow Connector 160"/>
          <p:cNvCxnSpPr>
            <a:endCxn id="150" idx="6"/>
          </p:cNvCxnSpPr>
          <p:nvPr/>
        </p:nvCxnSpPr>
        <p:spPr>
          <a:xfrm rot="10800000">
            <a:off x="7750628" y="5099960"/>
            <a:ext cx="881744" cy="2721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endCxn id="153" idx="6"/>
          </p:cNvCxnSpPr>
          <p:nvPr/>
        </p:nvCxnSpPr>
        <p:spPr>
          <a:xfrm rot="10800000">
            <a:off x="6106886" y="5110847"/>
            <a:ext cx="1034144" cy="16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endCxn id="154" idx="6"/>
          </p:cNvCxnSpPr>
          <p:nvPr/>
        </p:nvCxnSpPr>
        <p:spPr>
          <a:xfrm rot="10800000">
            <a:off x="4060370" y="5099958"/>
            <a:ext cx="1449978" cy="1154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endCxn id="152" idx="6"/>
          </p:cNvCxnSpPr>
          <p:nvPr/>
        </p:nvCxnSpPr>
        <p:spPr>
          <a:xfrm rot="10800000">
            <a:off x="2057399" y="5099964"/>
            <a:ext cx="1395551" cy="1153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 rot="10800000" flipV="1">
            <a:off x="533400" y="5116287"/>
            <a:ext cx="915762" cy="2040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Oval 165"/>
          <p:cNvSpPr/>
          <p:nvPr/>
        </p:nvSpPr>
        <p:spPr>
          <a:xfrm>
            <a:off x="1436914" y="5072742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7119256" y="5072744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5464630" y="5072744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3407228" y="5061860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4807403" y="4397830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1" name="Picture 170" descr="rou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0575" y="4114802"/>
            <a:ext cx="504825" cy="295275"/>
          </a:xfrm>
          <a:prstGeom prst="rect">
            <a:avLst/>
          </a:prstGeom>
        </p:spPr>
      </p:pic>
      <p:pic>
        <p:nvPicPr>
          <p:cNvPr id="172" name="Picture 171" descr="rou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0575" y="5791202"/>
            <a:ext cx="504825" cy="295275"/>
          </a:xfrm>
          <a:prstGeom prst="rect">
            <a:avLst/>
          </a:prstGeom>
        </p:spPr>
      </p:pic>
      <p:sp>
        <p:nvSpPr>
          <p:cNvPr id="173" name="Oval 172"/>
          <p:cNvSpPr/>
          <p:nvPr/>
        </p:nvSpPr>
        <p:spPr>
          <a:xfrm>
            <a:off x="4796517" y="5715002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Connector 173"/>
          <p:cNvCxnSpPr/>
          <p:nvPr/>
        </p:nvCxnSpPr>
        <p:spPr>
          <a:xfrm rot="5400000" flipH="1" flipV="1">
            <a:off x="4214132" y="5089073"/>
            <a:ext cx="1240972" cy="10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Oval 174"/>
          <p:cNvSpPr/>
          <p:nvPr/>
        </p:nvSpPr>
        <p:spPr>
          <a:xfrm>
            <a:off x="947056" y="4365172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6" name="Picture 175" descr="hos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258" y="4038600"/>
            <a:ext cx="314325" cy="409575"/>
          </a:xfrm>
          <a:prstGeom prst="rect">
            <a:avLst/>
          </a:prstGeom>
        </p:spPr>
      </p:pic>
      <p:cxnSp>
        <p:nvCxnSpPr>
          <p:cNvPr id="177" name="Straight Connector 176"/>
          <p:cNvCxnSpPr>
            <a:stCxn id="175" idx="4"/>
          </p:cNvCxnSpPr>
          <p:nvPr/>
        </p:nvCxnSpPr>
        <p:spPr>
          <a:xfrm rot="16200000" flipH="1">
            <a:off x="666749" y="4759779"/>
            <a:ext cx="664030" cy="27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8073722" y="2895600"/>
            <a:ext cx="107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232" name="TextBox 231"/>
          <p:cNvSpPr txBox="1"/>
          <p:nvPr/>
        </p:nvSpPr>
        <p:spPr>
          <a:xfrm>
            <a:off x="0" y="2971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  <p:sp>
        <p:nvSpPr>
          <p:cNvPr id="233" name="TextBox 232"/>
          <p:cNvSpPr txBox="1"/>
          <p:nvPr/>
        </p:nvSpPr>
        <p:spPr>
          <a:xfrm>
            <a:off x="0" y="5638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  <p:sp>
        <p:nvSpPr>
          <p:cNvPr id="235" name="TextBox 234"/>
          <p:cNvSpPr txBox="1"/>
          <p:nvPr/>
        </p:nvSpPr>
        <p:spPr>
          <a:xfrm>
            <a:off x="8073722" y="5410200"/>
            <a:ext cx="107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236" name="TextBox 235"/>
          <p:cNvSpPr txBox="1"/>
          <p:nvPr/>
        </p:nvSpPr>
        <p:spPr>
          <a:xfrm>
            <a:off x="3581400" y="2895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Traceroute Path</a:t>
            </a:r>
            <a:endParaRPr lang="en-US" dirty="0"/>
          </a:p>
        </p:txBody>
      </p:sp>
      <p:sp>
        <p:nvSpPr>
          <p:cNvPr id="237" name="TextBox 236"/>
          <p:cNvSpPr txBox="1"/>
          <p:nvPr/>
        </p:nvSpPr>
        <p:spPr>
          <a:xfrm>
            <a:off x="3505200" y="6324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TraceNET Path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7132320" y="2405742"/>
            <a:ext cx="640080" cy="295275"/>
            <a:chOff x="6781800" y="3286125"/>
            <a:chExt cx="640080" cy="295275"/>
          </a:xfrm>
        </p:grpSpPr>
        <p:pic>
          <p:nvPicPr>
            <p:cNvPr id="8" name="Picture 7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13" name="Oval 12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486400" y="2405742"/>
            <a:ext cx="640080" cy="295275"/>
            <a:chOff x="6781800" y="3286125"/>
            <a:chExt cx="640080" cy="295275"/>
          </a:xfrm>
        </p:grpSpPr>
        <p:pic>
          <p:nvPicPr>
            <p:cNvPr id="17" name="Picture 16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18" name="Oval 17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3429000" y="2405742"/>
            <a:ext cx="640080" cy="295275"/>
            <a:chOff x="6781800" y="3286125"/>
            <a:chExt cx="640080" cy="295275"/>
          </a:xfrm>
        </p:grpSpPr>
        <p:pic>
          <p:nvPicPr>
            <p:cNvPr id="21" name="Picture 20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22" name="Oval 21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447800" y="2405742"/>
            <a:ext cx="640080" cy="295275"/>
            <a:chOff x="6781800" y="3286125"/>
            <a:chExt cx="640080" cy="295275"/>
          </a:xfrm>
        </p:grpSpPr>
        <p:pic>
          <p:nvPicPr>
            <p:cNvPr id="25" name="Picture 24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26" name="Oval 25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9" name="Straight Arrow Connector 28"/>
          <p:cNvCxnSpPr/>
          <p:nvPr/>
        </p:nvCxnSpPr>
        <p:spPr>
          <a:xfrm rot="10800000">
            <a:off x="7772400" y="2556238"/>
            <a:ext cx="838200" cy="14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rot="10800000">
            <a:off x="6126480" y="2556238"/>
            <a:ext cx="1036320" cy="70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>
            <a:off x="4069080" y="2556237"/>
            <a:ext cx="1417320" cy="6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rot="10800000">
            <a:off x="2087880" y="2556237"/>
            <a:ext cx="1341120" cy="6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0800000" flipV="1">
            <a:off x="542926" y="2562333"/>
            <a:ext cx="904875" cy="196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Oval 56"/>
          <p:cNvSpPr/>
          <p:nvPr/>
        </p:nvSpPr>
        <p:spPr>
          <a:xfrm>
            <a:off x="7696200" y="2514600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Oval 57"/>
          <p:cNvSpPr/>
          <p:nvPr/>
        </p:nvSpPr>
        <p:spPr>
          <a:xfrm>
            <a:off x="478966" y="2547256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Oval 58"/>
          <p:cNvSpPr/>
          <p:nvPr/>
        </p:nvSpPr>
        <p:spPr>
          <a:xfrm>
            <a:off x="2002970" y="2514604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Oval 59"/>
          <p:cNvSpPr/>
          <p:nvPr/>
        </p:nvSpPr>
        <p:spPr>
          <a:xfrm>
            <a:off x="6052458" y="2525486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Oval 60"/>
          <p:cNvSpPr/>
          <p:nvPr/>
        </p:nvSpPr>
        <p:spPr>
          <a:xfrm>
            <a:off x="4005942" y="2514598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5" name="Group 64"/>
          <p:cNvGrpSpPr/>
          <p:nvPr/>
        </p:nvGrpSpPr>
        <p:grpSpPr>
          <a:xfrm>
            <a:off x="8610602" y="2362200"/>
            <a:ext cx="390525" cy="409575"/>
            <a:chOff x="5334000" y="1905000"/>
            <a:chExt cx="390525" cy="409575"/>
          </a:xfrm>
        </p:grpSpPr>
        <p:sp>
          <p:nvSpPr>
            <p:cNvPr id="63" name="Oval 62"/>
            <p:cNvSpPr/>
            <p:nvPr/>
          </p:nvSpPr>
          <p:spPr>
            <a:xfrm>
              <a:off x="5334000" y="207917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4" name="Picture 63" descr="hos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0200" y="1905000"/>
              <a:ext cx="314325" cy="409575"/>
            </a:xfrm>
            <a:prstGeom prst="rect">
              <a:avLst/>
            </a:prstGeom>
          </p:spPr>
        </p:pic>
      </p:grpSp>
      <p:grpSp>
        <p:nvGrpSpPr>
          <p:cNvPr id="69" name="Group 68"/>
          <p:cNvGrpSpPr/>
          <p:nvPr/>
        </p:nvGrpSpPr>
        <p:grpSpPr>
          <a:xfrm>
            <a:off x="174172" y="2377167"/>
            <a:ext cx="381000" cy="409575"/>
            <a:chOff x="4953000" y="1676400"/>
            <a:chExt cx="381000" cy="409575"/>
          </a:xfrm>
        </p:grpSpPr>
        <p:sp>
          <p:nvSpPr>
            <p:cNvPr id="67" name="Oval 66"/>
            <p:cNvSpPr/>
            <p:nvPr/>
          </p:nvSpPr>
          <p:spPr>
            <a:xfrm>
              <a:off x="5257800" y="185057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8" name="Picture 67" descr="hos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53000" y="1676400"/>
              <a:ext cx="314325" cy="409575"/>
            </a:xfrm>
            <a:prstGeom prst="rect">
              <a:avLst/>
            </a:prstGeom>
          </p:spPr>
        </p:pic>
      </p:grpSp>
      <p:cxnSp>
        <p:nvCxnSpPr>
          <p:cNvPr id="73" name="Straight Arrow Connector 72"/>
          <p:cNvCxnSpPr>
            <a:endCxn id="57" idx="6"/>
          </p:cNvCxnSpPr>
          <p:nvPr/>
        </p:nvCxnSpPr>
        <p:spPr>
          <a:xfrm rot="10800000">
            <a:off x="7772400" y="2552700"/>
            <a:ext cx="881744" cy="2721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endCxn id="60" idx="6"/>
          </p:cNvCxnSpPr>
          <p:nvPr/>
        </p:nvCxnSpPr>
        <p:spPr>
          <a:xfrm rot="10800000">
            <a:off x="6128658" y="2563587"/>
            <a:ext cx="1034144" cy="16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>
            <a:endCxn id="61" idx="6"/>
          </p:cNvCxnSpPr>
          <p:nvPr/>
        </p:nvCxnSpPr>
        <p:spPr>
          <a:xfrm rot="10800000">
            <a:off x="4082142" y="2552698"/>
            <a:ext cx="1449978" cy="1154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>
            <a:endCxn id="59" idx="6"/>
          </p:cNvCxnSpPr>
          <p:nvPr/>
        </p:nvCxnSpPr>
        <p:spPr>
          <a:xfrm rot="10800000">
            <a:off x="2079171" y="2552704"/>
            <a:ext cx="1395551" cy="1153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10800000" flipV="1">
            <a:off x="555172" y="2569027"/>
            <a:ext cx="915762" cy="2040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Cloud 124"/>
          <p:cNvSpPr/>
          <p:nvPr/>
        </p:nvSpPr>
        <p:spPr>
          <a:xfrm>
            <a:off x="446314" y="4267202"/>
            <a:ext cx="1143000" cy="1251858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Cloud 125"/>
          <p:cNvSpPr/>
          <p:nvPr/>
        </p:nvSpPr>
        <p:spPr>
          <a:xfrm>
            <a:off x="1905000" y="4648202"/>
            <a:ext cx="1600200" cy="914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Cloud 126"/>
          <p:cNvSpPr/>
          <p:nvPr/>
        </p:nvSpPr>
        <p:spPr>
          <a:xfrm>
            <a:off x="6019800" y="4648202"/>
            <a:ext cx="1219200" cy="9144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Cloud 127"/>
          <p:cNvSpPr/>
          <p:nvPr/>
        </p:nvSpPr>
        <p:spPr>
          <a:xfrm>
            <a:off x="3962400" y="4343402"/>
            <a:ext cx="1600200" cy="1524000"/>
          </a:xfrm>
          <a:prstGeom prst="clou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9" name="Group 128"/>
          <p:cNvGrpSpPr/>
          <p:nvPr/>
        </p:nvGrpSpPr>
        <p:grpSpPr>
          <a:xfrm>
            <a:off x="7110548" y="4953002"/>
            <a:ext cx="640080" cy="295275"/>
            <a:chOff x="6781800" y="3286125"/>
            <a:chExt cx="640080" cy="295275"/>
          </a:xfrm>
        </p:grpSpPr>
        <p:pic>
          <p:nvPicPr>
            <p:cNvPr id="130" name="Picture 129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131" name="Oval 130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Oval 131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3" name="Group 132"/>
          <p:cNvGrpSpPr/>
          <p:nvPr/>
        </p:nvGrpSpPr>
        <p:grpSpPr>
          <a:xfrm>
            <a:off x="5464628" y="4953002"/>
            <a:ext cx="640080" cy="295275"/>
            <a:chOff x="6781800" y="3286125"/>
            <a:chExt cx="640080" cy="295275"/>
          </a:xfrm>
        </p:grpSpPr>
        <p:pic>
          <p:nvPicPr>
            <p:cNvPr id="134" name="Picture 133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135" name="Oval 134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Oval 135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3407228" y="4953002"/>
            <a:ext cx="640080" cy="295275"/>
            <a:chOff x="6781800" y="3286125"/>
            <a:chExt cx="640080" cy="295275"/>
          </a:xfrm>
        </p:grpSpPr>
        <p:pic>
          <p:nvPicPr>
            <p:cNvPr id="138" name="Picture 137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139" name="Oval 138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Oval 139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1426028" y="4953002"/>
            <a:ext cx="640080" cy="295275"/>
            <a:chOff x="6781800" y="3286125"/>
            <a:chExt cx="640080" cy="295275"/>
          </a:xfrm>
        </p:grpSpPr>
        <p:pic>
          <p:nvPicPr>
            <p:cNvPr id="142" name="Picture 141" descr="route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8000" y="3286125"/>
              <a:ext cx="504825" cy="295275"/>
            </a:xfrm>
            <a:prstGeom prst="rect">
              <a:avLst/>
            </a:prstGeom>
          </p:spPr>
        </p:pic>
        <p:sp>
          <p:nvSpPr>
            <p:cNvPr id="143" name="Oval 142"/>
            <p:cNvSpPr/>
            <p:nvPr/>
          </p:nvSpPr>
          <p:spPr>
            <a:xfrm>
              <a:off x="7345680" y="339852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4" name="Oval 143"/>
            <p:cNvSpPr/>
            <p:nvPr/>
          </p:nvSpPr>
          <p:spPr>
            <a:xfrm>
              <a:off x="6781800" y="3404616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45" name="Straight Arrow Connector 144"/>
          <p:cNvCxnSpPr/>
          <p:nvPr/>
        </p:nvCxnSpPr>
        <p:spPr>
          <a:xfrm rot="10800000">
            <a:off x="7750628" y="5103498"/>
            <a:ext cx="838200" cy="1466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Arrow Connector 145"/>
          <p:cNvCxnSpPr/>
          <p:nvPr/>
        </p:nvCxnSpPr>
        <p:spPr>
          <a:xfrm rot="10800000">
            <a:off x="6104708" y="5103498"/>
            <a:ext cx="1036320" cy="705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Arrow Connector 146"/>
          <p:cNvCxnSpPr/>
          <p:nvPr/>
        </p:nvCxnSpPr>
        <p:spPr>
          <a:xfrm rot="10800000">
            <a:off x="4047308" y="5103497"/>
            <a:ext cx="1417320" cy="6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Straight Arrow Connector 147"/>
          <p:cNvCxnSpPr/>
          <p:nvPr/>
        </p:nvCxnSpPr>
        <p:spPr>
          <a:xfrm rot="10800000">
            <a:off x="2066108" y="5103497"/>
            <a:ext cx="1341120" cy="609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Straight Arrow Connector 148"/>
          <p:cNvCxnSpPr/>
          <p:nvPr/>
        </p:nvCxnSpPr>
        <p:spPr>
          <a:xfrm rot="10800000" flipV="1">
            <a:off x="521154" y="5109593"/>
            <a:ext cx="904875" cy="196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0" name="Oval 149"/>
          <p:cNvSpPr/>
          <p:nvPr/>
        </p:nvSpPr>
        <p:spPr>
          <a:xfrm>
            <a:off x="7674428" y="5061860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Oval 150"/>
          <p:cNvSpPr/>
          <p:nvPr/>
        </p:nvSpPr>
        <p:spPr>
          <a:xfrm>
            <a:off x="457194" y="5094516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Oval 151"/>
          <p:cNvSpPr/>
          <p:nvPr/>
        </p:nvSpPr>
        <p:spPr>
          <a:xfrm>
            <a:off x="1981198" y="5061864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Oval 152"/>
          <p:cNvSpPr/>
          <p:nvPr/>
        </p:nvSpPr>
        <p:spPr>
          <a:xfrm>
            <a:off x="6030686" y="5072746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Oval 153"/>
          <p:cNvSpPr/>
          <p:nvPr/>
        </p:nvSpPr>
        <p:spPr>
          <a:xfrm>
            <a:off x="3984170" y="5061858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5" name="Group 154"/>
          <p:cNvGrpSpPr/>
          <p:nvPr/>
        </p:nvGrpSpPr>
        <p:grpSpPr>
          <a:xfrm>
            <a:off x="8588830" y="4909460"/>
            <a:ext cx="390525" cy="409575"/>
            <a:chOff x="5334000" y="1905000"/>
            <a:chExt cx="390525" cy="409575"/>
          </a:xfrm>
        </p:grpSpPr>
        <p:sp>
          <p:nvSpPr>
            <p:cNvPr id="156" name="Oval 155"/>
            <p:cNvSpPr/>
            <p:nvPr/>
          </p:nvSpPr>
          <p:spPr>
            <a:xfrm>
              <a:off x="5334000" y="207917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57" name="Picture 156" descr="hos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410200" y="1905000"/>
              <a:ext cx="314325" cy="409575"/>
            </a:xfrm>
            <a:prstGeom prst="rect">
              <a:avLst/>
            </a:prstGeom>
          </p:spPr>
        </p:pic>
      </p:grpSp>
      <p:grpSp>
        <p:nvGrpSpPr>
          <p:cNvPr id="158" name="Group 157"/>
          <p:cNvGrpSpPr/>
          <p:nvPr/>
        </p:nvGrpSpPr>
        <p:grpSpPr>
          <a:xfrm>
            <a:off x="152400" y="4924427"/>
            <a:ext cx="381000" cy="409575"/>
            <a:chOff x="4953000" y="1676400"/>
            <a:chExt cx="381000" cy="409575"/>
          </a:xfrm>
        </p:grpSpPr>
        <p:sp>
          <p:nvSpPr>
            <p:cNvPr id="159" name="Oval 158"/>
            <p:cNvSpPr/>
            <p:nvPr/>
          </p:nvSpPr>
          <p:spPr>
            <a:xfrm>
              <a:off x="5257800" y="1850570"/>
              <a:ext cx="76200" cy="76200"/>
            </a:xfrm>
            <a:prstGeom prst="ellipse">
              <a:avLst/>
            </a:prstGeom>
            <a:noFill/>
            <a:ln w="317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0" name="Picture 159" descr="host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53000" y="1676400"/>
              <a:ext cx="314325" cy="409575"/>
            </a:xfrm>
            <a:prstGeom prst="rect">
              <a:avLst/>
            </a:prstGeom>
          </p:spPr>
        </p:pic>
      </p:grpSp>
      <p:cxnSp>
        <p:nvCxnSpPr>
          <p:cNvPr id="161" name="Straight Arrow Connector 160"/>
          <p:cNvCxnSpPr>
            <a:endCxn id="150" idx="6"/>
          </p:cNvCxnSpPr>
          <p:nvPr/>
        </p:nvCxnSpPr>
        <p:spPr>
          <a:xfrm rot="10800000">
            <a:off x="7750628" y="5099960"/>
            <a:ext cx="881744" cy="2721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Arrow Connector 161"/>
          <p:cNvCxnSpPr>
            <a:endCxn id="153" idx="6"/>
          </p:cNvCxnSpPr>
          <p:nvPr/>
        </p:nvCxnSpPr>
        <p:spPr>
          <a:xfrm rot="10800000">
            <a:off x="6106886" y="5110847"/>
            <a:ext cx="1034144" cy="1607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Arrow Connector 162"/>
          <p:cNvCxnSpPr>
            <a:endCxn id="154" idx="6"/>
          </p:cNvCxnSpPr>
          <p:nvPr/>
        </p:nvCxnSpPr>
        <p:spPr>
          <a:xfrm rot="10800000">
            <a:off x="4060370" y="5099958"/>
            <a:ext cx="1449978" cy="11540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Arrow Connector 163"/>
          <p:cNvCxnSpPr>
            <a:endCxn id="152" idx="6"/>
          </p:cNvCxnSpPr>
          <p:nvPr/>
        </p:nvCxnSpPr>
        <p:spPr>
          <a:xfrm rot="10800000">
            <a:off x="2057399" y="5099964"/>
            <a:ext cx="1395551" cy="11534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Straight Arrow Connector 164"/>
          <p:cNvCxnSpPr/>
          <p:nvPr/>
        </p:nvCxnSpPr>
        <p:spPr>
          <a:xfrm rot="10800000" flipV="1">
            <a:off x="533400" y="5116287"/>
            <a:ext cx="915762" cy="20409"/>
          </a:xfrm>
          <a:prstGeom prst="straightConnector1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6" name="Oval 165"/>
          <p:cNvSpPr/>
          <p:nvPr/>
        </p:nvSpPr>
        <p:spPr>
          <a:xfrm>
            <a:off x="1436914" y="5072742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Oval 166"/>
          <p:cNvSpPr/>
          <p:nvPr/>
        </p:nvSpPr>
        <p:spPr>
          <a:xfrm>
            <a:off x="7119256" y="5072744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Oval 167"/>
          <p:cNvSpPr/>
          <p:nvPr/>
        </p:nvSpPr>
        <p:spPr>
          <a:xfrm>
            <a:off x="5464630" y="5072744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Oval 168"/>
          <p:cNvSpPr/>
          <p:nvPr/>
        </p:nvSpPr>
        <p:spPr>
          <a:xfrm>
            <a:off x="3407228" y="5061860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Oval 169"/>
          <p:cNvSpPr/>
          <p:nvPr/>
        </p:nvSpPr>
        <p:spPr>
          <a:xfrm>
            <a:off x="4807403" y="4397830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1" name="Picture 170" descr="rou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0575" y="4114802"/>
            <a:ext cx="504825" cy="295275"/>
          </a:xfrm>
          <a:prstGeom prst="rect">
            <a:avLst/>
          </a:prstGeom>
        </p:spPr>
      </p:pic>
      <p:pic>
        <p:nvPicPr>
          <p:cNvPr id="172" name="Picture 171" descr="rout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00575" y="5791202"/>
            <a:ext cx="504825" cy="295275"/>
          </a:xfrm>
          <a:prstGeom prst="rect">
            <a:avLst/>
          </a:prstGeom>
        </p:spPr>
      </p:pic>
      <p:sp>
        <p:nvSpPr>
          <p:cNvPr id="173" name="Oval 172"/>
          <p:cNvSpPr/>
          <p:nvPr/>
        </p:nvSpPr>
        <p:spPr>
          <a:xfrm>
            <a:off x="4796517" y="5715002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4" name="Straight Connector 173"/>
          <p:cNvCxnSpPr/>
          <p:nvPr/>
        </p:nvCxnSpPr>
        <p:spPr>
          <a:xfrm rot="5400000" flipH="1" flipV="1">
            <a:off x="4214132" y="5089073"/>
            <a:ext cx="1240972" cy="1088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5" name="Oval 174"/>
          <p:cNvSpPr/>
          <p:nvPr/>
        </p:nvSpPr>
        <p:spPr>
          <a:xfrm>
            <a:off x="947056" y="4365172"/>
            <a:ext cx="76200" cy="76200"/>
          </a:xfrm>
          <a:prstGeom prst="ellipse">
            <a:avLst/>
          </a:prstGeom>
          <a:solidFill>
            <a:srgbClr val="FF0000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6" name="Picture 175" descr="hos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2258" y="4038600"/>
            <a:ext cx="314325" cy="409575"/>
          </a:xfrm>
          <a:prstGeom prst="rect">
            <a:avLst/>
          </a:prstGeom>
        </p:spPr>
      </p:pic>
      <p:cxnSp>
        <p:nvCxnSpPr>
          <p:cNvPr id="177" name="Straight Connector 176"/>
          <p:cNvCxnSpPr>
            <a:stCxn id="175" idx="4"/>
          </p:cNvCxnSpPr>
          <p:nvPr/>
        </p:nvCxnSpPr>
        <p:spPr>
          <a:xfrm rot="16200000" flipH="1">
            <a:off x="666749" y="4759779"/>
            <a:ext cx="664030" cy="27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8" name="TextBox 177"/>
          <p:cNvSpPr txBox="1"/>
          <p:nvPr/>
        </p:nvSpPr>
        <p:spPr>
          <a:xfrm>
            <a:off x="8073722" y="2895600"/>
            <a:ext cx="107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232" name="TextBox 231"/>
          <p:cNvSpPr txBox="1"/>
          <p:nvPr/>
        </p:nvSpPr>
        <p:spPr>
          <a:xfrm>
            <a:off x="0" y="2971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  <p:sp>
        <p:nvSpPr>
          <p:cNvPr id="233" name="TextBox 232"/>
          <p:cNvSpPr txBox="1"/>
          <p:nvPr/>
        </p:nvSpPr>
        <p:spPr>
          <a:xfrm>
            <a:off x="0" y="56388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Destination</a:t>
            </a:r>
            <a:endParaRPr lang="en-US" dirty="0"/>
          </a:p>
        </p:txBody>
      </p:sp>
      <p:sp>
        <p:nvSpPr>
          <p:cNvPr id="235" name="TextBox 234"/>
          <p:cNvSpPr txBox="1"/>
          <p:nvPr/>
        </p:nvSpPr>
        <p:spPr>
          <a:xfrm>
            <a:off x="8073722" y="5410200"/>
            <a:ext cx="10702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236" name="TextBox 235"/>
          <p:cNvSpPr txBox="1"/>
          <p:nvPr/>
        </p:nvSpPr>
        <p:spPr>
          <a:xfrm>
            <a:off x="3581400" y="2895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Traceroute Path</a:t>
            </a:r>
            <a:endParaRPr lang="en-US" dirty="0"/>
          </a:p>
        </p:txBody>
      </p:sp>
      <p:sp>
        <p:nvSpPr>
          <p:cNvPr id="237" name="TextBox 236"/>
          <p:cNvSpPr txBox="1"/>
          <p:nvPr/>
        </p:nvSpPr>
        <p:spPr>
          <a:xfrm>
            <a:off x="3505200" y="6324600"/>
            <a:ext cx="281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TraceNET Path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35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500"/>
                            </p:stCondLst>
                            <p:childTnLst>
                              <p:par>
                                <p:cTn id="4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0"/>
                            </p:stCondLst>
                            <p:childTnLst>
                              <p:par>
                                <p:cTn id="5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5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6000"/>
                            </p:stCondLst>
                            <p:childTnLst>
                              <p:par>
                                <p:cTn id="61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500"/>
                            </p:stCondLst>
                            <p:childTnLst>
                              <p:par>
                                <p:cTn id="6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70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500"/>
                            </p:stCondLst>
                            <p:childTnLst>
                              <p:par>
                                <p:cTn id="14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2000"/>
                            </p:stCondLst>
                            <p:childTnLst>
                              <p:par>
                                <p:cTn id="14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10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5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3500"/>
                            </p:stCondLst>
                            <p:childTnLst>
                              <p:par>
                                <p:cTn id="16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10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>
                            <p:stCondLst>
                              <p:cond delay="1500"/>
                            </p:stCondLst>
                            <p:childTnLst>
                              <p:par>
                                <p:cTn id="18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5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500"/>
                            </p:stCondLst>
                            <p:childTnLst>
                              <p:par>
                                <p:cTn id="18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10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2500"/>
                            </p:stCondLst>
                            <p:childTnLst>
                              <p:par>
                                <p:cTn id="19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9" dur="10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3500"/>
                            </p:stCondLst>
                            <p:childTnLst>
                              <p:par>
                                <p:cTn id="20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3500"/>
                            </p:stCondLst>
                            <p:childTnLst>
                              <p:par>
                                <p:cTn id="20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6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4500"/>
                            </p:stCondLst>
                            <p:childTnLst>
                              <p:par>
                                <p:cTn id="20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0" dur="10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5500"/>
                            </p:stCondLst>
                            <p:childTnLst>
                              <p:par>
                                <p:cTn id="212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>
                            <p:stCondLst>
                              <p:cond delay="6000"/>
                            </p:stCondLst>
                            <p:childTnLst>
                              <p:par>
                                <p:cTn id="2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6000"/>
                            </p:stCondLst>
                            <p:childTnLst>
                              <p:par>
                                <p:cTn id="2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6000"/>
                            </p:stCondLst>
                            <p:childTnLst>
                              <p:par>
                                <p:cTn id="2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6" dur="10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7000"/>
                            </p:stCondLst>
                            <p:childTnLst>
                              <p:par>
                                <p:cTn id="228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0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1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2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>
                            <p:stCondLst>
                              <p:cond delay="7500"/>
                            </p:stCondLst>
                            <p:childTnLst>
                              <p:par>
                                <p:cTn id="23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6" fill="hold">
                            <p:stCondLst>
                              <p:cond delay="7500"/>
                            </p:stCondLst>
                            <p:childTnLst>
                              <p:par>
                                <p:cTn id="23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7500"/>
                            </p:stCondLst>
                            <p:childTnLst>
                              <p:par>
                                <p:cTn id="2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4" fill="hold">
                            <p:stCondLst>
                              <p:cond delay="7500"/>
                            </p:stCondLst>
                            <p:childTnLst>
                              <p:par>
                                <p:cTn id="2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7" dur="10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8" fill="hold">
                            <p:stCondLst>
                              <p:cond delay="8500"/>
                            </p:stCondLst>
                            <p:childTnLst>
                              <p:par>
                                <p:cTn id="2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4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5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3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9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1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2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1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8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7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0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3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6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2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5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18" dur="500"/>
                                        <p:tgtEl>
                                          <p:spTgt spid="1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" grpId="0" animBg="1"/>
      <p:bldP spid="58" grpId="0" animBg="1"/>
      <p:bldP spid="59" grpId="0" animBg="1"/>
      <p:bldP spid="60" grpId="0" animBg="1"/>
      <p:bldP spid="61" grpId="0" animBg="1"/>
      <p:bldP spid="125" grpId="0" animBg="1"/>
      <p:bldP spid="126" grpId="0" animBg="1"/>
      <p:bldP spid="127" grpId="0" animBg="1"/>
      <p:bldP spid="128" grpId="0" animBg="1"/>
      <p:bldP spid="150" grpId="0" animBg="1"/>
      <p:bldP spid="151" grpId="0" animBg="1"/>
      <p:bldP spid="152" grpId="0" animBg="1"/>
      <p:bldP spid="153" grpId="0" animBg="1"/>
      <p:bldP spid="154" grpId="0" animBg="1"/>
      <p:bldP spid="166" grpId="0" animBg="1"/>
      <p:bldP spid="167" grpId="0" animBg="1"/>
      <p:bldP spid="168" grpId="0" animBg="1"/>
      <p:bldP spid="169" grpId="0" animBg="1"/>
      <p:bldP spid="170" grpId="0" animBg="1"/>
      <p:bldP spid="173" grpId="0" animBg="1"/>
      <p:bldP spid="175" grpId="0" animBg="1"/>
      <p:bldP spid="178" grpId="0"/>
      <p:bldP spid="232" grpId="0"/>
      <p:bldP spid="233" grpId="0"/>
      <p:bldP spid="235" grpId="0"/>
      <p:bldP spid="236" grpId="0"/>
      <p:bldP spid="2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TraceNET is an online, probe-based network layer topology collection tool </a:t>
            </a:r>
          </a:p>
          <a:p>
            <a:r>
              <a:rPr lang="en-US" dirty="0" smtClean="0"/>
              <a:t>TraceNET employs a set of rules based on inclusion-exclusion principle</a:t>
            </a:r>
          </a:p>
          <a:p>
            <a:r>
              <a:rPr lang="en-US" dirty="0" smtClean="0"/>
              <a:t>A traceNET session collects a topology map on a path between two end systems</a:t>
            </a:r>
          </a:p>
          <a:p>
            <a:r>
              <a:rPr lang="en-US" dirty="0" smtClean="0"/>
              <a:t>TraceNET </a:t>
            </a:r>
          </a:p>
          <a:p>
            <a:pPr lvl="1"/>
            <a:r>
              <a:rPr lang="en-US" dirty="0" smtClean="0"/>
              <a:t>Groups those IP addresses accommodated by the same subnet</a:t>
            </a:r>
          </a:p>
          <a:p>
            <a:pPr lvl="1"/>
            <a:r>
              <a:rPr lang="en-US" dirty="0" smtClean="0"/>
              <a:t>Annotates the subnets with their observed subnet masks</a:t>
            </a:r>
          </a:p>
          <a:p>
            <a:pPr lvl="1"/>
            <a:r>
              <a:rPr lang="en-US" dirty="0" smtClean="0"/>
              <a:t>Discovers more IP addresses than traceroute in a systematic way.</a:t>
            </a:r>
          </a:p>
          <a:p>
            <a:r>
              <a:rPr lang="en-US" dirty="0" smtClean="0"/>
              <a:t>TraceNET could be used as an</a:t>
            </a:r>
          </a:p>
          <a:p>
            <a:pPr lvl="1"/>
            <a:r>
              <a:rPr lang="en-US" dirty="0" smtClean="0"/>
              <a:t>Topology Collection Tool</a:t>
            </a:r>
          </a:p>
          <a:p>
            <a:pPr lvl="1"/>
            <a:r>
              <a:rPr lang="en-US" dirty="0" smtClean="0"/>
              <a:t>Network Debugging/Analysis Tool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TraceNET as a Topology Collection Tool</a:t>
            </a:r>
          </a:p>
          <a:p>
            <a:pPr lvl="1"/>
            <a:r>
              <a:rPr lang="en-US" dirty="0" smtClean="0"/>
              <a:t>Network topologies are collected at AS-level, router-level, and IP-level</a:t>
            </a:r>
          </a:p>
          <a:p>
            <a:pPr lvl="1"/>
            <a:r>
              <a:rPr lang="en-US" dirty="0" smtClean="0"/>
              <a:t>Current router-level topology mapping tools collect IP addresses and groups the ones hosted by the same router (IP Alias Resolution)</a:t>
            </a:r>
          </a:p>
          <a:p>
            <a:pPr lvl="1"/>
            <a:r>
              <a:rPr lang="en-US" dirty="0" smtClean="0"/>
              <a:t>Two successive IP addresses in a trace path does not necessarily point the existence of a LAN between them</a:t>
            </a:r>
          </a:p>
          <a:p>
            <a:pPr lvl="1"/>
            <a:r>
              <a:rPr lang="en-US" dirty="0" smtClean="0"/>
              <a:t>We believe that layer-3 subnets should be an important part of network topology maps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TraceNET as a Network Debugging/Analysis Tool</a:t>
            </a:r>
          </a:p>
          <a:p>
            <a:pPr lvl="1"/>
            <a:r>
              <a:rPr lang="en-US" dirty="0" smtClean="0"/>
              <a:t>Similar to traceroute, traceNET collects a routing path between two end hosts</a:t>
            </a:r>
          </a:p>
          <a:p>
            <a:pPr lvl="1"/>
            <a:r>
              <a:rPr lang="en-US" dirty="0" smtClean="0"/>
              <a:t>However, traceNET reveals much more network  information than traceroute</a:t>
            </a:r>
          </a:p>
          <a:p>
            <a:pPr lvl="1"/>
            <a:r>
              <a:rPr lang="en-US" dirty="0" smtClean="0"/>
              <a:t>This could help for example, to detect server replicas located on the same subnet</a:t>
            </a:r>
          </a:p>
          <a:p>
            <a:pPr lvl="1"/>
            <a:r>
              <a:rPr lang="en-US" dirty="0" smtClean="0"/>
              <a:t>We are still looking for new ways of using TraceNET for network debugging/analysis (any suggestion is welcomed)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pic>
        <p:nvPicPr>
          <p:cNvPr id="6" name="Picture 5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1066800" y="2209800"/>
            <a:ext cx="6957060" cy="319659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pic>
        <p:nvPicPr>
          <p:cNvPr id="4" name="Content Placeholder 3" descr="addin_tmp.png"/>
          <p:cNvPicPr>
            <a:picLocks noGrp="1" noChangeAspect="1"/>
          </p:cNvPicPr>
          <p:nvPr>
            <p:ph sz="quarter" idx="1"/>
            <p:custDataLst>
              <p:tags r:id="rId1"/>
            </p:custDataLst>
          </p:nvPr>
        </p:nvPicPr>
        <p:blipFill>
          <a:blip r:embed="rId3" cstate="print"/>
          <a:stretch>
            <a:fillRect/>
          </a:stretch>
        </p:blipFill>
        <p:spPr>
          <a:xfrm>
            <a:off x="1143000" y="2209800"/>
            <a:ext cx="6877050" cy="319849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TraceNET</a:t>
            </a:r>
            <a:endParaRPr lang="en-US" dirty="0"/>
          </a:p>
        </p:txBody>
      </p:sp>
      <p:pic>
        <p:nvPicPr>
          <p:cNvPr id="5" name="Picture 4" descr="addin_tmp.png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/>
          <a:stretch>
            <a:fillRect/>
          </a:stretch>
        </p:blipFill>
        <p:spPr>
          <a:xfrm>
            <a:off x="838200" y="3962400"/>
            <a:ext cx="3200400" cy="634365"/>
          </a:xfrm>
          <a:prstGeom prst="rect">
            <a:avLst/>
          </a:prstGeom>
        </p:spPr>
      </p:pic>
      <p:pic>
        <p:nvPicPr>
          <p:cNvPr id="7" name="Picture 6" descr="addin_tmp.png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/>
          <a:stretch>
            <a:fillRect/>
          </a:stretch>
        </p:blipFill>
        <p:spPr>
          <a:xfrm>
            <a:off x="4953000" y="1676400"/>
            <a:ext cx="4089400" cy="2133600"/>
          </a:xfrm>
          <a:prstGeom prst="rect">
            <a:avLst/>
          </a:prstGeom>
        </p:spPr>
      </p:pic>
      <p:pic>
        <p:nvPicPr>
          <p:cNvPr id="9" name="Content Placeholder 8" descr="addin_tmp.png"/>
          <p:cNvPicPr>
            <a:picLocks noGrp="1" noChangeAspect="1"/>
          </p:cNvPicPr>
          <p:nvPr>
            <p:ph sz="quarter" idx="1"/>
            <p:custDataLst>
              <p:tags r:id="rId3"/>
            </p:custDataLst>
          </p:nvPr>
        </p:nvPicPr>
        <p:blipFill>
          <a:blip r:embed="rId8" cstate="print"/>
          <a:stretch>
            <a:fillRect/>
          </a:stretch>
        </p:blipFill>
        <p:spPr>
          <a:xfrm>
            <a:off x="457200" y="1752600"/>
            <a:ext cx="4267200" cy="1826895"/>
          </a:xfrm>
        </p:spPr>
      </p:pic>
      <p:pic>
        <p:nvPicPr>
          <p:cNvPr id="10" name="Picture 9" descr="addin_tmp.png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/>
          <a:stretch>
            <a:fillRect/>
          </a:stretch>
        </p:blipFill>
        <p:spPr>
          <a:xfrm>
            <a:off x="4724400" y="4038600"/>
            <a:ext cx="3962400" cy="68199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762000" y="4876800"/>
            <a:ext cx="289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Exact Match Rate</a:t>
            </a:r>
          </a:p>
          <a:p>
            <a:r>
              <a:rPr lang="en-US" dirty="0" smtClean="0"/>
              <a:t>Including Unresponsive Subnets : 73.7%</a:t>
            </a:r>
          </a:p>
          <a:p>
            <a:r>
              <a:rPr lang="en-US" dirty="0" smtClean="0"/>
              <a:t>Excluding Unresponsive Subnets : 94.9%</a:t>
            </a:r>
          </a:p>
          <a:p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953000" y="4876800"/>
            <a:ext cx="2895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Exact Match Rate</a:t>
            </a:r>
          </a:p>
          <a:p>
            <a:r>
              <a:rPr lang="en-US" dirty="0" smtClean="0"/>
              <a:t>Including Unresponsive Subnets : 83.0%</a:t>
            </a:r>
          </a:p>
          <a:p>
            <a:r>
              <a:rPr lang="en-US" dirty="0" smtClean="0"/>
              <a:t>Excluding Unresponsive Subnets : 86.0%</a:t>
            </a:r>
          </a:p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495800" y="2438400"/>
            <a:ext cx="304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3733800" y="4038600"/>
            <a:ext cx="304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8763000" y="2514600"/>
            <a:ext cx="304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458200" y="4191000"/>
            <a:ext cx="304800" cy="533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lgorithmic,algorithm}&#10;\pagestyle{empty}&#10;\begin{document}&#10;\begin{table}[ht!]&#10;\tabcolsep 2.8pt&#10;\small&#10;\vspace{-10pt}&#10;\caption{Internet2, Original and Collected Subnet Distribution}&#10;\vspace{-10pt}&#10;\label{tab-Idist}&#10;\begin{center}&#10;\begin{tabular}{|c|c c c c c c c c|c|}&#10;\hline&#10; &amp; \bf{/24} &amp; \bf{/25} &amp; \bf{/26} &amp; \bf{/27} &amp; \bf{/28} &amp; \bf{/29} &amp; \bf{/30} &amp; \bf{/31} &amp; \bf{total} \\ \hline \hline&#10;\emph{orgl} &amp; 6 &amp; 1 &amp; 0 &amp; 2 &amp; 26 &amp; 20 &amp; 101 &amp; 23 &amp; 179 \\ \hline&#10;\emph{exmt} &amp; 0 &amp; 0 &amp; 0 &amp; 0 &amp; 2 &amp; 16 &amp; 92 &amp; 22 &amp; 132 \\ \hline&#10;\emph{miss} &amp; 1 &amp; 0 &amp; 0 &amp; 0 &amp; 2 &amp; 0 &amp; 0 &amp; 0 &amp; 3 \\ \hline&#10;\emph{miss\textbackslash unrs} &amp; 4 &amp; 1 &amp; 0 &amp; 2 &amp; 1 &amp; 4 &amp; 8 &amp; 1 &amp; 21 \\ \hline&#10;\emph{undes} &amp; 1 &amp; 0 &amp; 0 &amp; 0 &amp; 2 &amp; 0 &amp; 0 &amp; 0 &amp; 3 \\ \hline&#10;\emph{undes\textbackslash unrs} &amp; 0 &amp; 0 &amp; 0 &amp; 0 &amp; 19 &amp; 0 &amp; 0 &amp; 0 &amp; 19 \\ \hline&#10;\emph{ovres} &amp; 0 &amp; 0 &amp; 0 &amp; 0 &amp; 0 &amp; 0 &amp; 1 &amp; 0 &amp; 1 \\ \hline&#10;\emph{splt} &amp; 0 &amp; 0 &amp; 0 &amp; 0 &amp; 0 &amp; 0 &amp; 0 &amp; 0 &amp; 0 \\ \hline&#10;\emph{merg} &amp; 0 &amp; 0 &amp; 0 &amp; 0 &amp; 0 &amp; 0 &amp; 0 &amp; 0 &amp; 0 \\ \hline&#10;\end{tabular}&#10;\vspace{-10pt}&#10;\end{center}&#10;\end{table}\end{document}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}&#10;\pagestyle{empty}&#10;\begin{document}&#10;\begin{table}[ht!]&#10;\tabcolsep 2.8pt&#10;\small&#10;\vspace{-10pt}&#10;\caption{GEANT, Original and Collected Subnet Distribution}&#10;\vspace{-10pt}&#10;\label{tab-Gdist}&#10;\begin{center}&#10;\begin{tabular}{|c|c c c c c c c c|c|}&#10;\hline&#10;&amp; \bf{/24} &amp; \bf{/25} &amp; \bf{/26} &amp; \bf{/27} &amp; \bf{/28} &amp; \bf{/29} &amp;&#10;\bf{/30} &amp; \bf{/31} &amp; \bf{total} \\ \hline \hline&#10;\emph{orgl}&amp; 0 &amp; 0 &amp; 0 &amp; 0 &amp; 24 &amp; 109 &amp; 138 &amp; 0 &amp; 271  \\ \hline&#10;\emph{exmt}&amp; 0 &amp; 0 &amp; 0 &amp; 0 &amp; 0 &amp; 41 &amp; 104 &amp; 0 &amp; 145  \\ \hline&#10;\emph{miss}&amp; 0 &amp; 0 &amp; 0 &amp; 0 &amp; 0 &amp; 1 &amp; 0 &amp; 0 &amp; 1  \\ \hline&#10;\emph{miss\textbackslash unrs}&amp; 0 &amp; 0 &amp; 0 &amp; 0 &amp; 10 &amp; 53 &amp; 34 &amp; 0 &amp; 97  &#10;\\ \hline&#10;\emph{undes}&amp; 0 &amp; 0 &amp; 0 &amp; 0 &amp; 3 &amp; 0 &amp; 0 &amp; 0 &amp; 3  \\ \hline&#10;\emph{undes\textbackslash unrs}&amp; 0 &amp; 0 &amp; 0 &amp; 0 &amp; 11 &amp; 14 &amp; 0 &amp; 0 &amp; 25  &#10;\\ \hline&#10;\emph{ovres}&amp; 0 &amp; 0 &amp; 0 &amp; 0 &amp; 0 &amp; 0 &amp; 0 &amp; 0 &amp; 0  \\ \hline&#10;\emph{splt}&amp; 0 &amp; 0 &amp; 0 &amp; 0 &amp; 0 &amp; 0 &amp; 0 &amp; 0 &amp; 0  \\ \hline&#10;\emph{merg}&amp; 0 &amp; 0 &amp; 0 &amp; 0 &amp; 0 &amp; 0 &amp; 0 &amp; 0 &amp; 0  \\ \hline&#10;\end{tabular}&#10;\vspace{-10pt}&#10;\end{center}&#10;\end{table}&#10;&#10;&#10;&#10;\end{document}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lgorithmic,algorithm}&#10;\pagestyle{empty}&#10;\begin{document}&#10;\begin{equation}&#10;\label{for-normalized-minkowski}&#10;1-\frac{\sum_{i}^n{d(S_{i})}}{\sum_{i}^n{\max\{(s_{i}^o-p_{l}), (p_{u}-s_{i}^o)\}}}.&#10;\end{equation}\end{document}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lgorithmic,algorithm}&#10;\pagestyle{empty}&#10;\begin{document}&#10;\begin{equation}&#10;\label{for-distance-factor-modified}&#10;\widehat{d}(S_{i})=\left\{&#10;\begin{array}{c l}&#10;  0 &amp; S_{i} \in \mbox{exmt}\\&#10;  |2^{32-s_{i}^o} - 2^{32-s_{i}^c}| &amp; S_{i} \in \mbox{undes}\\&#10;  |2^{32-s_{i}^o} - 2^{32-s_{i}^c}| &amp; S_{i} \in \mbox{ovres}\\&#10;  \max\{(2^{32-p_{l}}-2^{32-s_{i}^o}), \\ (2^{32-s_{i}^o} - 2^{32-p_{u}})\} &amp; S_{i} \in \mbox{miss}\\&#10;  |2^{32-s_{i}^o} - 2^{32-s_{i}^c}| &amp; S_{i} \in \mbox{merg}\\&#10;  |2^{32-s_{i}^o} - {\max\{2^{32-s_{i}^c}\}}| &amp; S_{i} \in \mbox{splt}&#10;\end{array}&#10;\right.&#10;\end{equation}\end{document}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lgorithmic,algorithm}&#10;\pagestyle{empty}&#10;\begin{document}&#10;\begin{equation}\label{for-distance-factor}&#10;d(S_{i})=\left\{&#10;\begin{array}{c l}&#10;  0 &amp; S_{i} \in \mbox{exmt}\\&#10;  |s_{i}^o - s_{i}^c| &amp; S_{i} \in \mbox{undes}\\&#10;  |s_{i}^o - s_{i}^c| &amp; S_{i} \in \mbox{ovres}\\&#10;  \max\{|s_{i}^o - p_{u}|,|s_{i}^o - p_{l}|\} &amp; S_{i} \in \mbox{miss}\\&#10;  |s_{i}^o - s_{i}^c| &amp; S_{i} \in \mbox{merg}\\&#10;  |s_{i}^o - \max\{s_{i}^c\}| &amp; S_{i} \in \mbox{splt}&#10;\end{array}&#10;\right.&#10;\end{equation}\end{document}"/>
  <p:tag name="IGUANATEXSIZE" val="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lgorithmic,algorithm}&#10;\pagestyle{empty}&#10;\begin{document}&#10;\begin{equation}&#10;\label{for-normalized-minkowski-modified}&#10;1-\frac{\sum_{i}^n{\widehat{d}(S_{i})}}{\sum_{i}^n{\max\{(2^{32-p_{l}}-2^{32-s_{i}^o}), (2^{32-s_{i}^o} - 2^{32-p_{u}})\}}}.&#10;\end{equation}\end{document}"/>
  <p:tag name="IGUANATEXSIZE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lgorithmic,algorithm}&#10;\pagestyle{empty}&#10;\begin{document}&#10;\begin{table*}[ht!]&#10;\caption{Subnet Prefix Length Distribution}&#10;\label{tab-ASdist}&#10;\centering&#10;\small&#10;\begin{tabular}{|l|r r r r r r r r r r r r|r|}&#10;\hline&#10;$ \sum $&amp; \bf{/20} &amp; \bf{/21} &amp; \bf{/22} &amp; \bf{/23} &amp; \bf{/24} &amp; \bf{/25} &amp; \bf{/26} &amp; \bf{/27} &amp; \bf{/28} &amp; \bf{/29} &amp; \bf{/30} &amp; \bf{/31} &amp; \bf{total} \\ \hline \hline&#10;\emph{Cumulative} &amp; 4 &amp; 19 &amp; 75 &amp; 190 &amp; 598 &amp; 183 &amp; 393 &amp; 884 &amp; 1,687 &amp; 15,472 &amp; 22,682 &amp; 22,986 &amp; 65,173 \\ \hline&#10;\emph{NTT Am.} &amp; 4 &amp; 19 &amp; 74 &amp; 178 &amp; 489 &amp; 74 &amp; 166 &amp; 411 &amp; 666 &amp; 4,899 &amp; 4,581 &amp; 7,595 &amp; 19,156\\ \hline&#10;\emph{Sprint} &amp; 0 &amp; 0 &amp; 0 &amp; 2 &amp; 16 &amp; 22 &amp; 58 &amp; 137 &amp; 343 &amp; 3,960 &amp; 3,841 &amp; 6,981 &amp; 15,360 \\ \hline&#10;\emph{AboveNet} &amp; 0 &amp; 0 &amp; 1 &amp; 4 &amp; 42 &amp; 29 &amp; 26 &amp; 71 &amp; 113 &amp; 1,637 &amp; 1,435 &amp; 1,883 &amp; 5,241 \\ \hline&#10;\emph{Level3} &amp; 0 &amp; 0 &amp; 0 &amp; 6 &amp; 51 &amp; 58 &amp; 143 &amp; 265 &amp; 565 &amp; 4,976 &amp; 12,825 &amp; 6,527&amp; 25,416 \\ \hline&#10;\end{tabular}&#10;\end{table*}\end{document}"/>
  <p:tag name="IGUANATEXSIZE" val="20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946</TotalTime>
  <Words>359</Words>
  <Application>Microsoft Office PowerPoint</Application>
  <PresentationFormat>On-screen Show (4:3)</PresentationFormat>
  <Paragraphs>59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Median</vt:lpstr>
      <vt:lpstr>TraceNET</vt:lpstr>
      <vt:lpstr>TraceNET</vt:lpstr>
      <vt:lpstr>TraceNET</vt:lpstr>
      <vt:lpstr>TraceNET</vt:lpstr>
      <vt:lpstr>TraceNET</vt:lpstr>
      <vt:lpstr>TraceNET</vt:lpstr>
      <vt:lpstr>TraceNET</vt:lpstr>
      <vt:lpstr>TraceNET</vt:lpstr>
      <vt:lpstr>TraceNET</vt:lpstr>
      <vt:lpstr>TraceNET</vt:lpstr>
      <vt:lpstr>TraceNET</vt:lpstr>
      <vt:lpstr>TraceNET</vt:lpstr>
      <vt:lpstr>TraceNET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TRACENET</dc:title>
  <dc:creator/>
  <cp:lastModifiedBy>lib-produser</cp:lastModifiedBy>
  <cp:revision>132</cp:revision>
  <dcterms:created xsi:type="dcterms:W3CDTF">2006-08-16T00:00:00Z</dcterms:created>
  <dcterms:modified xsi:type="dcterms:W3CDTF">2010-02-12T03:23:14Z</dcterms:modified>
</cp:coreProperties>
</file>