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72" r:id="rId2"/>
    <p:sldId id="260" r:id="rId3"/>
    <p:sldId id="261" r:id="rId4"/>
    <p:sldId id="257" r:id="rId5"/>
    <p:sldId id="271" r:id="rId6"/>
    <p:sldId id="262" r:id="rId7"/>
    <p:sldId id="270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495" autoAdjust="0"/>
  </p:normalViewPr>
  <p:slideViewPr>
    <p:cSldViewPr snapToGrid="0" snapToObjects="1">
      <p:cViewPr varScale="1">
        <p:scale>
          <a:sx n="53" d="100"/>
          <a:sy n="53" d="100"/>
        </p:scale>
        <p:origin x="-960" y="-112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B48F46-4591-FE43-96B9-E0413CEC81B6}" type="datetimeFigureOut">
              <a:rPr lang="en-US" smtClean="0"/>
              <a:t>2/15/12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CC3D5-996E-1244-A712-7FC9C7893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241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B2ACD-C7E0-8647-8761-A8699949AE6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46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CC3D5-996E-1244-A712-7FC9C7893E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03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CC3D5-996E-1244-A712-7FC9C7893E4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030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CC3D5-996E-1244-A712-7FC9C7893E4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03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CC3D5-996E-1244-A712-7FC9C7893E4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03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CC3D5-996E-1244-A712-7FC9C7893E4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03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CC3D5-996E-1244-A712-7FC9C7893E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221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CC3D5-996E-1244-A712-7FC9C7893E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03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B2ACD-C7E0-8647-8761-A8699949AE6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147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CC3D5-996E-1244-A712-7FC9C7893E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03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CC3D5-996E-1244-A712-7FC9C7893E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03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CC3D5-996E-1244-A712-7FC9C7893E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03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CC3D5-996E-1244-A712-7FC9C7893E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03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CC3D5-996E-1244-A712-7FC9C7893E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03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1CBC2-8F49-CC4A-BB96-16CAF85A6417}" type="datetimeFigureOut">
              <a:rPr lang="en-US" smtClean="0"/>
              <a:t>2/15/12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5F82-50CB-B64A-9F0E-7D99A0F93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05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1CBC2-8F49-CC4A-BB96-16CAF85A6417}" type="datetimeFigureOut">
              <a:rPr lang="en-US" smtClean="0"/>
              <a:t>2/15/12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5F82-50CB-B64A-9F0E-7D99A0F93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2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1CBC2-8F49-CC4A-BB96-16CAF85A6417}" type="datetimeFigureOut">
              <a:rPr lang="en-US" smtClean="0"/>
              <a:t>2/15/12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5F82-50CB-B64A-9F0E-7D99A0F93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42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RL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914400"/>
            <a:ext cx="5105400" cy="731838"/>
          </a:xfrm>
          <a:prstGeom prst="rect">
            <a:avLst/>
          </a:prstGeom>
        </p:spPr>
        <p:txBody>
          <a:bodyPr anchor="b"/>
          <a:lstStyle>
            <a:lvl1pPr algn="ctr">
              <a:defRPr sz="2800" b="1">
                <a:solidFill>
                  <a:srgbClr val="FF8700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 smtClean="0"/>
              <a:t>The new Simula Style</a:t>
            </a:r>
            <a:endParaRPr lang="en-US" dirty="0"/>
          </a:p>
        </p:txBody>
      </p:sp>
      <p:pic>
        <p:nvPicPr>
          <p:cNvPr id="6" name="Picture 5" descr="simula_swoosh_crop_inkscape.eps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990998"/>
            <a:ext cx="9144000" cy="28670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400" y="3613666"/>
            <a:ext cx="5069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Simula Research Laboratory AS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" y="1752600"/>
            <a:ext cx="5105400" cy="584200"/>
          </a:xfrm>
          <a:prstGeom prst="rect">
            <a:avLst/>
          </a:prstGeom>
        </p:spPr>
        <p:txBody>
          <a:bodyPr vert="horz" anchor="t"/>
          <a:lstStyle>
            <a:lvl1pPr algn="ctr"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Example Slides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" y="2743200"/>
            <a:ext cx="5105400" cy="584200"/>
          </a:xfrm>
          <a:prstGeom prst="rect">
            <a:avLst/>
          </a:prstGeom>
        </p:spPr>
        <p:txBody>
          <a:bodyPr vert="horz" anchor="b"/>
          <a:lstStyle>
            <a:lvl1pPr algn="ctr">
              <a:defRPr sz="2400" b="1"/>
            </a:lvl1pPr>
          </a:lstStyle>
          <a:p>
            <a:pPr lvl="0"/>
            <a:r>
              <a:rPr lang="en-US" dirty="0" smtClean="0"/>
              <a:t>Presenter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5638800" y="1466706"/>
            <a:ext cx="3352800" cy="3721388"/>
          </a:xfrm>
          <a:prstGeom prst="rect">
            <a:avLst/>
          </a:prstGeom>
        </p:spPr>
        <p:txBody>
          <a:bodyPr/>
          <a:lstStyle/>
          <a:p>
            <a:r>
              <a:rPr lang="nb-NO" smtClean="0"/>
              <a:t>Drag picture to placeholder or click icon to add</a:t>
            </a:r>
            <a:endParaRPr lang="en-US" dirty="0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4191000"/>
            <a:ext cx="5105400" cy="392668"/>
          </a:xfrm>
          <a:prstGeom prst="rect">
            <a:avLst/>
          </a:prstGeom>
        </p:spPr>
        <p:txBody>
          <a:bodyPr vert="horz" anchor="t"/>
          <a:lstStyle>
            <a:lvl1pPr algn="ctr">
              <a:defRPr sz="2400" b="1"/>
            </a:lvl1pPr>
          </a:lstStyle>
          <a:p>
            <a:pPr lvl="0"/>
            <a:r>
              <a:rPr lang="en-US" dirty="0" smtClean="0"/>
              <a:t>24 January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44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1CBC2-8F49-CC4A-BB96-16CAF85A6417}" type="datetimeFigureOut">
              <a:rPr lang="en-US" smtClean="0"/>
              <a:t>2/15/12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5F82-50CB-B64A-9F0E-7D99A0F93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9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1CBC2-8F49-CC4A-BB96-16CAF85A6417}" type="datetimeFigureOut">
              <a:rPr lang="en-US" smtClean="0"/>
              <a:t>2/15/12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5F82-50CB-B64A-9F0E-7D99A0F93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5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1CBC2-8F49-CC4A-BB96-16CAF85A6417}" type="datetimeFigureOut">
              <a:rPr lang="en-US" smtClean="0"/>
              <a:t>2/15/12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5F82-50CB-B64A-9F0E-7D99A0F93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61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1CBC2-8F49-CC4A-BB96-16CAF85A6417}" type="datetimeFigureOut">
              <a:rPr lang="en-US" smtClean="0"/>
              <a:t>2/15/12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5F82-50CB-B64A-9F0E-7D99A0F93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8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1CBC2-8F49-CC4A-BB96-16CAF85A6417}" type="datetimeFigureOut">
              <a:rPr lang="en-US" smtClean="0"/>
              <a:t>2/15/12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5F82-50CB-B64A-9F0E-7D99A0F93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31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1CBC2-8F49-CC4A-BB96-16CAF85A6417}" type="datetimeFigureOut">
              <a:rPr lang="en-US" smtClean="0"/>
              <a:t>2/15/12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5F82-50CB-B64A-9F0E-7D99A0F93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03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1CBC2-8F49-CC4A-BB96-16CAF85A6417}" type="datetimeFigureOut">
              <a:rPr lang="en-US" smtClean="0"/>
              <a:t>2/15/12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5F82-50CB-B64A-9F0E-7D99A0F93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10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1CBC2-8F49-CC4A-BB96-16CAF85A6417}" type="datetimeFigureOut">
              <a:rPr lang="en-US" smtClean="0"/>
              <a:t>2/15/12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5F82-50CB-B64A-9F0E-7D99A0F93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9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1CBC2-8F49-CC4A-BB96-16CAF85A6417}" type="datetimeFigureOut">
              <a:rPr lang="en-US" smtClean="0"/>
              <a:t>2/15/12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65F82-50CB-B64A-9F0E-7D99A0F93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8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22.emf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4" Type="http://schemas.openxmlformats.org/officeDocument/2006/relationships/video" Target="../media/media2.mov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3.em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5.emf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6.emf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280318"/>
            <a:ext cx="5105400" cy="109204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Measuring Mobile Broadband Availability in Norway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u="sng" dirty="0" smtClean="0"/>
              <a:t>Ahmed Elmokashfi </a:t>
            </a:r>
            <a:r>
              <a:rPr lang="en-US" dirty="0" smtClean="0"/>
              <a:t>and </a:t>
            </a:r>
            <a:r>
              <a:rPr lang="en-US" dirty="0" err="1" smtClean="0"/>
              <a:t>Amund</a:t>
            </a:r>
            <a:r>
              <a:rPr lang="en-US" dirty="0" smtClean="0"/>
              <a:t> </a:t>
            </a:r>
            <a:r>
              <a:rPr lang="en-US" dirty="0" err="1" smtClean="0"/>
              <a:t>Kvalbein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3" name="Picture 2" descr="978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258" y="1466706"/>
            <a:ext cx="3526809" cy="372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0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4"/>
          <p:cNvSpPr txBox="1">
            <a:spLocks/>
          </p:cNvSpPr>
          <p:nvPr/>
        </p:nvSpPr>
        <p:spPr bwMode="auto">
          <a:xfrm>
            <a:off x="108170" y="46183"/>
            <a:ext cx="8892955" cy="113145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en-US" sz="2800" b="1" dirty="0" smtClean="0"/>
              <a:t>Monitors do not fail independently</a:t>
            </a:r>
            <a:endParaRPr lang="en-US" sz="2800" b="1" dirty="0"/>
          </a:p>
        </p:txBody>
      </p:sp>
      <p:pic>
        <p:nvPicPr>
          <p:cNvPr id="2" name="Picture 1" descr="ind-telenor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524" y="124774"/>
            <a:ext cx="4450909" cy="576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02572" y="5230229"/>
            <a:ext cx="1162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Telenor</a:t>
            </a:r>
            <a:endParaRPr lang="en-US" sz="2400" b="1" dirty="0"/>
          </a:p>
        </p:txBody>
      </p:sp>
      <p:pic>
        <p:nvPicPr>
          <p:cNvPr id="4" name="Picture 3" descr="ind-ic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8432" y="96237"/>
            <a:ext cx="4450909" cy="576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21383" y="5239939"/>
            <a:ext cx="579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ICE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600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 txBox="1">
            <a:spLocks/>
          </p:cNvSpPr>
          <p:nvPr/>
        </p:nvSpPr>
        <p:spPr bwMode="auto">
          <a:xfrm>
            <a:off x="139550" y="88054"/>
            <a:ext cx="9004450" cy="113145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en-US" b="1" dirty="0" smtClean="0"/>
              <a:t>Failures affecting multiple monitors simultaneously contribute significantly to the overall downtime  </a:t>
            </a:r>
            <a:endParaRPr lang="en-US" b="1" dirty="0"/>
          </a:p>
        </p:txBody>
      </p:sp>
      <p:pic>
        <p:nvPicPr>
          <p:cNvPr id="4" name="Picture 3" descr="effect-weighte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2653" y="-337487"/>
            <a:ext cx="6818046" cy="882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46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 txBox="1">
            <a:spLocks/>
          </p:cNvSpPr>
          <p:nvPr/>
        </p:nvSpPr>
        <p:spPr bwMode="auto">
          <a:xfrm>
            <a:off x="295275" y="46183"/>
            <a:ext cx="8705850" cy="113145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en-US" b="1" dirty="0" smtClean="0"/>
              <a:t>In ICE, geographically close monitors are more likely to fail simultaneously   </a:t>
            </a:r>
            <a:endParaRPr lang="en-US" b="1" dirty="0"/>
          </a:p>
        </p:txBody>
      </p:sp>
      <p:pic>
        <p:nvPicPr>
          <p:cNvPr id="4" name="Picture 3" descr="telenor-cond-100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2951" y="504492"/>
            <a:ext cx="4044485" cy="5234039"/>
          </a:xfrm>
          <a:prstGeom prst="rect">
            <a:avLst/>
          </a:prstGeom>
        </p:spPr>
      </p:pic>
      <p:pic>
        <p:nvPicPr>
          <p:cNvPr id="5" name="Picture 4" descr="ice-cond-100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83123" y="516266"/>
            <a:ext cx="4061455" cy="525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62023" y="4922590"/>
            <a:ext cx="903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Telenor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44298" y="4890324"/>
            <a:ext cx="47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66733" y="5764644"/>
            <a:ext cx="870584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An ICE base station covers a larger geographical area </a:t>
            </a:r>
            <a:endParaRPr lang="en-US" sz="2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955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 txBox="1">
            <a:spLocks/>
          </p:cNvSpPr>
          <p:nvPr/>
        </p:nvSpPr>
        <p:spPr bwMode="auto">
          <a:xfrm>
            <a:off x="295275" y="46183"/>
            <a:ext cx="8705850" cy="113145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en-US" b="1" dirty="0" smtClean="0"/>
              <a:t>Combining all three MBB operators increases the overall availability to 99.98%  </a:t>
            </a:r>
            <a:endParaRPr lang="en-US" b="1" dirty="0"/>
          </a:p>
        </p:txBody>
      </p:sp>
      <p:pic>
        <p:nvPicPr>
          <p:cNvPr id="4" name="Picture 3" descr="combined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42121" y="-579286"/>
            <a:ext cx="5551946" cy="718487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696856"/>
              </p:ext>
            </p:extLst>
          </p:nvPr>
        </p:nvGraphicFramePr>
        <p:xfrm>
          <a:off x="1691461" y="5625897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Telenor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Netcom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ICE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99.51%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99.83%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99.73%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6539121" y="2088488"/>
            <a:ext cx="2177956" cy="1294849"/>
            <a:chOff x="6539121" y="2088488"/>
            <a:chExt cx="2177956" cy="1294849"/>
          </a:xfrm>
        </p:grpSpPr>
        <p:sp>
          <p:nvSpPr>
            <p:cNvPr id="5" name="Left Arrow 4"/>
            <p:cNvSpPr/>
            <p:nvPr/>
          </p:nvSpPr>
          <p:spPr>
            <a:xfrm>
              <a:off x="6539121" y="2457820"/>
              <a:ext cx="1899919" cy="259436"/>
            </a:xfrm>
            <a:prstGeom prst="leftArrow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7459901" y="2088488"/>
              <a:ext cx="113437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2 minutes </a:t>
              </a:r>
              <a:endParaRPr lang="en-US" b="1" dirty="0"/>
            </a:p>
          </p:txBody>
        </p:sp>
        <p:sp>
          <p:nvSpPr>
            <p:cNvPr id="11" name="Left Arrow 10"/>
            <p:cNvSpPr/>
            <p:nvPr/>
          </p:nvSpPr>
          <p:spPr>
            <a:xfrm>
              <a:off x="6630055" y="3123901"/>
              <a:ext cx="1899919" cy="259436"/>
            </a:xfrm>
            <a:prstGeom prst="leftArrow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477435" y="2746461"/>
              <a:ext cx="1239642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18 seconds </a:t>
              </a:r>
              <a:endParaRPr lang="en-US" b="1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6511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 txBox="1">
            <a:spLocks/>
          </p:cNvSpPr>
          <p:nvPr/>
        </p:nvSpPr>
        <p:spPr bwMode="auto">
          <a:xfrm>
            <a:off x="99905" y="46183"/>
            <a:ext cx="8705850" cy="113145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en-US" b="1" dirty="0" smtClean="0"/>
              <a:t>What’s next?</a:t>
            </a:r>
            <a:endParaRPr lang="en-US" b="1" dirty="0"/>
          </a:p>
        </p:txBody>
      </p:sp>
      <p:pic>
        <p:nvPicPr>
          <p:cNvPr id="3" name="Picture 2" descr="bu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215" y="3382533"/>
            <a:ext cx="3230395" cy="2057796"/>
          </a:xfrm>
          <a:prstGeom prst="rect">
            <a:avLst/>
          </a:prstGeom>
        </p:spPr>
      </p:pic>
      <p:pic>
        <p:nvPicPr>
          <p:cNvPr id="5" name="Picture 4" descr="app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236" y="5239848"/>
            <a:ext cx="2172921" cy="15520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62613" y="1691263"/>
            <a:ext cx="3471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New measurement nodes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334733" y="3830548"/>
            <a:ext cx="2924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External data sources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688247" y="5629440"/>
            <a:ext cx="1799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Mobile Apps</a:t>
            </a:r>
            <a:endParaRPr lang="en-US" sz="2400" b="1" dirty="0"/>
          </a:p>
        </p:txBody>
      </p:sp>
      <p:pic>
        <p:nvPicPr>
          <p:cNvPr id="10" name="Picture 9" descr="IMG_051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12" y="940303"/>
            <a:ext cx="3970195" cy="243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7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valg-illustrasj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088" y="283190"/>
            <a:ext cx="4832911" cy="58820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369" y="412384"/>
            <a:ext cx="74430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Over 100 measurement points in </a:t>
            </a:r>
          </a:p>
          <a:p>
            <a:r>
              <a:rPr lang="en-US" sz="3200" b="1" dirty="0" smtClean="0"/>
              <a:t>10 municipalities 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3091" y="2574091"/>
            <a:ext cx="74430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Measure the availability </a:t>
            </a:r>
          </a:p>
          <a:p>
            <a:r>
              <a:rPr lang="en-US" sz="3200" b="1" dirty="0"/>
              <a:t>a</a:t>
            </a:r>
            <a:r>
              <a:rPr lang="en-US" sz="3200" b="1" dirty="0" smtClean="0"/>
              <a:t>nd quality of multiple </a:t>
            </a:r>
          </a:p>
          <a:p>
            <a:r>
              <a:rPr lang="en-US" sz="3200" b="1" dirty="0" smtClean="0"/>
              <a:t>operators 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25575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 txBox="1">
            <a:spLocks/>
          </p:cNvSpPr>
          <p:nvPr/>
        </p:nvSpPr>
        <p:spPr bwMode="auto">
          <a:xfrm>
            <a:off x="55820" y="46183"/>
            <a:ext cx="9001125" cy="113145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en-US" b="1" dirty="0" smtClean="0"/>
              <a:t>Each measurement node is </a:t>
            </a:r>
            <a:r>
              <a:rPr lang="en-US" b="1" dirty="0" err="1" smtClean="0"/>
              <a:t>multihomed</a:t>
            </a:r>
            <a:r>
              <a:rPr lang="en-US" b="1" dirty="0" smtClean="0"/>
              <a:t> to four ISPs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399" y="5105400"/>
            <a:ext cx="1744249" cy="114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2590800"/>
            <a:ext cx="1560134" cy="1022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283" y="1371600"/>
            <a:ext cx="1560134" cy="1022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2776998"/>
            <a:ext cx="2286000" cy="18712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1905000"/>
            <a:ext cx="635000" cy="6902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41977" y="1752600"/>
            <a:ext cx="480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ICE</a:t>
            </a:r>
            <a:endParaRPr lang="en-US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800" y="2819400"/>
            <a:ext cx="685800" cy="685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13522" y="2895600"/>
            <a:ext cx="96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NetCom</a:t>
            </a:r>
            <a:r>
              <a:rPr lang="en-US" b="1" dirty="0" smtClean="0"/>
              <a:t>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400" y="4572000"/>
            <a:ext cx="819150" cy="8191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996823" y="5486400"/>
            <a:ext cx="1203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b="1" dirty="0" smtClean="0"/>
              <a:t>Fixed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2362200"/>
            <a:ext cx="3232150" cy="2317750"/>
          </a:xfrm>
          <a:prstGeom prst="rect">
            <a:avLst/>
          </a:prstGeom>
        </p:spPr>
      </p:pic>
      <p:pic>
        <p:nvPicPr>
          <p:cNvPr id="17" name="Picture 3" descr="C:\Users\aashig\AppData\Local\Microsoft\Windows\Temporary Internet Files\Content.IE5\A8ZEYGA8\MC900435242[1]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91400" y="2133600"/>
            <a:ext cx="533333" cy="1055238"/>
          </a:xfrm>
          <a:prstGeom prst="rect">
            <a:avLst/>
          </a:prstGeom>
          <a:noFill/>
        </p:spPr>
      </p:pic>
      <p:pic>
        <p:nvPicPr>
          <p:cNvPr id="18" name="Picture 3" descr="C:\Users\aashig\AppData\Local\Microsoft\Windows\Temporary Internet Files\Content.IE5\A8ZEYGA8\MC900435242[1]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67600" y="4191000"/>
            <a:ext cx="533333" cy="1055238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7268976" y="1752600"/>
            <a:ext cx="1467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Brønnøysund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415562" y="5105400"/>
            <a:ext cx="832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Simula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172200" y="3364468"/>
            <a:ext cx="967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Internet</a:t>
            </a:r>
            <a:endParaRPr lang="en-US" b="1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2200" y="3581400"/>
            <a:ext cx="819150" cy="8191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810000"/>
            <a:ext cx="1560134" cy="102235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581400" y="4114800"/>
            <a:ext cx="94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Telenor</a:t>
            </a:r>
            <a:r>
              <a:rPr lang="en-US" b="1" dirty="0" smtClean="0"/>
              <a:t> </a:t>
            </a:r>
          </a:p>
        </p:txBody>
      </p:sp>
      <p:cxnSp>
        <p:nvCxnSpPr>
          <p:cNvPr id="26" name="Straight Connector 25"/>
          <p:cNvCxnSpPr>
            <a:stCxn id="8" idx="3"/>
          </p:cNvCxnSpPr>
          <p:nvPr/>
        </p:nvCxnSpPr>
        <p:spPr>
          <a:xfrm>
            <a:off x="4724400" y="1905000"/>
            <a:ext cx="914400" cy="914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800600" y="3048000"/>
            <a:ext cx="38100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4724400" y="4038600"/>
            <a:ext cx="457200" cy="381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495800" y="4343400"/>
            <a:ext cx="1295400" cy="1143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655421" y="6435283"/>
            <a:ext cx="582247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For more information: http</a:t>
            </a:r>
            <a:r>
              <a:rPr lang="en-US" dirty="0"/>
              <a:t>://</a:t>
            </a:r>
            <a:r>
              <a:rPr lang="en-US" dirty="0" err="1"/>
              <a:t>nevada.simula.no</a:t>
            </a:r>
            <a:r>
              <a:rPr lang="en-US" dirty="0"/>
              <a:t>/  </a:t>
            </a:r>
          </a:p>
        </p:txBody>
      </p:sp>
    </p:spTree>
    <p:extLst>
      <p:ext uri="{BB962C8B-B14F-4D97-AF65-F5344CB8AC3E}">
        <p14:creationId xmlns:p14="http://schemas.microsoft.com/office/powerpoint/2010/main" val="140026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vada_netstat523_telenor_fbu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2441" y="117358"/>
            <a:ext cx="4349079" cy="6326717"/>
          </a:xfrm>
          <a:prstGeom prst="rect">
            <a:avLst/>
          </a:prstGeom>
        </p:spPr>
      </p:pic>
      <p:pic>
        <p:nvPicPr>
          <p:cNvPr id="3" name="nevada_netstat523_netcom_fbu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41520" y="117357"/>
            <a:ext cx="4421788" cy="632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8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playEvt time="0" objId="3"/>
        <p14:stopEvt time="116317" objId="2"/>
        <p14:stopEvt time="116317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30809" y="3783582"/>
            <a:ext cx="8788426" cy="2822927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ext Placeholder 4"/>
          <p:cNvSpPr txBox="1">
            <a:spLocks/>
          </p:cNvSpPr>
          <p:nvPr/>
        </p:nvSpPr>
        <p:spPr bwMode="auto">
          <a:xfrm>
            <a:off x="99905" y="46183"/>
            <a:ext cx="8705850" cy="113145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en-US" b="1" dirty="0" smtClean="0"/>
              <a:t>We measure the gaps in monitors ping time series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873" y="1389085"/>
            <a:ext cx="82354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203 interfaces </a:t>
            </a:r>
          </a:p>
          <a:p>
            <a:r>
              <a:rPr lang="en-US" sz="2400" b="1" dirty="0"/>
              <a:t> </a:t>
            </a:r>
            <a:endParaRPr lang="en-US" sz="2400" b="1" dirty="0" smtClean="0"/>
          </a:p>
          <a:p>
            <a:r>
              <a:rPr lang="en-US" sz="2400" b="1" dirty="0"/>
              <a:t> </a:t>
            </a:r>
            <a:r>
              <a:rPr lang="en-US" sz="2400" b="1" dirty="0" smtClean="0"/>
              <a:t>     - </a:t>
            </a:r>
            <a:r>
              <a:rPr lang="en-US" sz="2400" b="1" dirty="0"/>
              <a:t>64 </a:t>
            </a:r>
            <a:r>
              <a:rPr lang="en-US" sz="2400" b="1" dirty="0" smtClean="0"/>
              <a:t>fixed, 56 ICE, 54 Telenor, 29 Netcom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   </a:t>
            </a:r>
          </a:p>
          <a:p>
            <a:r>
              <a:rPr lang="en-US" sz="2400" b="1" dirty="0"/>
              <a:t>Three months duration (May ‘11-July ‘11)</a:t>
            </a:r>
          </a:p>
          <a:p>
            <a:endParaRPr lang="en-US" sz="2400" b="1" dirty="0" smtClean="0"/>
          </a:p>
          <a:p>
            <a:pPr marL="342900" indent="-342900">
              <a:buFont typeface="Wingdings" charset="2"/>
              <a:buChar char="q"/>
            </a:pPr>
            <a:endParaRPr lang="en-US" sz="2400" b="1" dirty="0"/>
          </a:p>
          <a:p>
            <a:r>
              <a:rPr lang="en-US" sz="2400" b="1" u="sng" dirty="0" smtClean="0"/>
              <a:t>Downtime</a:t>
            </a:r>
            <a:endParaRPr lang="en-US" sz="2400" b="1" u="sng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986010" y="5353164"/>
            <a:ext cx="5763022" cy="0"/>
          </a:xfrm>
          <a:prstGeom prst="line">
            <a:avLst/>
          </a:prstGeom>
          <a:ln>
            <a:tailEnd type="triangle" w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986010" y="4580324"/>
            <a:ext cx="256874" cy="658689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37887" y="4580324"/>
            <a:ext cx="256874" cy="658689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294343" y="4580324"/>
            <a:ext cx="256874" cy="658689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087883" y="4580324"/>
            <a:ext cx="256874" cy="658689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658713" y="4596912"/>
            <a:ext cx="256874" cy="658689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300898" y="4596912"/>
            <a:ext cx="256874" cy="658689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752056" y="5978678"/>
            <a:ext cx="405510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Is a downtime if g&gt;=15 seconds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152800" y="4780088"/>
            <a:ext cx="684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g</a:t>
            </a:r>
            <a:endParaRPr lang="en-US" sz="2800" b="1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4509565" y="5124862"/>
            <a:ext cx="499477" cy="0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10800000">
            <a:off x="3653323" y="5124862"/>
            <a:ext cx="499477" cy="0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259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 txBox="1">
            <a:spLocks/>
          </p:cNvSpPr>
          <p:nvPr/>
        </p:nvSpPr>
        <p:spPr bwMode="auto">
          <a:xfrm>
            <a:off x="108170" y="46183"/>
            <a:ext cx="8892955" cy="113145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en-US" sz="2800" b="1" dirty="0" smtClean="0"/>
              <a:t>There are large differences in stability between operators and between monitors in the same operator </a:t>
            </a:r>
            <a:endParaRPr lang="en-US" sz="280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2805335" y="2093518"/>
            <a:ext cx="1974438" cy="3251924"/>
            <a:chOff x="2875110" y="1828335"/>
            <a:chExt cx="1974438" cy="3251924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2889065" y="1828335"/>
              <a:ext cx="0" cy="3251924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Left Arrow 8"/>
            <p:cNvSpPr/>
            <p:nvPr/>
          </p:nvSpPr>
          <p:spPr>
            <a:xfrm>
              <a:off x="2875110" y="3004310"/>
              <a:ext cx="1974438" cy="467307"/>
            </a:xfrm>
            <a:prstGeom prst="leftArrow">
              <a:avLst/>
            </a:prstGeom>
            <a:noFill/>
            <a:ln w="190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995882" y="3293797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10 minutes per day</a:t>
            </a:r>
            <a:endParaRPr lang="en-US" b="1" dirty="0"/>
          </a:p>
        </p:txBody>
      </p:sp>
      <p:pic>
        <p:nvPicPr>
          <p:cNvPr id="12" name="Picture 11" descr="All-downtime-15-mjj-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6485" y="-458433"/>
            <a:ext cx="6500675" cy="85626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180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 txBox="1">
            <a:spLocks/>
          </p:cNvSpPr>
          <p:nvPr/>
        </p:nvSpPr>
        <p:spPr bwMode="auto">
          <a:xfrm>
            <a:off x="108170" y="46183"/>
            <a:ext cx="8892955" cy="113145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en-US" sz="2800" b="1" dirty="0" smtClean="0"/>
              <a:t>Major failure events have only a slight impact on the measured downtime</a:t>
            </a:r>
            <a:endParaRPr lang="en-US" sz="2800" b="1" dirty="0"/>
          </a:p>
        </p:txBody>
      </p:sp>
      <p:pic>
        <p:nvPicPr>
          <p:cNvPr id="2" name="Picture 1" descr="All-downtime-15-exempt-telenor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1366" y="-823801"/>
            <a:ext cx="7311164" cy="946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7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409453" y="1395675"/>
            <a:ext cx="2790996" cy="914400"/>
          </a:xfrm>
          <a:prstGeom prst="ellipse">
            <a:avLst/>
          </a:prstGeom>
          <a:solidFill>
            <a:srgbClr val="FFFFFF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4"/>
          <p:cNvSpPr txBox="1">
            <a:spLocks/>
          </p:cNvSpPr>
          <p:nvPr/>
        </p:nvSpPr>
        <p:spPr bwMode="auto">
          <a:xfrm>
            <a:off x="267365" y="157839"/>
            <a:ext cx="8705850" cy="113145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en-US" sz="2800" b="1" dirty="0" smtClean="0"/>
              <a:t>Most outages are short-lived lasting less than 3 minutes  </a:t>
            </a:r>
            <a:endParaRPr lang="en-US" sz="2800" b="1" dirty="0"/>
          </a:p>
        </p:txBody>
      </p:sp>
      <p:pic>
        <p:nvPicPr>
          <p:cNvPr id="8" name="Picture 7" descr="Failure-duration-CCDF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9647" y="-332878"/>
            <a:ext cx="5919686" cy="80951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200859" y="3262221"/>
            <a:ext cx="2391526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CCDF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996864" y="5810768"/>
            <a:ext cx="3561086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Failure Duration(Seconds)</a:t>
            </a:r>
            <a:endParaRPr lang="en-US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397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 txBox="1">
            <a:spLocks/>
          </p:cNvSpPr>
          <p:nvPr/>
        </p:nvSpPr>
        <p:spPr bwMode="auto">
          <a:xfrm>
            <a:off x="111640" y="46183"/>
            <a:ext cx="8889485" cy="113145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en-US" b="1" dirty="0" smtClean="0"/>
              <a:t>Failures tend to be clustered. About 70% of all failures are spaced by less than 100 seconds   </a:t>
            </a:r>
            <a:endParaRPr lang="en-US" b="1" dirty="0"/>
          </a:p>
        </p:txBody>
      </p:sp>
      <p:pic>
        <p:nvPicPr>
          <p:cNvPr id="2" name="Picture 1" descr="Uptime-CCDF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3636" y="-108525"/>
            <a:ext cx="6380862" cy="8257585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651776" y="2412197"/>
            <a:ext cx="2752331" cy="299826"/>
          </a:xfrm>
          <a:prstGeom prst="rightArrow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603898" y="6352990"/>
            <a:ext cx="2954051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Up time (Seconds)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200859" y="3718829"/>
            <a:ext cx="2391526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CCDF</a:t>
            </a:r>
            <a:endParaRPr lang="en-US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667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4878</TotalTime>
  <Words>264</Words>
  <Application>Microsoft Macintosh PowerPoint</Application>
  <PresentationFormat>On-screen Show (4:3)</PresentationFormat>
  <Paragraphs>71</Paragraphs>
  <Slides>14</Slides>
  <Notes>14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Measuring Mobile Broadband Availability in Norway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Robuste Nett</dc:title>
  <dc:creator>Ahmed Elmokashfi</dc:creator>
  <cp:lastModifiedBy>Ahmed Elmokashfi</cp:lastModifiedBy>
  <cp:revision>75</cp:revision>
  <dcterms:created xsi:type="dcterms:W3CDTF">2011-12-06T06:21:42Z</dcterms:created>
  <dcterms:modified xsi:type="dcterms:W3CDTF">2012-02-15T09:13:14Z</dcterms:modified>
</cp:coreProperties>
</file>