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7" r:id="rId3"/>
    <p:sldId id="259" r:id="rId4"/>
    <p:sldId id="268" r:id="rId5"/>
    <p:sldId id="269" r:id="rId6"/>
    <p:sldId id="270" r:id="rId7"/>
    <p:sldId id="271" r:id="rId8"/>
    <p:sldId id="258" r:id="rId9"/>
    <p:sldId id="272" r:id="rId10"/>
    <p:sldId id="273" r:id="rId11"/>
    <p:sldId id="260" r:id="rId12"/>
    <p:sldId id="261" r:id="rId13"/>
    <p:sldId id="264" r:id="rId14"/>
    <p:sldId id="275" r:id="rId15"/>
    <p:sldId id="274" r:id="rId16"/>
    <p:sldId id="262" r:id="rId17"/>
    <p:sldId id="263"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15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EC92B-40AB-4DBA-8082-DFF5191DF48D}" type="datetimeFigureOut">
              <a:rPr lang="en-US" smtClean="0"/>
              <a:pPr/>
              <a:t>9/4/2014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4C065-2C0A-45A1-A7A3-5A4C80D493DD}" type="slidenum">
              <a:rPr lang="en-US" smtClean="0"/>
              <a:pPr/>
              <a:t>‹#›</a:t>
            </a:fld>
            <a:endParaRPr lang="en-US"/>
          </a:p>
        </p:txBody>
      </p:sp>
    </p:spTree>
    <p:extLst>
      <p:ext uri="{BB962C8B-B14F-4D97-AF65-F5344CB8AC3E}">
        <p14:creationId xmlns:p14="http://schemas.microsoft.com/office/powerpoint/2010/main" xmlns="" val="2215161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04C065-2C0A-45A1-A7A3-5A4C80D493DD}" type="slidenum">
              <a:rPr lang="en-US" smtClean="0"/>
              <a:pPr/>
              <a:t>17</a:t>
            </a:fld>
            <a:endParaRPr lang="en-US"/>
          </a:p>
        </p:txBody>
      </p:sp>
    </p:spTree>
    <p:extLst>
      <p:ext uri="{BB962C8B-B14F-4D97-AF65-F5344CB8AC3E}">
        <p14:creationId xmlns:p14="http://schemas.microsoft.com/office/powerpoint/2010/main" xmlns="" val="1693300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83A3A5-3817-4424-A3E2-6831FF291138}" type="datetime1">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406643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EE9EE-F7A1-4408-BB7C-2AE9448A81A7}" type="datetime1">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149114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E305C-8532-42B0-8DAF-B142972AAF52}" type="datetime1">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173430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2BBB7-54E9-4A3C-9D00-805A360B2DC4}" type="datetime1">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750999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4EBDEE-D1C7-426C-9D93-620B6E9809DF}" type="datetime1">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309381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7EA23F-0A02-453B-9719-0EE1739732E6}" type="datetime1">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413875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EFF5C2-6D3D-47C7-877E-9CC33EDCD8ED}" type="datetime1">
              <a:rPr lang="en-US" smtClean="0"/>
              <a:pPr/>
              <a:t>9/4/2014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2514206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93A4B-A8C8-4192-9D34-8CABED55DF37}" type="datetime1">
              <a:rPr lang="en-US" smtClean="0"/>
              <a:pPr/>
              <a:t>9/4/2014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2758549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E2528-DAA3-458C-8766-F2DBDA3B8E9C}" type="datetime1">
              <a:rPr lang="en-US" smtClean="0"/>
              <a:pPr/>
              <a:t>9/4/2014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2666033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851A1F-93DC-4A97-9D74-091189FB0488}" type="datetime1">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427551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AB91E-18C6-48D6-A81E-3D3FF1D4EA7E}" type="datetime1">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50438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D7010-3878-4BE0-BFC0-97F7A33096AC}" type="datetime1">
              <a:rPr lang="en-US" smtClean="0"/>
              <a:pPr/>
              <a:t>9/4/2014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2FE14-2987-4A9B-9E97-2247CF3ABDDA}" type="slidenum">
              <a:rPr lang="en-US" smtClean="0"/>
              <a:pPr/>
              <a:t>‹#›</a:t>
            </a:fld>
            <a:endParaRPr lang="en-US"/>
          </a:p>
        </p:txBody>
      </p:sp>
    </p:spTree>
    <p:extLst>
      <p:ext uri="{BB962C8B-B14F-4D97-AF65-F5344CB8AC3E}">
        <p14:creationId xmlns:p14="http://schemas.microsoft.com/office/powerpoint/2010/main" xmlns="" val="3829429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NDN in Local Area Networks</a:t>
            </a:r>
            <a:endParaRPr lang="en-US" dirty="0"/>
          </a:p>
        </p:txBody>
      </p:sp>
      <p:sp>
        <p:nvSpPr>
          <p:cNvPr id="3" name="Subtitle 2"/>
          <p:cNvSpPr>
            <a:spLocks noGrp="1"/>
          </p:cNvSpPr>
          <p:nvPr>
            <p:ph type="subTitle" idx="1"/>
          </p:nvPr>
        </p:nvSpPr>
        <p:spPr/>
        <p:txBody>
          <a:bodyPr/>
          <a:lstStyle/>
          <a:p>
            <a:r>
              <a:rPr lang="en-US" dirty="0" err="1" smtClean="0"/>
              <a:t>Junxiao</a:t>
            </a:r>
            <a:r>
              <a:rPr lang="en-US" dirty="0" smtClean="0"/>
              <a:t> Shi</a:t>
            </a:r>
          </a:p>
          <a:p>
            <a:r>
              <a:rPr lang="en-US" dirty="0" smtClean="0"/>
              <a:t>The University of Arizona</a:t>
            </a:r>
          </a:p>
          <a:p>
            <a:r>
              <a:rPr lang="en-US" dirty="0" smtClean="0"/>
              <a:t>2014-09-04</a:t>
            </a:r>
            <a:endParaRPr lang="en-US" dirty="0"/>
          </a:p>
        </p:txBody>
      </p:sp>
      <p:sp>
        <p:nvSpPr>
          <p:cNvPr id="4" name="Slide Number Placeholder 3"/>
          <p:cNvSpPr>
            <a:spLocks noGrp="1"/>
          </p:cNvSpPr>
          <p:nvPr>
            <p:ph type="sldNum" sz="quarter" idx="12"/>
          </p:nvPr>
        </p:nvSpPr>
        <p:spPr/>
        <p:txBody>
          <a:bodyPr/>
          <a:lstStyle/>
          <a:p>
            <a:fld id="{7452FE14-2987-4A9B-9E97-2247CF3ABDDA}" type="slidenum">
              <a:rPr lang="en-US" smtClean="0"/>
              <a:pPr/>
              <a:t>1</a:t>
            </a:fld>
            <a:endParaRPr lang="en-US"/>
          </a:p>
        </p:txBody>
      </p:sp>
    </p:spTree>
    <p:extLst>
      <p:ext uri="{BB962C8B-B14F-4D97-AF65-F5344CB8AC3E}">
        <p14:creationId xmlns:p14="http://schemas.microsoft.com/office/powerpoint/2010/main" xmlns="" val="339448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Unified Protocol for Gadgets</a:t>
            </a:r>
            <a:endParaRPr lang="en-US" dirty="0"/>
          </a:p>
        </p:txBody>
      </p:sp>
      <p:sp>
        <p:nvSpPr>
          <p:cNvPr id="9" name="Content Placeholder 8"/>
          <p:cNvSpPr>
            <a:spLocks noGrp="1"/>
          </p:cNvSpPr>
          <p:nvPr>
            <p:ph idx="1"/>
          </p:nvPr>
        </p:nvSpPr>
        <p:spPr/>
        <p:txBody>
          <a:bodyPr/>
          <a:lstStyle/>
          <a:p>
            <a:r>
              <a:rPr lang="en-US" dirty="0" smtClean="0"/>
              <a:t>Today's smart home gadgets use proprietary protocols. They cannot interoperate.</a:t>
            </a:r>
          </a:p>
          <a:p>
            <a:r>
              <a:rPr lang="en-US" dirty="0" smtClean="0"/>
              <a:t>In NDN, we can define unified protocol based on Interest-Data exchange, so that they can interoperate, and can be controlled by a single mobile app.</a:t>
            </a:r>
            <a:endParaRPr lang="en-US" dirty="0"/>
          </a:p>
        </p:txBody>
      </p:sp>
      <p:sp>
        <p:nvSpPr>
          <p:cNvPr id="7" name="Slide Number Placeholder 6"/>
          <p:cNvSpPr>
            <a:spLocks noGrp="1"/>
          </p:cNvSpPr>
          <p:nvPr>
            <p:ph type="sldNum" sz="quarter" idx="12"/>
          </p:nvPr>
        </p:nvSpPr>
        <p:spPr/>
        <p:txBody>
          <a:bodyPr/>
          <a:lstStyle/>
          <a:p>
            <a:fld id="{7452FE14-2987-4A9B-9E97-2247CF3ABDDA}" type="slidenum">
              <a:rPr lang="en-US" smtClean="0"/>
              <a:pPr/>
              <a:t>10</a:t>
            </a:fld>
            <a:endParaRPr lang="en-US"/>
          </a:p>
        </p:txBody>
      </p:sp>
    </p:spTree>
    <p:extLst>
      <p:ext uri="{BB962C8B-B14F-4D97-AF65-F5344CB8AC3E}">
        <p14:creationId xmlns:p14="http://schemas.microsoft.com/office/powerpoint/2010/main" xmlns="" val="2483310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Center Networks</a:t>
            </a:r>
            <a:endParaRPr lang="en-US" dirty="0"/>
          </a:p>
        </p:txBody>
      </p:sp>
      <p:sp>
        <p:nvSpPr>
          <p:cNvPr id="3" name="Content Placeholder 2"/>
          <p:cNvSpPr>
            <a:spLocks noGrp="1"/>
          </p:cNvSpPr>
          <p:nvPr>
            <p:ph idx="1"/>
          </p:nvPr>
        </p:nvSpPr>
        <p:spPr/>
        <p:txBody>
          <a:bodyPr/>
          <a:lstStyle/>
          <a:p>
            <a:r>
              <a:rPr lang="en-US" dirty="0" smtClean="0"/>
              <a:t>Characteristics: many servers connected via carefully planned wired network, many contents are served and transmitted</a:t>
            </a:r>
          </a:p>
          <a:p>
            <a:r>
              <a:rPr lang="en-US" dirty="0" smtClean="0"/>
              <a:t>Finding contents: scalability is biggest challenge</a:t>
            </a:r>
          </a:p>
          <a:p>
            <a:r>
              <a:rPr lang="en-US" dirty="0" smtClean="0"/>
              <a:t>Policy: needed in multi-tenant data center</a:t>
            </a:r>
          </a:p>
          <a:p>
            <a:r>
              <a:rPr lang="en-US" dirty="0" smtClean="0"/>
              <a:t>Performance and reliability are important</a:t>
            </a:r>
          </a:p>
        </p:txBody>
      </p:sp>
      <p:sp>
        <p:nvSpPr>
          <p:cNvPr id="4" name="Slide Number Placeholder 3"/>
          <p:cNvSpPr>
            <a:spLocks noGrp="1"/>
          </p:cNvSpPr>
          <p:nvPr>
            <p:ph type="sldNum" sz="quarter" idx="12"/>
          </p:nvPr>
        </p:nvSpPr>
        <p:spPr/>
        <p:txBody>
          <a:bodyPr/>
          <a:lstStyle/>
          <a:p>
            <a:fld id="{7452FE14-2987-4A9B-9E97-2247CF3ABDDA}" type="slidenum">
              <a:rPr lang="en-US" smtClean="0"/>
              <a:pPr/>
              <a:t>11</a:t>
            </a:fld>
            <a:endParaRPr lang="en-US"/>
          </a:p>
        </p:txBody>
      </p:sp>
    </p:spTree>
    <p:extLst>
      <p:ext uri="{BB962C8B-B14F-4D97-AF65-F5344CB8AC3E}">
        <p14:creationId xmlns:p14="http://schemas.microsoft.com/office/powerpoint/2010/main" xmlns="" val="4147314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Works in Progress</a:t>
            </a:r>
            <a:endParaRPr lang="en-US" dirty="0"/>
          </a:p>
        </p:txBody>
      </p:sp>
      <p:sp>
        <p:nvSpPr>
          <p:cNvPr id="5" name="Text Placeholder 4"/>
          <p:cNvSpPr>
            <a:spLocks noGrp="1"/>
          </p:cNvSpPr>
          <p:nvPr>
            <p:ph type="body" idx="1"/>
          </p:nvPr>
        </p:nvSpPr>
        <p:spPr/>
        <p:txBody>
          <a:bodyPr/>
          <a:lstStyle/>
          <a:p>
            <a:r>
              <a:rPr lang="en-US" dirty="0" smtClean="0"/>
              <a:t>at The University of Arizona</a:t>
            </a:r>
            <a:endParaRPr lang="en-US" dirty="0"/>
          </a:p>
        </p:txBody>
      </p:sp>
      <p:sp>
        <p:nvSpPr>
          <p:cNvPr id="2" name="Slide Number Placeholder 1"/>
          <p:cNvSpPr>
            <a:spLocks noGrp="1"/>
          </p:cNvSpPr>
          <p:nvPr>
            <p:ph type="sldNum" sz="quarter" idx="12"/>
          </p:nvPr>
        </p:nvSpPr>
        <p:spPr/>
        <p:txBody>
          <a:bodyPr/>
          <a:lstStyle/>
          <a:p>
            <a:fld id="{7452FE14-2987-4A9B-9E97-2247CF3ABDDA}" type="slidenum">
              <a:rPr lang="en-US" smtClean="0"/>
              <a:pPr/>
              <a:t>12</a:t>
            </a:fld>
            <a:endParaRPr lang="en-US"/>
          </a:p>
        </p:txBody>
      </p:sp>
    </p:spTree>
    <p:extLst>
      <p:ext uri="{BB962C8B-B14F-4D97-AF65-F5344CB8AC3E}">
        <p14:creationId xmlns:p14="http://schemas.microsoft.com/office/powerpoint/2010/main" xmlns="" val="2173587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Self-learning Forwarding Strategy</a:t>
            </a:r>
            <a:endParaRPr lang="en-US" dirty="0"/>
          </a:p>
        </p:txBody>
      </p:sp>
      <p:sp>
        <p:nvSpPr>
          <p:cNvPr id="3" name="Content Placeholder 2"/>
          <p:cNvSpPr>
            <a:spLocks noGrp="1"/>
          </p:cNvSpPr>
          <p:nvPr>
            <p:ph idx="1"/>
          </p:nvPr>
        </p:nvSpPr>
        <p:spPr/>
        <p:txBody>
          <a:bodyPr/>
          <a:lstStyle/>
          <a:p>
            <a:r>
              <a:rPr lang="en-US" dirty="0" smtClean="0"/>
              <a:t>Self-learning is a solution for finding contents in office network. The basic idea is to let consumer flood the first Interest, and learn the path toward producer for use with subsequent Interests.</a:t>
            </a:r>
          </a:p>
          <a:p>
            <a:r>
              <a:rPr lang="en-US" dirty="0" smtClean="0"/>
              <a:t>On every node, FIB starts with only local producers. All paths are learnt dynamically.</a:t>
            </a:r>
          </a:p>
        </p:txBody>
      </p:sp>
      <p:sp>
        <p:nvSpPr>
          <p:cNvPr id="4" name="Slide Number Placeholder 3"/>
          <p:cNvSpPr>
            <a:spLocks noGrp="1"/>
          </p:cNvSpPr>
          <p:nvPr>
            <p:ph type="sldNum" sz="quarter" idx="12"/>
          </p:nvPr>
        </p:nvSpPr>
        <p:spPr/>
        <p:txBody>
          <a:bodyPr/>
          <a:lstStyle/>
          <a:p>
            <a:fld id="{7452FE14-2987-4A9B-9E97-2247CF3ABDDA}" type="slidenum">
              <a:rPr lang="en-US" smtClean="0"/>
              <a:pPr/>
              <a:t>13</a:t>
            </a:fld>
            <a:endParaRPr lang="en-US"/>
          </a:p>
        </p:txBody>
      </p:sp>
    </p:spTree>
    <p:extLst>
      <p:ext uri="{BB962C8B-B14F-4D97-AF65-F5344CB8AC3E}">
        <p14:creationId xmlns:p14="http://schemas.microsoft.com/office/powerpoint/2010/main" xmlns="" val="2515297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Self-learning Idea</a:t>
            </a:r>
            <a:endParaRPr lang="en-US" dirty="0"/>
          </a:p>
        </p:txBody>
      </p:sp>
      <p:sp>
        <p:nvSpPr>
          <p:cNvPr id="4" name="Slide Number Placeholder 3"/>
          <p:cNvSpPr>
            <a:spLocks noGrp="1"/>
          </p:cNvSpPr>
          <p:nvPr>
            <p:ph type="sldNum" sz="quarter" idx="12"/>
          </p:nvPr>
        </p:nvSpPr>
        <p:spPr/>
        <p:txBody>
          <a:bodyPr/>
          <a:lstStyle/>
          <a:p>
            <a:fld id="{7452FE14-2987-4A9B-9E97-2247CF3ABDDA}" type="slidenum">
              <a:rPr lang="en-US" smtClean="0"/>
              <a:pPr/>
              <a:t>14</a:t>
            </a:fld>
            <a:endParaRPr lang="en-US"/>
          </a:p>
        </p:txBody>
      </p:sp>
      <p:sp>
        <p:nvSpPr>
          <p:cNvPr id="6" name="TextBox 5"/>
          <p:cNvSpPr txBox="1"/>
          <p:nvPr/>
        </p:nvSpPr>
        <p:spPr>
          <a:xfrm>
            <a:off x="2751755" y="3290130"/>
            <a:ext cx="886781" cy="369332"/>
          </a:xfrm>
          <a:prstGeom prst="rect">
            <a:avLst/>
          </a:prstGeom>
          <a:noFill/>
        </p:spPr>
        <p:txBody>
          <a:bodyPr wrap="none" rtlCol="0">
            <a:spAutoFit/>
          </a:bodyPr>
          <a:lstStyle/>
          <a:p>
            <a:r>
              <a:rPr lang="en-US" dirty="0" smtClean="0"/>
              <a:t>face 1</a:t>
            </a:r>
            <a:endParaRPr lang="en-US" dirty="0"/>
          </a:p>
        </p:txBody>
      </p:sp>
      <p:sp>
        <p:nvSpPr>
          <p:cNvPr id="7" name="TextBox 6"/>
          <p:cNvSpPr txBox="1"/>
          <p:nvPr/>
        </p:nvSpPr>
        <p:spPr>
          <a:xfrm>
            <a:off x="5394548" y="3013614"/>
            <a:ext cx="886781" cy="369332"/>
          </a:xfrm>
          <a:prstGeom prst="rect">
            <a:avLst/>
          </a:prstGeom>
          <a:noFill/>
        </p:spPr>
        <p:txBody>
          <a:bodyPr wrap="none" rtlCol="0">
            <a:spAutoFit/>
          </a:bodyPr>
          <a:lstStyle/>
          <a:p>
            <a:r>
              <a:rPr lang="en-US" dirty="0" smtClean="0"/>
              <a:t>face 2</a:t>
            </a:r>
            <a:endParaRPr lang="en-US" dirty="0"/>
          </a:p>
        </p:txBody>
      </p:sp>
      <p:sp>
        <p:nvSpPr>
          <p:cNvPr id="8" name="TextBox 7"/>
          <p:cNvSpPr txBox="1"/>
          <p:nvPr/>
        </p:nvSpPr>
        <p:spPr>
          <a:xfrm>
            <a:off x="5256518" y="4116049"/>
            <a:ext cx="886781" cy="369332"/>
          </a:xfrm>
          <a:prstGeom prst="rect">
            <a:avLst/>
          </a:prstGeom>
          <a:noFill/>
        </p:spPr>
        <p:txBody>
          <a:bodyPr wrap="none" rtlCol="0">
            <a:spAutoFit/>
          </a:bodyPr>
          <a:lstStyle/>
          <a:p>
            <a:r>
              <a:rPr lang="en-US" dirty="0" smtClean="0"/>
              <a:t>face 3</a:t>
            </a:r>
            <a:endParaRPr lang="en-US" dirty="0"/>
          </a:p>
        </p:txBody>
      </p:sp>
      <p:pic>
        <p:nvPicPr>
          <p:cNvPr id="9" name="Picture 37"/>
          <p:cNvPicPr>
            <a:picLocks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39495" y="3173212"/>
            <a:ext cx="1789033" cy="1052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42" descr="FileServerwPCRout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68717" y="3224241"/>
            <a:ext cx="630237" cy="1001713"/>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42" descr="FileServerwPCRout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47968" y="2123317"/>
            <a:ext cx="630237" cy="1001713"/>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42" descr="FileServerwPCRout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47968" y="4194283"/>
            <a:ext cx="630237" cy="1001713"/>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3" name="Straight Connector 12"/>
          <p:cNvCxnSpPr>
            <a:stCxn id="9" idx="1"/>
            <a:endCxn id="10" idx="3"/>
          </p:cNvCxnSpPr>
          <p:nvPr/>
        </p:nvCxnSpPr>
        <p:spPr>
          <a:xfrm flipH="1">
            <a:off x="1898954" y="3699583"/>
            <a:ext cx="1740541" cy="255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11" idx="1"/>
          </p:cNvCxnSpPr>
          <p:nvPr/>
        </p:nvCxnSpPr>
        <p:spPr>
          <a:xfrm flipV="1">
            <a:off x="5428528" y="2624174"/>
            <a:ext cx="1619440" cy="10754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3"/>
            <a:endCxn id="12" idx="1"/>
          </p:cNvCxnSpPr>
          <p:nvPr/>
        </p:nvCxnSpPr>
        <p:spPr>
          <a:xfrm>
            <a:off x="5428528" y="3699583"/>
            <a:ext cx="1619440" cy="995557"/>
          </a:xfrm>
          <a:prstGeom prst="line">
            <a:avLst/>
          </a:prstGeom>
        </p:spPr>
        <p:style>
          <a:lnRef idx="1">
            <a:schemeClr val="accent1"/>
          </a:lnRef>
          <a:fillRef idx="0">
            <a:schemeClr val="accent1"/>
          </a:fillRef>
          <a:effectRef idx="0">
            <a:schemeClr val="accent1"/>
          </a:effectRef>
          <a:fontRef idx="minor">
            <a:schemeClr val="tx1"/>
          </a:fontRef>
        </p:style>
      </p:cxnSp>
      <p:sp>
        <p:nvSpPr>
          <p:cNvPr id="16" name="Parallelogram 15"/>
          <p:cNvSpPr/>
          <p:nvPr/>
        </p:nvSpPr>
        <p:spPr>
          <a:xfrm>
            <a:off x="827330" y="2521326"/>
            <a:ext cx="1898248" cy="602598"/>
          </a:xfrm>
          <a:prstGeom prst="parallelogram">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Interest</a:t>
            </a:r>
          </a:p>
          <a:p>
            <a:pPr algn="ctr"/>
            <a:r>
              <a:rPr lang="en-US" dirty="0" smtClean="0"/>
              <a:t>/A/0</a:t>
            </a:r>
            <a:endParaRPr lang="en-US" dirty="0"/>
          </a:p>
        </p:txBody>
      </p:sp>
      <p:sp>
        <p:nvSpPr>
          <p:cNvPr id="17" name="Rectangle 16"/>
          <p:cNvSpPr/>
          <p:nvPr/>
        </p:nvSpPr>
        <p:spPr>
          <a:xfrm>
            <a:off x="2523283" y="4859600"/>
            <a:ext cx="3183038" cy="1181696"/>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US" dirty="0" smtClean="0"/>
              <a:t>learnt paths</a:t>
            </a:r>
            <a:endParaRPr lang="en-US" dirty="0"/>
          </a:p>
        </p:txBody>
      </p:sp>
      <p:sp>
        <p:nvSpPr>
          <p:cNvPr id="18" name="Parallelogram 17"/>
          <p:cNvSpPr/>
          <p:nvPr/>
        </p:nvSpPr>
        <p:spPr>
          <a:xfrm>
            <a:off x="3453094" y="3139232"/>
            <a:ext cx="1898248" cy="602598"/>
          </a:xfrm>
          <a:prstGeom prst="parallelogram">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Interest</a:t>
            </a:r>
          </a:p>
          <a:p>
            <a:pPr algn="ctr"/>
            <a:r>
              <a:rPr lang="en-US" dirty="0"/>
              <a:t>/A/0</a:t>
            </a:r>
          </a:p>
        </p:txBody>
      </p:sp>
      <p:sp>
        <p:nvSpPr>
          <p:cNvPr id="19" name="Rounded Rectangle 18"/>
          <p:cNvSpPr/>
          <p:nvPr/>
        </p:nvSpPr>
        <p:spPr>
          <a:xfrm>
            <a:off x="6490836" y="1250555"/>
            <a:ext cx="2106592" cy="7986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Data</a:t>
            </a:r>
          </a:p>
          <a:p>
            <a:pPr algn="ctr"/>
            <a:r>
              <a:rPr lang="en-US" dirty="0" smtClean="0"/>
              <a:t>/A/0</a:t>
            </a:r>
            <a:endParaRPr lang="en-US" dirty="0"/>
          </a:p>
        </p:txBody>
      </p:sp>
      <p:sp>
        <p:nvSpPr>
          <p:cNvPr id="20" name="TextBox 19"/>
          <p:cNvSpPr txBox="1"/>
          <p:nvPr/>
        </p:nvSpPr>
        <p:spPr>
          <a:xfrm>
            <a:off x="2572552" y="5250357"/>
            <a:ext cx="3017173" cy="369332"/>
          </a:xfrm>
          <a:prstGeom prst="rect">
            <a:avLst/>
          </a:prstGeom>
          <a:noFill/>
        </p:spPr>
        <p:txBody>
          <a:bodyPr wrap="none" rtlCol="0">
            <a:spAutoFit/>
          </a:bodyPr>
          <a:lstStyle/>
          <a:p>
            <a:r>
              <a:rPr lang="en-US" dirty="0" smtClean="0"/>
              <a:t>/A                         face 2</a:t>
            </a:r>
            <a:endParaRPr lang="en-US" dirty="0"/>
          </a:p>
        </p:txBody>
      </p:sp>
      <p:sp>
        <p:nvSpPr>
          <p:cNvPr id="21" name="Parallelogram 20"/>
          <p:cNvSpPr/>
          <p:nvPr/>
        </p:nvSpPr>
        <p:spPr>
          <a:xfrm>
            <a:off x="827330" y="2496417"/>
            <a:ext cx="1898248" cy="602598"/>
          </a:xfrm>
          <a:prstGeom prst="parallelogram">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Interest</a:t>
            </a:r>
          </a:p>
          <a:p>
            <a:pPr algn="ctr"/>
            <a:r>
              <a:rPr lang="en-US" dirty="0" smtClean="0"/>
              <a:t>/A/1</a:t>
            </a:r>
            <a:endParaRPr lang="en-US" dirty="0"/>
          </a:p>
        </p:txBody>
      </p:sp>
      <p:sp>
        <p:nvSpPr>
          <p:cNvPr id="22" name="Rounded Rectangle 21"/>
          <p:cNvSpPr/>
          <p:nvPr/>
        </p:nvSpPr>
        <p:spPr>
          <a:xfrm>
            <a:off x="6490836" y="1262069"/>
            <a:ext cx="2106592" cy="7986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Data</a:t>
            </a:r>
          </a:p>
          <a:p>
            <a:pPr algn="ctr"/>
            <a:r>
              <a:rPr lang="en-US" dirty="0" smtClean="0"/>
              <a:t>/A/1</a:t>
            </a:r>
            <a:endParaRPr lang="en-US" dirty="0"/>
          </a:p>
        </p:txBody>
      </p:sp>
    </p:spTree>
    <p:extLst>
      <p:ext uri="{BB962C8B-B14F-4D97-AF65-F5344CB8AC3E}">
        <p14:creationId xmlns:p14="http://schemas.microsoft.com/office/powerpoint/2010/main" xmlns="" val="218113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3" presetClass="path" presetSubtype="0" accel="50000" decel="50000" fill="hold" grpId="1" nodeType="clickEffect">
                                  <p:stCondLst>
                                    <p:cond delay="0"/>
                                  </p:stCondLst>
                                  <p:childTnLst>
                                    <p:animMotion origin="layout" path="M -1.875E-6 -1.11111E-6 L 0.28594 0.00046 " pathEditMode="relative" rAng="0" ptsTypes="AA">
                                      <p:cBhvr>
                                        <p:cTn id="12" dur="2000" fill="hold"/>
                                        <p:tgtEl>
                                          <p:spTgt spid="16"/>
                                        </p:tgtEl>
                                        <p:attrNameLst>
                                          <p:attrName>ppt_x</p:attrName>
                                          <p:attrName>ppt_y</p:attrName>
                                        </p:attrNameLst>
                                      </p:cBhvr>
                                      <p:rCtr x="14297" y="23"/>
                                    </p:animMotion>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1"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grpId="2" nodeType="clickEffect">
                                  <p:stCondLst>
                                    <p:cond delay="0"/>
                                  </p:stCondLst>
                                  <p:childTnLst>
                                    <p:animMotion origin="layout" path="M 0.28594 0.00047 L 0.63073 -0.17106 " pathEditMode="relative" rAng="0" ptsTypes="AA">
                                      <p:cBhvr>
                                        <p:cTn id="21" dur="2000" fill="hold"/>
                                        <p:tgtEl>
                                          <p:spTgt spid="16"/>
                                        </p:tgtEl>
                                        <p:attrNameLst>
                                          <p:attrName>ppt_x</p:attrName>
                                          <p:attrName>ppt_y</p:attrName>
                                        </p:attrNameLst>
                                      </p:cBhvr>
                                      <p:rCtr x="17240" y="-8727"/>
                                    </p:animMotion>
                                  </p:childTnLst>
                                </p:cTn>
                              </p:par>
                              <p:par>
                                <p:cTn id="22" presetID="42" presetClass="path" presetSubtype="0" accel="50000" decel="50000" fill="hold" grpId="0" nodeType="withEffect">
                                  <p:stCondLst>
                                    <p:cond delay="0"/>
                                  </p:stCondLst>
                                  <p:childTnLst>
                                    <p:animMotion origin="layout" path="M -3.61111E-6 -3.7037E-7 L 0.3198 0.30394 " pathEditMode="relative" rAng="0" ptsTypes="AA">
                                      <p:cBhvr>
                                        <p:cTn id="23" dur="2000" fill="hold"/>
                                        <p:tgtEl>
                                          <p:spTgt spid="18"/>
                                        </p:tgtEl>
                                        <p:attrNameLst>
                                          <p:attrName>ppt_x</p:attrName>
                                          <p:attrName>ppt_y</p:attrName>
                                        </p:attrNameLst>
                                      </p:cBhvr>
                                      <p:rCtr x="15990" y="15185"/>
                                    </p:animMotion>
                                  </p:childTnLst>
                                </p:cTn>
                              </p:par>
                            </p:childTnLst>
                          </p:cTn>
                        </p:par>
                      </p:childTnLst>
                    </p:cTn>
                  </p:par>
                  <p:par>
                    <p:cTn id="24" fill="hold">
                      <p:stCondLst>
                        <p:cond delay="indefinite"/>
                      </p:stCondLst>
                      <p:childTnLst>
                        <p:par>
                          <p:cTn id="25" fill="hold">
                            <p:stCondLst>
                              <p:cond delay="0"/>
                            </p:stCondLst>
                            <p:childTnLst>
                              <p:par>
                                <p:cTn id="26" presetID="2" presetClass="exit" presetSubtype="2" fill="hold" grpId="3" nodeType="clickEffect">
                                  <p:stCondLst>
                                    <p:cond delay="0"/>
                                  </p:stCondLst>
                                  <p:childTnLst>
                                    <p:anim calcmode="lin" valueType="num">
                                      <p:cBhvr additive="base">
                                        <p:cTn id="27" dur="500"/>
                                        <p:tgtEl>
                                          <p:spTgt spid="16"/>
                                        </p:tgtEl>
                                        <p:attrNameLst>
                                          <p:attrName>ppt_x</p:attrName>
                                        </p:attrNameLst>
                                      </p:cBhvr>
                                      <p:tavLst>
                                        <p:tav tm="0">
                                          <p:val>
                                            <p:strVal val="ppt_x"/>
                                          </p:val>
                                        </p:tav>
                                        <p:tav tm="100000">
                                          <p:val>
                                            <p:strVal val="1+ppt_w/2"/>
                                          </p:val>
                                        </p:tav>
                                      </p:tavLst>
                                    </p:anim>
                                    <p:anim calcmode="lin" valueType="num">
                                      <p:cBhvr additive="base">
                                        <p:cTn id="28" dur="500"/>
                                        <p:tgtEl>
                                          <p:spTgt spid="16"/>
                                        </p:tgtEl>
                                        <p:attrNameLst>
                                          <p:attrName>ppt_y</p:attrName>
                                        </p:attrNameLst>
                                      </p:cBhvr>
                                      <p:tavLst>
                                        <p:tav tm="0">
                                          <p:val>
                                            <p:strVal val="ppt_y"/>
                                          </p:val>
                                        </p:tav>
                                        <p:tav tm="100000">
                                          <p:val>
                                            <p:strVal val="ppt_y"/>
                                          </p:val>
                                        </p:tav>
                                      </p:tavLst>
                                    </p:anim>
                                    <p:set>
                                      <p:cBhvr>
                                        <p:cTn id="29" dur="1" fill="hold">
                                          <p:stCondLst>
                                            <p:cond delay="499"/>
                                          </p:stCondLst>
                                        </p:cTn>
                                        <p:tgtEl>
                                          <p:spTgt spid="16"/>
                                        </p:tgtEl>
                                        <p:attrNameLst>
                                          <p:attrName>style.visibility</p:attrName>
                                        </p:attrNameLst>
                                      </p:cBhvr>
                                      <p:to>
                                        <p:strVal val="hidden"/>
                                      </p:to>
                                    </p:set>
                                  </p:childTnLst>
                                </p:cTn>
                              </p:par>
                              <p:par>
                                <p:cTn id="30" presetID="1" presetClass="exit" presetSubtype="0" fill="hold" grpId="2" nodeType="withEffect">
                                  <p:stCondLst>
                                    <p:cond delay="0"/>
                                  </p:stCondLst>
                                  <p:childTnLst>
                                    <p:set>
                                      <p:cBhvr>
                                        <p:cTn id="31" dur="1" fill="hold">
                                          <p:stCondLst>
                                            <p:cond delay="0"/>
                                          </p:stCondLst>
                                        </p:cTn>
                                        <p:tgtEl>
                                          <p:spTgt spid="1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additive="base">
                                        <p:cTn id="36" dur="500" fill="hold"/>
                                        <p:tgtEl>
                                          <p:spTgt spid="19"/>
                                        </p:tgtEl>
                                        <p:attrNameLst>
                                          <p:attrName>ppt_x</p:attrName>
                                        </p:attrNameLst>
                                      </p:cBhvr>
                                      <p:tavLst>
                                        <p:tav tm="0">
                                          <p:val>
                                            <p:strVal val="1+#ppt_w/2"/>
                                          </p:val>
                                        </p:tav>
                                        <p:tav tm="100000">
                                          <p:val>
                                            <p:strVal val="#ppt_x"/>
                                          </p:val>
                                        </p:tav>
                                      </p:tavLst>
                                    </p:anim>
                                    <p:anim calcmode="lin" valueType="num">
                                      <p:cBhvr additive="base">
                                        <p:cTn id="37"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grpId="1" nodeType="clickEffect">
                                  <p:stCondLst>
                                    <p:cond delay="0"/>
                                  </p:stCondLst>
                                  <p:childTnLst>
                                    <p:animMotion origin="layout" path="M 0 7.40741E-7 L -0.3448 0.17152 " pathEditMode="relative" rAng="0" ptsTypes="AA">
                                      <p:cBhvr>
                                        <p:cTn id="41" dur="2000" fill="hold"/>
                                        <p:tgtEl>
                                          <p:spTgt spid="19"/>
                                        </p:tgtEl>
                                        <p:attrNameLst>
                                          <p:attrName>ppt_x</p:attrName>
                                          <p:attrName>ppt_y</p:attrName>
                                        </p:attrNameLst>
                                      </p:cBhvr>
                                      <p:rCtr x="-17500" y="8634"/>
                                    </p:animMotion>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35" presetClass="path" presetSubtype="0" accel="50000" decel="50000" fill="hold" grpId="2" nodeType="clickEffect">
                                  <p:stCondLst>
                                    <p:cond delay="0"/>
                                  </p:stCondLst>
                                  <p:childTnLst>
                                    <p:animMotion origin="layout" path="M -0.3448 0.17153 L -0.63073 0.17106 " pathEditMode="relative" rAng="0" ptsTypes="AA">
                                      <p:cBhvr>
                                        <p:cTn id="50" dur="2000" fill="hold"/>
                                        <p:tgtEl>
                                          <p:spTgt spid="19"/>
                                        </p:tgtEl>
                                        <p:attrNameLst>
                                          <p:attrName>ppt_x</p:attrName>
                                          <p:attrName>ppt_y</p:attrName>
                                        </p:attrNameLst>
                                      </p:cBhvr>
                                      <p:rCtr x="-14045" y="-23"/>
                                    </p:animMotion>
                                  </p:childTnLst>
                                </p:cTn>
                              </p:par>
                            </p:childTnLst>
                          </p:cTn>
                        </p:par>
                      </p:childTnLst>
                    </p:cTn>
                  </p:par>
                  <p:par>
                    <p:cTn id="51" fill="hold">
                      <p:stCondLst>
                        <p:cond delay="indefinite"/>
                      </p:stCondLst>
                      <p:childTnLst>
                        <p:par>
                          <p:cTn id="52" fill="hold">
                            <p:stCondLst>
                              <p:cond delay="0"/>
                            </p:stCondLst>
                            <p:childTnLst>
                              <p:par>
                                <p:cTn id="53" presetID="2" presetClass="exit" presetSubtype="8" fill="hold" grpId="3" nodeType="clickEffect">
                                  <p:stCondLst>
                                    <p:cond delay="0"/>
                                  </p:stCondLst>
                                  <p:childTnLst>
                                    <p:anim calcmode="lin" valueType="num">
                                      <p:cBhvr additive="base">
                                        <p:cTn id="54" dur="500"/>
                                        <p:tgtEl>
                                          <p:spTgt spid="19"/>
                                        </p:tgtEl>
                                        <p:attrNameLst>
                                          <p:attrName>ppt_x</p:attrName>
                                        </p:attrNameLst>
                                      </p:cBhvr>
                                      <p:tavLst>
                                        <p:tav tm="0">
                                          <p:val>
                                            <p:strVal val="ppt_x"/>
                                          </p:val>
                                        </p:tav>
                                        <p:tav tm="100000">
                                          <p:val>
                                            <p:strVal val="0-ppt_w/2"/>
                                          </p:val>
                                        </p:tav>
                                      </p:tavLst>
                                    </p:anim>
                                    <p:anim calcmode="lin" valueType="num">
                                      <p:cBhvr additive="base">
                                        <p:cTn id="55" dur="500"/>
                                        <p:tgtEl>
                                          <p:spTgt spid="19"/>
                                        </p:tgtEl>
                                        <p:attrNameLst>
                                          <p:attrName>ppt_y</p:attrName>
                                        </p:attrNameLst>
                                      </p:cBhvr>
                                      <p:tavLst>
                                        <p:tav tm="0">
                                          <p:val>
                                            <p:strVal val="ppt_y"/>
                                          </p:val>
                                        </p:tav>
                                        <p:tav tm="100000">
                                          <p:val>
                                            <p:strVal val="ppt_y"/>
                                          </p:val>
                                        </p:tav>
                                      </p:tavLst>
                                    </p:anim>
                                    <p:set>
                                      <p:cBhvr>
                                        <p:cTn id="56" dur="1" fill="hold">
                                          <p:stCondLst>
                                            <p:cond delay="499"/>
                                          </p:stCondLst>
                                        </p:cTn>
                                        <p:tgtEl>
                                          <p:spTgt spid="19"/>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0-#ppt_w/2"/>
                                          </p:val>
                                        </p:tav>
                                        <p:tav tm="100000">
                                          <p:val>
                                            <p:strVal val="#ppt_x"/>
                                          </p:val>
                                        </p:tav>
                                      </p:tavLst>
                                    </p:anim>
                                    <p:anim calcmode="lin" valueType="num">
                                      <p:cBhvr additive="base">
                                        <p:cTn id="6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63" presetClass="path" presetSubtype="0" accel="50000" decel="50000" fill="hold" grpId="1" nodeType="clickEffect">
                                  <p:stCondLst>
                                    <p:cond delay="0"/>
                                  </p:stCondLst>
                                  <p:childTnLst>
                                    <p:animMotion origin="layout" path="M -1.875E-6 1.11111E-6 L 0.28594 0.00046 " pathEditMode="relative" rAng="0" ptsTypes="AA">
                                      <p:cBhvr>
                                        <p:cTn id="66" dur="2000" fill="hold"/>
                                        <p:tgtEl>
                                          <p:spTgt spid="21"/>
                                        </p:tgtEl>
                                        <p:attrNameLst>
                                          <p:attrName>ppt_x</p:attrName>
                                          <p:attrName>ppt_y</p:attrName>
                                        </p:attrNameLst>
                                      </p:cBhvr>
                                      <p:rCtr x="14297" y="23"/>
                                    </p:animMotion>
                                  </p:childTnLst>
                                </p:cTn>
                              </p:par>
                            </p:childTnLst>
                          </p:cTn>
                        </p:par>
                      </p:childTnLst>
                    </p:cTn>
                  </p:par>
                  <p:par>
                    <p:cTn id="67" fill="hold">
                      <p:stCondLst>
                        <p:cond delay="indefinite"/>
                      </p:stCondLst>
                      <p:childTnLst>
                        <p:par>
                          <p:cTn id="68" fill="hold">
                            <p:stCondLst>
                              <p:cond delay="0"/>
                            </p:stCondLst>
                            <p:childTnLst>
                              <p:par>
                                <p:cTn id="69" presetID="32" presetClass="emph" presetSubtype="0" fill="hold" grpId="1" nodeType="clickEffect">
                                  <p:stCondLst>
                                    <p:cond delay="0"/>
                                  </p:stCondLst>
                                  <p:childTnLst>
                                    <p:animRot by="120000">
                                      <p:cBhvr>
                                        <p:cTn id="70" dur="100" fill="hold">
                                          <p:stCondLst>
                                            <p:cond delay="0"/>
                                          </p:stCondLst>
                                        </p:cTn>
                                        <p:tgtEl>
                                          <p:spTgt spid="20"/>
                                        </p:tgtEl>
                                        <p:attrNameLst>
                                          <p:attrName>r</p:attrName>
                                        </p:attrNameLst>
                                      </p:cBhvr>
                                    </p:animRot>
                                    <p:animRot by="-240000">
                                      <p:cBhvr>
                                        <p:cTn id="71" dur="200" fill="hold">
                                          <p:stCondLst>
                                            <p:cond delay="200"/>
                                          </p:stCondLst>
                                        </p:cTn>
                                        <p:tgtEl>
                                          <p:spTgt spid="20"/>
                                        </p:tgtEl>
                                        <p:attrNameLst>
                                          <p:attrName>r</p:attrName>
                                        </p:attrNameLst>
                                      </p:cBhvr>
                                    </p:animRot>
                                    <p:animRot by="240000">
                                      <p:cBhvr>
                                        <p:cTn id="72" dur="200" fill="hold">
                                          <p:stCondLst>
                                            <p:cond delay="400"/>
                                          </p:stCondLst>
                                        </p:cTn>
                                        <p:tgtEl>
                                          <p:spTgt spid="20"/>
                                        </p:tgtEl>
                                        <p:attrNameLst>
                                          <p:attrName>r</p:attrName>
                                        </p:attrNameLst>
                                      </p:cBhvr>
                                    </p:animRot>
                                    <p:animRot by="-240000">
                                      <p:cBhvr>
                                        <p:cTn id="73" dur="200" fill="hold">
                                          <p:stCondLst>
                                            <p:cond delay="600"/>
                                          </p:stCondLst>
                                        </p:cTn>
                                        <p:tgtEl>
                                          <p:spTgt spid="20"/>
                                        </p:tgtEl>
                                        <p:attrNameLst>
                                          <p:attrName>r</p:attrName>
                                        </p:attrNameLst>
                                      </p:cBhvr>
                                    </p:animRot>
                                    <p:animRot by="120000">
                                      <p:cBhvr>
                                        <p:cTn id="74" dur="200" fill="hold">
                                          <p:stCondLst>
                                            <p:cond delay="800"/>
                                          </p:stCondLst>
                                        </p:cTn>
                                        <p:tgtEl>
                                          <p:spTgt spid="20"/>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42" presetClass="path" presetSubtype="0" accel="50000" decel="50000" fill="hold" grpId="2" nodeType="clickEffect">
                                  <p:stCondLst>
                                    <p:cond delay="0"/>
                                  </p:stCondLst>
                                  <p:childTnLst>
                                    <p:animMotion origin="layout" path="M 0.28594 0.00046 L 0.63073 -0.16736 " pathEditMode="relative" rAng="0" ptsTypes="AA">
                                      <p:cBhvr>
                                        <p:cTn id="78" dur="2000" fill="hold"/>
                                        <p:tgtEl>
                                          <p:spTgt spid="21"/>
                                        </p:tgtEl>
                                        <p:attrNameLst>
                                          <p:attrName>ppt_x</p:attrName>
                                          <p:attrName>ppt_y</p:attrName>
                                        </p:attrNameLst>
                                      </p:cBhvr>
                                      <p:rCtr x="17309" y="-8542"/>
                                    </p:animMotion>
                                  </p:childTnLst>
                                </p:cTn>
                              </p:par>
                            </p:childTnLst>
                          </p:cTn>
                        </p:par>
                      </p:childTnLst>
                    </p:cTn>
                  </p:par>
                  <p:par>
                    <p:cTn id="79" fill="hold">
                      <p:stCondLst>
                        <p:cond delay="indefinite"/>
                      </p:stCondLst>
                      <p:childTnLst>
                        <p:par>
                          <p:cTn id="80" fill="hold">
                            <p:stCondLst>
                              <p:cond delay="0"/>
                            </p:stCondLst>
                            <p:childTnLst>
                              <p:par>
                                <p:cTn id="81" presetID="2" presetClass="exit" presetSubtype="2" fill="hold" grpId="3" nodeType="clickEffect">
                                  <p:stCondLst>
                                    <p:cond delay="0"/>
                                  </p:stCondLst>
                                  <p:childTnLst>
                                    <p:anim calcmode="lin" valueType="num">
                                      <p:cBhvr additive="base">
                                        <p:cTn id="82" dur="500"/>
                                        <p:tgtEl>
                                          <p:spTgt spid="21"/>
                                        </p:tgtEl>
                                        <p:attrNameLst>
                                          <p:attrName>ppt_x</p:attrName>
                                        </p:attrNameLst>
                                      </p:cBhvr>
                                      <p:tavLst>
                                        <p:tav tm="0">
                                          <p:val>
                                            <p:strVal val="ppt_x"/>
                                          </p:val>
                                        </p:tav>
                                        <p:tav tm="100000">
                                          <p:val>
                                            <p:strVal val="1+ppt_w/2"/>
                                          </p:val>
                                        </p:tav>
                                      </p:tavLst>
                                    </p:anim>
                                    <p:anim calcmode="lin" valueType="num">
                                      <p:cBhvr additive="base">
                                        <p:cTn id="83" dur="500"/>
                                        <p:tgtEl>
                                          <p:spTgt spid="21"/>
                                        </p:tgtEl>
                                        <p:attrNameLst>
                                          <p:attrName>ppt_y</p:attrName>
                                        </p:attrNameLst>
                                      </p:cBhvr>
                                      <p:tavLst>
                                        <p:tav tm="0">
                                          <p:val>
                                            <p:strVal val="ppt_y"/>
                                          </p:val>
                                        </p:tav>
                                        <p:tav tm="100000">
                                          <p:val>
                                            <p:strVal val="ppt_y"/>
                                          </p:val>
                                        </p:tav>
                                      </p:tavLst>
                                    </p:anim>
                                    <p:set>
                                      <p:cBhvr>
                                        <p:cTn id="84" dur="1" fill="hold">
                                          <p:stCondLst>
                                            <p:cond delay="499"/>
                                          </p:stCondLst>
                                        </p:cTn>
                                        <p:tgtEl>
                                          <p:spTgt spid="21"/>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2" presetClass="entr" presetSubtype="2"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1+#ppt_w/2"/>
                                          </p:val>
                                        </p:tav>
                                        <p:tav tm="100000">
                                          <p:val>
                                            <p:strVal val="#ppt_x"/>
                                          </p:val>
                                        </p:tav>
                                      </p:tavLst>
                                    </p:anim>
                                    <p:anim calcmode="lin" valueType="num">
                                      <p:cBhvr additive="base">
                                        <p:cTn id="90"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path" presetSubtype="0" accel="50000" decel="50000" fill="hold" grpId="1" nodeType="clickEffect">
                                  <p:stCondLst>
                                    <p:cond delay="0"/>
                                  </p:stCondLst>
                                  <p:childTnLst>
                                    <p:animMotion origin="layout" path="M 0 3.7037E-7 L -0.34931 0.17315 " pathEditMode="relative" rAng="0" ptsTypes="AA">
                                      <p:cBhvr>
                                        <p:cTn id="94" dur="2000" fill="hold"/>
                                        <p:tgtEl>
                                          <p:spTgt spid="22"/>
                                        </p:tgtEl>
                                        <p:attrNameLst>
                                          <p:attrName>ppt_x</p:attrName>
                                          <p:attrName>ppt_y</p:attrName>
                                        </p:attrNameLst>
                                      </p:cBhvr>
                                      <p:rCtr x="-17465" y="8657"/>
                                    </p:animMotion>
                                  </p:childTnLst>
                                </p:cTn>
                              </p:par>
                            </p:childTnLst>
                          </p:cTn>
                        </p:par>
                      </p:childTnLst>
                    </p:cTn>
                  </p:par>
                  <p:par>
                    <p:cTn id="95" fill="hold">
                      <p:stCondLst>
                        <p:cond delay="indefinite"/>
                      </p:stCondLst>
                      <p:childTnLst>
                        <p:par>
                          <p:cTn id="96" fill="hold">
                            <p:stCondLst>
                              <p:cond delay="0"/>
                            </p:stCondLst>
                            <p:childTnLst>
                              <p:par>
                                <p:cTn id="97" presetID="35" presetClass="path" presetSubtype="0" accel="50000" decel="50000" fill="hold" grpId="2" nodeType="clickEffect">
                                  <p:stCondLst>
                                    <p:cond delay="0"/>
                                  </p:stCondLst>
                                  <p:childTnLst>
                                    <p:animMotion origin="layout" path="M -0.34931 0.17315 L -0.63524 0.17268 " pathEditMode="relative" rAng="0" ptsTypes="AA">
                                      <p:cBhvr>
                                        <p:cTn id="98" dur="2000" fill="hold"/>
                                        <p:tgtEl>
                                          <p:spTgt spid="22"/>
                                        </p:tgtEl>
                                        <p:attrNameLst>
                                          <p:attrName>ppt_x</p:attrName>
                                          <p:attrName>ppt_y</p:attrName>
                                        </p:attrNameLst>
                                      </p:cBhvr>
                                      <p:rCtr x="-14306" y="-23"/>
                                    </p:animMotion>
                                  </p:childTnLst>
                                </p:cTn>
                              </p:par>
                            </p:childTnLst>
                          </p:cTn>
                        </p:par>
                      </p:childTnLst>
                    </p:cTn>
                  </p:par>
                  <p:par>
                    <p:cTn id="99" fill="hold">
                      <p:stCondLst>
                        <p:cond delay="indefinite"/>
                      </p:stCondLst>
                      <p:childTnLst>
                        <p:par>
                          <p:cTn id="100" fill="hold">
                            <p:stCondLst>
                              <p:cond delay="0"/>
                            </p:stCondLst>
                            <p:childTnLst>
                              <p:par>
                                <p:cTn id="101" presetID="2" presetClass="exit" presetSubtype="8" fill="hold" grpId="3" nodeType="clickEffect">
                                  <p:stCondLst>
                                    <p:cond delay="0"/>
                                  </p:stCondLst>
                                  <p:childTnLst>
                                    <p:anim calcmode="lin" valueType="num">
                                      <p:cBhvr additive="base">
                                        <p:cTn id="102" dur="500"/>
                                        <p:tgtEl>
                                          <p:spTgt spid="22"/>
                                        </p:tgtEl>
                                        <p:attrNameLst>
                                          <p:attrName>ppt_x</p:attrName>
                                        </p:attrNameLst>
                                      </p:cBhvr>
                                      <p:tavLst>
                                        <p:tav tm="0">
                                          <p:val>
                                            <p:strVal val="ppt_x"/>
                                          </p:val>
                                        </p:tav>
                                        <p:tav tm="100000">
                                          <p:val>
                                            <p:strVal val="0-ppt_w/2"/>
                                          </p:val>
                                        </p:tav>
                                      </p:tavLst>
                                    </p:anim>
                                    <p:anim calcmode="lin" valueType="num">
                                      <p:cBhvr additive="base">
                                        <p:cTn id="103" dur="500"/>
                                        <p:tgtEl>
                                          <p:spTgt spid="22"/>
                                        </p:tgtEl>
                                        <p:attrNameLst>
                                          <p:attrName>ppt_y</p:attrName>
                                        </p:attrNameLst>
                                      </p:cBhvr>
                                      <p:tavLst>
                                        <p:tav tm="0">
                                          <p:val>
                                            <p:strVal val="ppt_y"/>
                                          </p:val>
                                        </p:tav>
                                        <p:tav tm="100000">
                                          <p:val>
                                            <p:strVal val="ppt_y"/>
                                          </p:val>
                                        </p:tav>
                                      </p:tavLst>
                                    </p:anim>
                                    <p:set>
                                      <p:cBhvr>
                                        <p:cTn id="104"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6" grpId="2" animBg="1"/>
      <p:bldP spid="16" grpId="3" animBg="1"/>
      <p:bldP spid="18" grpId="0" animBg="1"/>
      <p:bldP spid="18" grpId="1" animBg="1"/>
      <p:bldP spid="18" grpId="2" animBg="1"/>
      <p:bldP spid="19" grpId="0" animBg="1"/>
      <p:bldP spid="19" grpId="1" animBg="1"/>
      <p:bldP spid="19" grpId="2" animBg="1"/>
      <p:bldP spid="19" grpId="3" animBg="1"/>
      <p:bldP spid="20" grpId="0"/>
      <p:bldP spid="20" grpId="1"/>
      <p:bldP spid="21" grpId="0" animBg="1"/>
      <p:bldP spid="21" grpId="1" animBg="1"/>
      <p:bldP spid="21" grpId="2" animBg="1"/>
      <p:bldP spid="21" grpId="3" animBg="1"/>
      <p:bldP spid="22" grpId="0" animBg="1"/>
      <p:bldP spid="22" grpId="1" animBg="1"/>
      <p:bldP spid="22" grpId="2" animBg="1"/>
      <p:bldP spid="22" grpId="3"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Self-learning Highlights</a:t>
            </a:r>
            <a:endParaRPr lang="en-US" dirty="0"/>
          </a:p>
        </p:txBody>
      </p:sp>
      <p:sp>
        <p:nvSpPr>
          <p:cNvPr id="3" name="Content Placeholder 2"/>
          <p:cNvSpPr>
            <a:spLocks noGrp="1"/>
          </p:cNvSpPr>
          <p:nvPr>
            <p:ph idx="1"/>
          </p:nvPr>
        </p:nvSpPr>
        <p:spPr/>
        <p:txBody>
          <a:bodyPr>
            <a:normAutofit/>
          </a:bodyPr>
          <a:lstStyle/>
          <a:p>
            <a:r>
              <a:rPr lang="en-US" dirty="0" smtClean="0"/>
              <a:t>Strategy can find best path.</a:t>
            </a:r>
          </a:p>
          <a:p>
            <a:pPr lvl="1"/>
            <a:r>
              <a:rPr lang="en-US" dirty="0" smtClean="0"/>
              <a:t>16-host fat tree topology: average path stretch is 1.018, 96.01% packets take shortest path.</a:t>
            </a:r>
          </a:p>
          <a:p>
            <a:r>
              <a:rPr lang="en-US" dirty="0" smtClean="0"/>
              <a:t>Path availability and quality are monitored.</a:t>
            </a:r>
          </a:p>
          <a:p>
            <a:pPr lvl="1"/>
            <a:r>
              <a:rPr lang="en-US" dirty="0" smtClean="0"/>
              <a:t>If link failure or performance degradation is detected, strategy will try another path or flood again.</a:t>
            </a:r>
          </a:p>
          <a:p>
            <a:pPr lvl="1"/>
            <a:r>
              <a:rPr lang="en-US" dirty="0" smtClean="0"/>
              <a:t>No packet loss is observed in link failure experiments.</a:t>
            </a:r>
          </a:p>
          <a:p>
            <a:r>
              <a:rPr lang="en-US" dirty="0" smtClean="0"/>
              <a:t>Strategy is adaptive.</a:t>
            </a:r>
          </a:p>
          <a:p>
            <a:pPr lvl="1"/>
            <a:r>
              <a:rPr lang="en-US" dirty="0" smtClean="0"/>
              <a:t>Periodical probing finds new or recovered paths.</a:t>
            </a:r>
          </a:p>
          <a:p>
            <a:pPr lvl="1"/>
            <a:r>
              <a:rPr lang="en-US" dirty="0" smtClean="0"/>
              <a:t>Strategy switches to a better path if available.</a:t>
            </a:r>
          </a:p>
        </p:txBody>
      </p:sp>
      <p:sp>
        <p:nvSpPr>
          <p:cNvPr id="4" name="Slide Number Placeholder 3"/>
          <p:cNvSpPr>
            <a:spLocks noGrp="1"/>
          </p:cNvSpPr>
          <p:nvPr>
            <p:ph type="sldNum" sz="quarter" idx="12"/>
          </p:nvPr>
        </p:nvSpPr>
        <p:spPr/>
        <p:txBody>
          <a:bodyPr/>
          <a:lstStyle/>
          <a:p>
            <a:fld id="{7452FE14-2987-4A9B-9E97-2247CF3ABDDA}" type="slidenum">
              <a:rPr lang="en-US" smtClean="0"/>
              <a:pPr/>
              <a:t>15</a:t>
            </a:fld>
            <a:endParaRPr lang="en-US"/>
          </a:p>
        </p:txBody>
      </p:sp>
    </p:spTree>
    <p:extLst>
      <p:ext uri="{BB962C8B-B14F-4D97-AF65-F5344CB8AC3E}">
        <p14:creationId xmlns:p14="http://schemas.microsoft.com/office/powerpoint/2010/main" xmlns="" val="1577245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NDN on Home Router</a:t>
            </a:r>
            <a:endParaRPr lang="en-US" dirty="0"/>
          </a:p>
        </p:txBody>
      </p:sp>
      <p:sp>
        <p:nvSpPr>
          <p:cNvPr id="5" name="Content Placeholder 4"/>
          <p:cNvSpPr>
            <a:spLocks noGrp="1"/>
          </p:cNvSpPr>
          <p:nvPr>
            <p:ph idx="1"/>
          </p:nvPr>
        </p:nvSpPr>
        <p:spPr/>
        <p:txBody>
          <a:bodyPr/>
          <a:lstStyle/>
          <a:p>
            <a:r>
              <a:rPr lang="en-US" dirty="0" smtClean="0"/>
              <a:t>NFD has been cross-compiled for home routers with </a:t>
            </a:r>
            <a:r>
              <a:rPr lang="en-US" dirty="0" err="1" smtClean="0"/>
              <a:t>OpenWrt</a:t>
            </a:r>
            <a:r>
              <a:rPr lang="en-US" dirty="0" smtClean="0"/>
              <a:t> and DD-WRT platforms.</a:t>
            </a:r>
          </a:p>
          <a:p>
            <a:r>
              <a:rPr lang="en-US" dirty="0" smtClean="0"/>
              <a:t>Even with the limited resources available (CPU, memory, storage), NDN performs well.</a:t>
            </a:r>
          </a:p>
          <a:p>
            <a:r>
              <a:rPr lang="en-US" dirty="0" smtClean="0"/>
              <a:t>NDN home routers are useful for</a:t>
            </a:r>
          </a:p>
          <a:p>
            <a:pPr lvl="1"/>
            <a:r>
              <a:rPr lang="en-US" dirty="0" smtClean="0"/>
              <a:t>home network experiments</a:t>
            </a:r>
          </a:p>
          <a:p>
            <a:pPr lvl="1"/>
            <a:r>
              <a:rPr lang="en-US" dirty="0" smtClean="0"/>
              <a:t>small </a:t>
            </a:r>
            <a:r>
              <a:rPr lang="en-US" dirty="0" err="1" smtClean="0"/>
              <a:t>testbed</a:t>
            </a:r>
            <a:r>
              <a:rPr lang="en-US" dirty="0" smtClean="0"/>
              <a:t>: sixteen </a:t>
            </a:r>
            <a:r>
              <a:rPr lang="en-US" dirty="0"/>
              <a:t>hosts and five </a:t>
            </a:r>
            <a:r>
              <a:rPr lang="en-US" dirty="0" smtClean="0"/>
              <a:t>home routers</a:t>
            </a:r>
            <a:endParaRPr lang="en-US" dirty="0"/>
          </a:p>
        </p:txBody>
      </p:sp>
      <p:sp>
        <p:nvSpPr>
          <p:cNvPr id="2" name="Slide Number Placeholder 1"/>
          <p:cNvSpPr>
            <a:spLocks noGrp="1"/>
          </p:cNvSpPr>
          <p:nvPr>
            <p:ph type="sldNum" sz="quarter" idx="12"/>
          </p:nvPr>
        </p:nvSpPr>
        <p:spPr/>
        <p:txBody>
          <a:bodyPr/>
          <a:lstStyle/>
          <a:p>
            <a:fld id="{7452FE14-2987-4A9B-9E97-2247CF3ABDDA}" type="slidenum">
              <a:rPr lang="en-US" smtClean="0"/>
              <a:pPr/>
              <a:t>16</a:t>
            </a:fld>
            <a:endParaRPr lang="en-US"/>
          </a:p>
        </p:txBody>
      </p:sp>
    </p:spTree>
    <p:extLst>
      <p:ext uri="{BB962C8B-B14F-4D97-AF65-F5344CB8AC3E}">
        <p14:creationId xmlns:p14="http://schemas.microsoft.com/office/powerpoint/2010/main" xmlns="" val="1297952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Hadoop on NDN</a:t>
            </a:r>
            <a:endParaRPr lang="en-US" dirty="0"/>
          </a:p>
        </p:txBody>
      </p:sp>
      <p:sp>
        <p:nvSpPr>
          <p:cNvPr id="3" name="Content Placeholder 2"/>
          <p:cNvSpPr>
            <a:spLocks noGrp="1"/>
          </p:cNvSpPr>
          <p:nvPr>
            <p:ph idx="1"/>
          </p:nvPr>
        </p:nvSpPr>
        <p:spPr/>
        <p:txBody>
          <a:bodyPr>
            <a:normAutofit/>
          </a:bodyPr>
          <a:lstStyle/>
          <a:p>
            <a:r>
              <a:rPr lang="en-US" dirty="0" smtClean="0"/>
              <a:t>Hadoop: framework for large-scale data processing, commonly used in data centers</a:t>
            </a:r>
          </a:p>
          <a:p>
            <a:r>
              <a:rPr lang="en-US" dirty="0" smtClean="0"/>
              <a:t>We are working on getting Apache Hadoop to run on NDN.</a:t>
            </a:r>
          </a:p>
          <a:p>
            <a:r>
              <a:rPr lang="en-US" dirty="0" smtClean="0"/>
              <a:t>Short-term goal: make minimal changes to Hadoop</a:t>
            </a:r>
          </a:p>
          <a:p>
            <a:pPr lvl="1"/>
            <a:r>
              <a:rPr lang="en-US" dirty="0" smtClean="0"/>
              <a:t>directly map RPC calls to NDN Interest-Data exchanges</a:t>
            </a:r>
          </a:p>
          <a:p>
            <a:r>
              <a:rPr lang="en-US" dirty="0" smtClean="0"/>
              <a:t>Long-term goal: make Hadoop and applications native to NDN</a:t>
            </a:r>
          </a:p>
          <a:p>
            <a:pPr lvl="1"/>
            <a:r>
              <a:rPr lang="en-US" dirty="0"/>
              <a:t>We hope unique properties of NDN, such as in-network caching, will make Hadoop faster and more efficient.</a:t>
            </a:r>
          </a:p>
        </p:txBody>
      </p:sp>
      <p:sp>
        <p:nvSpPr>
          <p:cNvPr id="4" name="Slide Number Placeholder 3"/>
          <p:cNvSpPr>
            <a:spLocks noGrp="1"/>
          </p:cNvSpPr>
          <p:nvPr>
            <p:ph type="sldNum" sz="quarter" idx="12"/>
          </p:nvPr>
        </p:nvSpPr>
        <p:spPr/>
        <p:txBody>
          <a:bodyPr/>
          <a:lstStyle/>
          <a:p>
            <a:fld id="{7452FE14-2987-4A9B-9E97-2247CF3ABDDA}" type="slidenum">
              <a:rPr lang="en-US" smtClean="0"/>
              <a:pPr/>
              <a:t>17</a:t>
            </a:fld>
            <a:endParaRPr lang="en-US"/>
          </a:p>
        </p:txBody>
      </p:sp>
    </p:spTree>
    <p:extLst>
      <p:ext uri="{BB962C8B-B14F-4D97-AF65-F5344CB8AC3E}">
        <p14:creationId xmlns:p14="http://schemas.microsoft.com/office/powerpoint/2010/main" xmlns="" val="1802493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452FE14-2987-4A9B-9E97-2247CF3ABDDA}" type="slidenum">
              <a:rPr lang="en-US" smtClean="0"/>
              <a:pPr/>
              <a:t>18</a:t>
            </a:fld>
            <a:endParaRPr lang="en-US"/>
          </a:p>
        </p:txBody>
      </p:sp>
    </p:spTree>
    <p:extLst>
      <p:ext uri="{BB962C8B-B14F-4D97-AF65-F5344CB8AC3E}">
        <p14:creationId xmlns:p14="http://schemas.microsoft.com/office/powerpoint/2010/main" xmlns="" val="3395840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interested in LAN?</a:t>
            </a:r>
            <a:endParaRPr lang="en-US" dirty="0"/>
          </a:p>
        </p:txBody>
      </p:sp>
      <p:sp>
        <p:nvSpPr>
          <p:cNvPr id="3" name="Content Placeholder 2"/>
          <p:cNvSpPr>
            <a:spLocks noGrp="1"/>
          </p:cNvSpPr>
          <p:nvPr>
            <p:ph idx="1"/>
          </p:nvPr>
        </p:nvSpPr>
        <p:spPr/>
        <p:txBody>
          <a:bodyPr/>
          <a:lstStyle/>
          <a:p>
            <a:r>
              <a:rPr lang="en-US" dirty="0" smtClean="0"/>
              <a:t>We use local area network everyday. It's an important scenario for NDN project.</a:t>
            </a:r>
          </a:p>
          <a:p>
            <a:r>
              <a:rPr lang="en-US" dirty="0" smtClean="0"/>
              <a:t>NDN deployment on local area network is much easier: customer has full control, and doesn't need to coordinate with ISP.</a:t>
            </a:r>
          </a:p>
          <a:p>
            <a:endParaRPr lang="en-US" dirty="0"/>
          </a:p>
          <a:p>
            <a:r>
              <a:rPr lang="en-US" dirty="0" smtClean="0"/>
              <a:t>Types of local area networks</a:t>
            </a:r>
          </a:p>
        </p:txBody>
      </p:sp>
      <p:sp>
        <p:nvSpPr>
          <p:cNvPr id="4" name="Slide Number Placeholder 3"/>
          <p:cNvSpPr>
            <a:spLocks noGrp="1"/>
          </p:cNvSpPr>
          <p:nvPr>
            <p:ph type="sldNum" sz="quarter" idx="12"/>
          </p:nvPr>
        </p:nvSpPr>
        <p:spPr/>
        <p:txBody>
          <a:bodyPr/>
          <a:lstStyle/>
          <a:p>
            <a:fld id="{7452FE14-2987-4A9B-9E97-2247CF3ABDDA}" type="slidenum">
              <a:rPr lang="en-US" smtClean="0"/>
              <a:pPr/>
              <a:t>2</a:t>
            </a:fld>
            <a:endParaRPr lang="en-US"/>
          </a:p>
        </p:txBody>
      </p:sp>
      <p:grpSp>
        <p:nvGrpSpPr>
          <p:cNvPr id="9" name="Group 8"/>
          <p:cNvGrpSpPr/>
          <p:nvPr/>
        </p:nvGrpSpPr>
        <p:grpSpPr>
          <a:xfrm>
            <a:off x="628650" y="5029200"/>
            <a:ext cx="7886700" cy="1329542"/>
            <a:chOff x="628650" y="4648200"/>
            <a:chExt cx="7886700" cy="1329542"/>
          </a:xfrm>
        </p:grpSpPr>
        <p:sp>
          <p:nvSpPr>
            <p:cNvPr id="5" name="Left Brace 4"/>
            <p:cNvSpPr/>
            <p:nvPr/>
          </p:nvSpPr>
          <p:spPr>
            <a:xfrm rot="5400000">
              <a:off x="4381500" y="895350"/>
              <a:ext cx="381000" cy="7886700"/>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6" name="TextBox 5"/>
            <p:cNvSpPr txBox="1"/>
            <p:nvPr/>
          </p:nvSpPr>
          <p:spPr>
            <a:xfrm>
              <a:off x="628650" y="5023635"/>
              <a:ext cx="1538626" cy="954107"/>
            </a:xfrm>
            <a:prstGeom prst="rect">
              <a:avLst/>
            </a:prstGeom>
            <a:noFill/>
          </p:spPr>
          <p:txBody>
            <a:bodyPr wrap="none" rtlCol="0">
              <a:spAutoFit/>
            </a:bodyPr>
            <a:lstStyle/>
            <a:p>
              <a:pPr algn="ctr"/>
              <a:r>
                <a:rPr lang="en-US" sz="2800" dirty="0" smtClean="0"/>
                <a:t>home</a:t>
              </a:r>
            </a:p>
            <a:p>
              <a:pPr algn="ctr"/>
              <a:r>
                <a:rPr lang="en-US" sz="2800" dirty="0" smtClean="0"/>
                <a:t>networks</a:t>
              </a:r>
              <a:endParaRPr lang="en-US" sz="2800" dirty="0"/>
            </a:p>
          </p:txBody>
        </p:sp>
        <p:sp>
          <p:nvSpPr>
            <p:cNvPr id="7" name="TextBox 6"/>
            <p:cNvSpPr txBox="1"/>
            <p:nvPr/>
          </p:nvSpPr>
          <p:spPr>
            <a:xfrm>
              <a:off x="3802686" y="5023634"/>
              <a:ext cx="1538626" cy="954107"/>
            </a:xfrm>
            <a:prstGeom prst="rect">
              <a:avLst/>
            </a:prstGeom>
            <a:noFill/>
          </p:spPr>
          <p:txBody>
            <a:bodyPr wrap="none" rtlCol="0">
              <a:spAutoFit/>
            </a:bodyPr>
            <a:lstStyle/>
            <a:p>
              <a:pPr algn="ctr"/>
              <a:r>
                <a:rPr lang="en-US" sz="2800" dirty="0" smtClean="0"/>
                <a:t>office</a:t>
              </a:r>
            </a:p>
            <a:p>
              <a:pPr algn="ctr"/>
              <a:r>
                <a:rPr lang="en-US" sz="2800" dirty="0" smtClean="0"/>
                <a:t>networks</a:t>
              </a:r>
              <a:endParaRPr lang="en-US" sz="2800" dirty="0"/>
            </a:p>
          </p:txBody>
        </p:sp>
        <p:sp>
          <p:nvSpPr>
            <p:cNvPr id="8" name="TextBox 7"/>
            <p:cNvSpPr txBox="1"/>
            <p:nvPr/>
          </p:nvSpPr>
          <p:spPr>
            <a:xfrm>
              <a:off x="6668819" y="5023633"/>
              <a:ext cx="1846531" cy="954107"/>
            </a:xfrm>
            <a:prstGeom prst="rect">
              <a:avLst/>
            </a:prstGeom>
            <a:noFill/>
          </p:spPr>
          <p:txBody>
            <a:bodyPr wrap="none" rtlCol="0">
              <a:spAutoFit/>
            </a:bodyPr>
            <a:lstStyle/>
            <a:p>
              <a:pPr algn="ctr"/>
              <a:r>
                <a:rPr lang="en-US" sz="2800" dirty="0" smtClean="0"/>
                <a:t>data center</a:t>
              </a:r>
            </a:p>
            <a:p>
              <a:pPr algn="ctr"/>
              <a:r>
                <a:rPr lang="en-US" sz="2800" dirty="0" smtClean="0"/>
                <a:t>networks</a:t>
              </a:r>
              <a:endParaRPr lang="en-US" sz="2800" dirty="0"/>
            </a:p>
          </p:txBody>
        </p:sp>
      </p:grpSp>
    </p:spTree>
    <p:extLst>
      <p:ext uri="{BB962C8B-B14F-4D97-AF65-F5344CB8AC3E}">
        <p14:creationId xmlns:p14="http://schemas.microsoft.com/office/powerpoint/2010/main" xmlns="" val="1761650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Networks</a:t>
            </a:r>
            <a:endParaRPr lang="en-US" dirty="0"/>
          </a:p>
        </p:txBody>
      </p:sp>
      <p:sp>
        <p:nvSpPr>
          <p:cNvPr id="3" name="Content Placeholder 2"/>
          <p:cNvSpPr>
            <a:spLocks noGrp="1"/>
          </p:cNvSpPr>
          <p:nvPr>
            <p:ph idx="1"/>
          </p:nvPr>
        </p:nvSpPr>
        <p:spPr/>
        <p:txBody>
          <a:bodyPr/>
          <a:lstStyle/>
          <a:p>
            <a:r>
              <a:rPr lang="en-US" dirty="0" smtClean="0"/>
              <a:t>Office network: the "typical" local area network</a:t>
            </a:r>
          </a:p>
          <a:p>
            <a:r>
              <a:rPr lang="en-US" dirty="0" smtClean="0"/>
              <a:t>Characteristics</a:t>
            </a:r>
          </a:p>
          <a:p>
            <a:pPr lvl="1"/>
            <a:r>
              <a:rPr lang="en-US" dirty="0" smtClean="0"/>
              <a:t>dozens to hundreds of desktop and laptop computers</a:t>
            </a:r>
          </a:p>
          <a:p>
            <a:pPr lvl="1"/>
            <a:r>
              <a:rPr lang="en-US" dirty="0" smtClean="0"/>
              <a:t>wired and wireless connections</a:t>
            </a:r>
          </a:p>
          <a:p>
            <a:pPr lvl="1"/>
            <a:r>
              <a:rPr lang="en-US" dirty="0" smtClean="0"/>
              <a:t>There is a network administrator</a:t>
            </a:r>
            <a:endParaRPr lang="en-US" dirty="0"/>
          </a:p>
        </p:txBody>
      </p:sp>
      <p:sp>
        <p:nvSpPr>
          <p:cNvPr id="4" name="Slide Number Placeholder 3"/>
          <p:cNvSpPr>
            <a:spLocks noGrp="1"/>
          </p:cNvSpPr>
          <p:nvPr>
            <p:ph type="sldNum" sz="quarter" idx="12"/>
          </p:nvPr>
        </p:nvSpPr>
        <p:spPr/>
        <p:txBody>
          <a:bodyPr/>
          <a:lstStyle/>
          <a:p>
            <a:fld id="{7452FE14-2987-4A9B-9E97-2247CF3ABDDA}" type="slidenum">
              <a:rPr lang="en-US" smtClean="0"/>
              <a:pPr/>
              <a:t>3</a:t>
            </a:fld>
            <a:endParaRPr lang="en-US"/>
          </a:p>
        </p:txBody>
      </p:sp>
    </p:spTree>
    <p:extLst>
      <p:ext uri="{BB962C8B-B14F-4D97-AF65-F5344CB8AC3E}">
        <p14:creationId xmlns:p14="http://schemas.microsoft.com/office/powerpoint/2010/main" xmlns="" val="454012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Contents</a:t>
            </a:r>
            <a:endParaRPr lang="en-US" dirty="0"/>
          </a:p>
        </p:txBody>
      </p:sp>
      <p:sp>
        <p:nvSpPr>
          <p:cNvPr id="3" name="Content Placeholder 2"/>
          <p:cNvSpPr>
            <a:spLocks noGrp="1"/>
          </p:cNvSpPr>
          <p:nvPr>
            <p:ph idx="1"/>
          </p:nvPr>
        </p:nvSpPr>
        <p:spPr/>
        <p:txBody>
          <a:bodyPr>
            <a:normAutofit/>
          </a:bodyPr>
          <a:lstStyle/>
          <a:p>
            <a:r>
              <a:rPr lang="en-US" dirty="0" smtClean="0"/>
              <a:t>Problem: Consumer asks for a content by its Name. How to find the content?</a:t>
            </a:r>
          </a:p>
          <a:p>
            <a:r>
              <a:rPr lang="en-US" dirty="0"/>
              <a:t>Solution </a:t>
            </a:r>
            <a:r>
              <a:rPr lang="en-US" dirty="0" smtClean="0"/>
              <a:t>1: </a:t>
            </a:r>
            <a:r>
              <a:rPr lang="en-US" dirty="0"/>
              <a:t>Producer announces the </a:t>
            </a:r>
            <a:r>
              <a:rPr lang="en-US" dirty="0" smtClean="0"/>
              <a:t>prefix it serves.</a:t>
            </a:r>
            <a:endParaRPr lang="en-US" dirty="0"/>
          </a:p>
          <a:p>
            <a:pPr lvl="1"/>
            <a:r>
              <a:rPr lang="en-US" dirty="0" smtClean="0"/>
              <a:t>Choice 1: all nodes remember and exchange prefixes</a:t>
            </a:r>
          </a:p>
          <a:p>
            <a:pPr lvl="1"/>
            <a:r>
              <a:rPr lang="en-US" dirty="0" err="1" smtClean="0"/>
              <a:t>Chocie</a:t>
            </a:r>
            <a:r>
              <a:rPr lang="en-US" dirty="0" smtClean="0"/>
              <a:t> 2: directory server(s) remembers prefixes</a:t>
            </a:r>
          </a:p>
          <a:p>
            <a:r>
              <a:rPr lang="en-US" dirty="0" smtClean="0"/>
              <a:t>Solution </a:t>
            </a:r>
            <a:r>
              <a:rPr lang="en-US" dirty="0"/>
              <a:t>2</a:t>
            </a:r>
            <a:r>
              <a:rPr lang="en-US" dirty="0" smtClean="0"/>
              <a:t>: Consumer floods a request to locate the contents.</a:t>
            </a:r>
          </a:p>
          <a:p>
            <a:pPr lvl="1"/>
            <a:r>
              <a:rPr lang="en-US" dirty="0" smtClean="0"/>
              <a:t>Choice 1: flood the actual Interest</a:t>
            </a:r>
          </a:p>
          <a:p>
            <a:pPr lvl="1"/>
            <a:r>
              <a:rPr lang="en-US" dirty="0" smtClean="0"/>
              <a:t>Choice 2: flood a query Interest to locate the producer</a:t>
            </a:r>
          </a:p>
        </p:txBody>
      </p:sp>
      <p:sp>
        <p:nvSpPr>
          <p:cNvPr id="4" name="Slide Number Placeholder 3"/>
          <p:cNvSpPr>
            <a:spLocks noGrp="1"/>
          </p:cNvSpPr>
          <p:nvPr>
            <p:ph type="sldNum" sz="quarter" idx="12"/>
          </p:nvPr>
        </p:nvSpPr>
        <p:spPr/>
        <p:txBody>
          <a:bodyPr/>
          <a:lstStyle/>
          <a:p>
            <a:fld id="{7452FE14-2987-4A9B-9E97-2247CF3ABDDA}" type="slidenum">
              <a:rPr lang="en-US" smtClean="0"/>
              <a:pPr/>
              <a:t>4</a:t>
            </a:fld>
            <a:endParaRPr lang="en-US"/>
          </a:p>
        </p:txBody>
      </p:sp>
    </p:spTree>
    <p:extLst>
      <p:ext uri="{BB962C8B-B14F-4D97-AF65-F5344CB8AC3E}">
        <p14:creationId xmlns:p14="http://schemas.microsoft.com/office/powerpoint/2010/main" xmlns="" val="1188428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Finding Contents</a:t>
            </a:r>
            <a:endParaRPr lang="en-US" dirty="0"/>
          </a:p>
        </p:txBody>
      </p:sp>
      <p:sp>
        <p:nvSpPr>
          <p:cNvPr id="6" name="Text Placeholder 5"/>
          <p:cNvSpPr>
            <a:spLocks noGrp="1"/>
          </p:cNvSpPr>
          <p:nvPr>
            <p:ph type="body" idx="1"/>
          </p:nvPr>
        </p:nvSpPr>
        <p:spPr/>
        <p:txBody>
          <a:bodyPr/>
          <a:lstStyle/>
          <a:p>
            <a:r>
              <a:rPr lang="en-US" dirty="0"/>
              <a:t>producer </a:t>
            </a:r>
            <a:r>
              <a:rPr lang="en-US" dirty="0" smtClean="0"/>
              <a:t>announces prefix</a:t>
            </a:r>
            <a:endParaRPr lang="en-US" dirty="0"/>
          </a:p>
        </p:txBody>
      </p:sp>
      <p:sp>
        <p:nvSpPr>
          <p:cNvPr id="7" name="Content Placeholder 6"/>
          <p:cNvSpPr>
            <a:spLocks noGrp="1"/>
          </p:cNvSpPr>
          <p:nvPr>
            <p:ph sz="half" idx="2"/>
          </p:nvPr>
        </p:nvSpPr>
        <p:spPr>
          <a:xfrm>
            <a:off x="629842" y="2505075"/>
            <a:ext cx="3868340" cy="2613025"/>
          </a:xfrm>
        </p:spPr>
        <p:txBody>
          <a:bodyPr>
            <a:normAutofit fontScale="92500"/>
          </a:bodyPr>
          <a:lstStyle/>
          <a:p>
            <a:r>
              <a:rPr lang="en-US" sz="2400" dirty="0"/>
              <a:t>Benefit</a:t>
            </a:r>
            <a:r>
              <a:rPr lang="en-US" sz="2400" dirty="0" smtClean="0"/>
              <a:t>: no flooding when retrieving contents</a:t>
            </a:r>
          </a:p>
          <a:p>
            <a:r>
              <a:rPr lang="en-US" sz="2400" dirty="0" smtClean="0"/>
              <a:t>Drawback: a separate control protocol is needed</a:t>
            </a:r>
            <a:endParaRPr lang="en-US" sz="2400" dirty="0"/>
          </a:p>
          <a:p>
            <a:r>
              <a:rPr lang="en-US" sz="2400" dirty="0"/>
              <a:t>Drawback: many in-network states to remember producer for each content </a:t>
            </a:r>
            <a:r>
              <a:rPr lang="en-US" sz="2400" dirty="0" smtClean="0"/>
              <a:t>prefix</a:t>
            </a:r>
            <a:endParaRPr lang="en-US" sz="2400" dirty="0"/>
          </a:p>
        </p:txBody>
      </p:sp>
      <p:sp>
        <p:nvSpPr>
          <p:cNvPr id="8" name="Text Placeholder 7"/>
          <p:cNvSpPr>
            <a:spLocks noGrp="1"/>
          </p:cNvSpPr>
          <p:nvPr>
            <p:ph type="body" sz="quarter" idx="3"/>
          </p:nvPr>
        </p:nvSpPr>
        <p:spPr/>
        <p:txBody>
          <a:bodyPr>
            <a:normAutofit/>
          </a:bodyPr>
          <a:lstStyle/>
          <a:p>
            <a:r>
              <a:rPr lang="en-US" dirty="0" smtClean="0"/>
              <a:t>consumer </a:t>
            </a:r>
            <a:r>
              <a:rPr lang="en-US" dirty="0"/>
              <a:t>floods </a:t>
            </a:r>
            <a:r>
              <a:rPr lang="en-US" dirty="0" smtClean="0"/>
              <a:t>request</a:t>
            </a:r>
            <a:endParaRPr lang="en-US" dirty="0"/>
          </a:p>
        </p:txBody>
      </p:sp>
      <p:sp>
        <p:nvSpPr>
          <p:cNvPr id="9" name="Content Placeholder 8"/>
          <p:cNvSpPr>
            <a:spLocks noGrp="1"/>
          </p:cNvSpPr>
          <p:nvPr>
            <p:ph sz="quarter" idx="4"/>
          </p:nvPr>
        </p:nvSpPr>
        <p:spPr>
          <a:xfrm>
            <a:off x="4629150" y="2505075"/>
            <a:ext cx="3887391" cy="2613025"/>
          </a:xfrm>
        </p:spPr>
        <p:txBody>
          <a:bodyPr>
            <a:normAutofit/>
          </a:bodyPr>
          <a:lstStyle/>
          <a:p>
            <a:r>
              <a:rPr lang="en-US" sz="2400" dirty="0" smtClean="0"/>
              <a:t>Benefit: everything is in the data layer</a:t>
            </a:r>
          </a:p>
          <a:p>
            <a:r>
              <a:rPr lang="en-US" sz="2400" dirty="0" smtClean="0"/>
              <a:t>Benefit</a:t>
            </a:r>
            <a:r>
              <a:rPr lang="en-US" sz="2400" dirty="0"/>
              <a:t>: no in-network state until </a:t>
            </a:r>
            <a:r>
              <a:rPr lang="en-US" sz="2400" dirty="0" smtClean="0"/>
              <a:t>contents are retrieved</a:t>
            </a:r>
          </a:p>
          <a:p>
            <a:r>
              <a:rPr lang="en-US" sz="2400" dirty="0" smtClean="0"/>
              <a:t>Drawback</a:t>
            </a:r>
            <a:r>
              <a:rPr lang="en-US" sz="2400" dirty="0"/>
              <a:t>: many </a:t>
            </a:r>
            <a:r>
              <a:rPr lang="en-US" sz="2400" dirty="0" err="1"/>
              <a:t>floodings</a:t>
            </a:r>
            <a:r>
              <a:rPr lang="en-US" sz="2400" dirty="0"/>
              <a:t> </a:t>
            </a:r>
            <a:r>
              <a:rPr lang="en-US" sz="2400" dirty="0" smtClean="0"/>
              <a:t>during data retrieval</a:t>
            </a:r>
          </a:p>
        </p:txBody>
      </p:sp>
      <p:sp>
        <p:nvSpPr>
          <p:cNvPr id="4" name="Slide Number Placeholder 3"/>
          <p:cNvSpPr>
            <a:spLocks noGrp="1"/>
          </p:cNvSpPr>
          <p:nvPr>
            <p:ph type="sldNum" sz="quarter" idx="12"/>
          </p:nvPr>
        </p:nvSpPr>
        <p:spPr/>
        <p:txBody>
          <a:bodyPr/>
          <a:lstStyle/>
          <a:p>
            <a:fld id="{7452FE14-2987-4A9B-9E97-2247CF3ABDDA}" type="slidenum">
              <a:rPr lang="en-US" smtClean="0"/>
              <a:pPr/>
              <a:t>5</a:t>
            </a:fld>
            <a:endParaRPr lang="en-US"/>
          </a:p>
        </p:txBody>
      </p:sp>
      <p:sp>
        <p:nvSpPr>
          <p:cNvPr id="10" name="Content Placeholder 2"/>
          <p:cNvSpPr txBox="1">
            <a:spLocks/>
          </p:cNvSpPr>
          <p:nvPr/>
        </p:nvSpPr>
        <p:spPr>
          <a:xfrm>
            <a:off x="628650" y="5131547"/>
            <a:ext cx="7886700" cy="1362916"/>
          </a:xfrm>
          <a:prstGeom prst="rect">
            <a:avLst/>
          </a:prstGeom>
        </p:spPr>
        <p:txBody>
          <a:bodyPr vert="horz" lIns="91440" tIns="45720" rIns="91440" bIns="45720" rtlCol="0" anchor="b">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b="0" dirty="0" smtClean="0"/>
              <a:t>Both can work fine in office networks, but which one to choose depends on network size, how many contents are there and how often they are requested, how often nodes join/leave the network.</a:t>
            </a:r>
          </a:p>
        </p:txBody>
      </p:sp>
    </p:spTree>
    <p:extLst>
      <p:ext uri="{BB962C8B-B14F-4D97-AF65-F5344CB8AC3E}">
        <p14:creationId xmlns:p14="http://schemas.microsoft.com/office/powerpoint/2010/main" xmlns="" val="883618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Traffic Separation and Policy</a:t>
            </a:r>
            <a:endParaRPr lang="en-US" dirty="0"/>
          </a:p>
        </p:txBody>
      </p:sp>
      <p:sp>
        <p:nvSpPr>
          <p:cNvPr id="9" name="Content Placeholder 8"/>
          <p:cNvSpPr>
            <a:spLocks noGrp="1"/>
          </p:cNvSpPr>
          <p:nvPr>
            <p:ph idx="1"/>
          </p:nvPr>
        </p:nvSpPr>
        <p:spPr/>
        <p:txBody>
          <a:bodyPr/>
          <a:lstStyle/>
          <a:p>
            <a:r>
              <a:rPr lang="en-US" dirty="0" smtClean="0"/>
              <a:t>Today's office networks often configure VLANs.</a:t>
            </a:r>
          </a:p>
          <a:p>
            <a:pPr lvl="1"/>
            <a:r>
              <a:rPr lang="en-US" dirty="0"/>
              <a:t>VLAN </a:t>
            </a:r>
            <a:r>
              <a:rPr lang="en-US" dirty="0" smtClean="0"/>
              <a:t>gives </a:t>
            </a:r>
            <a:r>
              <a:rPr lang="en-US" dirty="0"/>
              <a:t>network administrator an opportunity to enforce network </a:t>
            </a:r>
            <a:r>
              <a:rPr lang="en-US" dirty="0" smtClean="0"/>
              <a:t>policy, because communication across Ethernet VLANs must go through layer-3 router,.</a:t>
            </a:r>
          </a:p>
          <a:p>
            <a:r>
              <a:rPr lang="en-US" dirty="0" smtClean="0"/>
              <a:t>NDN operates on layer-3, and Data can be encrypted.</a:t>
            </a:r>
          </a:p>
          <a:p>
            <a:r>
              <a:rPr lang="en-US" dirty="0" smtClean="0"/>
              <a:t>Problem: How do we enforce network policy?</a:t>
            </a:r>
          </a:p>
        </p:txBody>
      </p:sp>
      <p:sp>
        <p:nvSpPr>
          <p:cNvPr id="7" name="Slide Number Placeholder 6"/>
          <p:cNvSpPr>
            <a:spLocks noGrp="1"/>
          </p:cNvSpPr>
          <p:nvPr>
            <p:ph type="sldNum" sz="quarter" idx="12"/>
          </p:nvPr>
        </p:nvSpPr>
        <p:spPr/>
        <p:txBody>
          <a:bodyPr/>
          <a:lstStyle/>
          <a:p>
            <a:fld id="{7452FE14-2987-4A9B-9E97-2247CF3ABDDA}" type="slidenum">
              <a:rPr lang="en-US" smtClean="0"/>
              <a:pPr/>
              <a:t>6</a:t>
            </a:fld>
            <a:endParaRPr lang="en-US"/>
          </a:p>
        </p:txBody>
      </p:sp>
    </p:spTree>
    <p:extLst>
      <p:ext uri="{BB962C8B-B14F-4D97-AF65-F5344CB8AC3E}">
        <p14:creationId xmlns:p14="http://schemas.microsoft.com/office/powerpoint/2010/main" xmlns="" val="2654460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Traffic Separation and Policy</a:t>
            </a:r>
            <a:endParaRPr lang="en-US" dirty="0"/>
          </a:p>
        </p:txBody>
      </p:sp>
      <p:sp>
        <p:nvSpPr>
          <p:cNvPr id="13" name="Text Placeholder 12"/>
          <p:cNvSpPr>
            <a:spLocks noGrp="1"/>
          </p:cNvSpPr>
          <p:nvPr>
            <p:ph type="body" idx="1"/>
          </p:nvPr>
        </p:nvSpPr>
        <p:spPr/>
        <p:txBody>
          <a:bodyPr>
            <a:normAutofit/>
          </a:bodyPr>
          <a:lstStyle/>
          <a:p>
            <a:r>
              <a:rPr lang="en-US" dirty="0" smtClean="0"/>
              <a:t>Enforce policy through </a:t>
            </a:r>
            <a:r>
              <a:rPr lang="en-US" dirty="0"/>
              <a:t>VLAN-like traffic separation</a:t>
            </a:r>
          </a:p>
        </p:txBody>
      </p:sp>
      <p:sp>
        <p:nvSpPr>
          <p:cNvPr id="14" name="Content Placeholder 13"/>
          <p:cNvSpPr>
            <a:spLocks noGrp="1"/>
          </p:cNvSpPr>
          <p:nvPr>
            <p:ph sz="half" idx="2"/>
          </p:nvPr>
        </p:nvSpPr>
        <p:spPr/>
        <p:txBody>
          <a:bodyPr>
            <a:normAutofit lnSpcReduction="10000"/>
          </a:bodyPr>
          <a:lstStyle/>
          <a:p>
            <a:r>
              <a:rPr lang="en-US" dirty="0" smtClean="0"/>
              <a:t>Benefit: "physical" separation, policy enforcement does not rely on trust model</a:t>
            </a:r>
          </a:p>
          <a:p>
            <a:r>
              <a:rPr lang="en-US" dirty="0" smtClean="0"/>
              <a:t>Drawback: switches are more complex</a:t>
            </a:r>
          </a:p>
          <a:p>
            <a:endParaRPr lang="en-US" dirty="0"/>
          </a:p>
          <a:p>
            <a:r>
              <a:rPr lang="en-US" dirty="0" smtClean="0"/>
              <a:t>How to support traffic separation in NDN?</a:t>
            </a:r>
            <a:endParaRPr lang="en-US" dirty="0"/>
          </a:p>
        </p:txBody>
      </p:sp>
      <p:sp>
        <p:nvSpPr>
          <p:cNvPr id="15" name="Text Placeholder 14"/>
          <p:cNvSpPr>
            <a:spLocks noGrp="1"/>
          </p:cNvSpPr>
          <p:nvPr>
            <p:ph type="body" sz="quarter" idx="3"/>
          </p:nvPr>
        </p:nvSpPr>
        <p:spPr/>
        <p:txBody>
          <a:bodyPr/>
          <a:lstStyle/>
          <a:p>
            <a:r>
              <a:rPr lang="en-US" dirty="0" smtClean="0"/>
              <a:t>Enforce policy through encryption</a:t>
            </a:r>
            <a:endParaRPr lang="en-US" dirty="0"/>
          </a:p>
        </p:txBody>
      </p:sp>
      <p:sp>
        <p:nvSpPr>
          <p:cNvPr id="16" name="Content Placeholder 15"/>
          <p:cNvSpPr>
            <a:spLocks noGrp="1"/>
          </p:cNvSpPr>
          <p:nvPr>
            <p:ph sz="quarter" idx="4"/>
          </p:nvPr>
        </p:nvSpPr>
        <p:spPr/>
        <p:txBody>
          <a:bodyPr>
            <a:normAutofit lnSpcReduction="10000"/>
          </a:bodyPr>
          <a:lstStyle/>
          <a:p>
            <a:r>
              <a:rPr lang="en-US" dirty="0" smtClean="0"/>
              <a:t>Benefit: switches are simpler and faster</a:t>
            </a:r>
          </a:p>
          <a:p>
            <a:r>
              <a:rPr lang="en-US" dirty="0" smtClean="0"/>
              <a:t>Drawback: everything </a:t>
            </a:r>
            <a:r>
              <a:rPr lang="en-US" dirty="0"/>
              <a:t>(including Name) </a:t>
            </a:r>
            <a:r>
              <a:rPr lang="en-US" dirty="0" smtClean="0"/>
              <a:t>not </a:t>
            </a:r>
            <a:r>
              <a:rPr lang="en-US" dirty="0"/>
              <a:t>completely public</a:t>
            </a:r>
            <a:r>
              <a:rPr lang="en-US" dirty="0" smtClean="0"/>
              <a:t> must be encrypted</a:t>
            </a:r>
          </a:p>
          <a:p>
            <a:endParaRPr lang="en-US" dirty="0"/>
          </a:p>
          <a:p>
            <a:r>
              <a:rPr lang="en-US" dirty="0" smtClean="0"/>
              <a:t>How to design a trust model for policy?</a:t>
            </a:r>
            <a:endParaRPr lang="en-US" dirty="0"/>
          </a:p>
        </p:txBody>
      </p:sp>
      <p:sp>
        <p:nvSpPr>
          <p:cNvPr id="4" name="Slide Number Placeholder 3"/>
          <p:cNvSpPr>
            <a:spLocks noGrp="1"/>
          </p:cNvSpPr>
          <p:nvPr>
            <p:ph type="sldNum" sz="quarter" idx="12"/>
          </p:nvPr>
        </p:nvSpPr>
        <p:spPr/>
        <p:txBody>
          <a:bodyPr/>
          <a:lstStyle/>
          <a:p>
            <a:fld id="{7452FE14-2987-4A9B-9E97-2247CF3ABDDA}" type="slidenum">
              <a:rPr lang="en-US" smtClean="0"/>
              <a:pPr/>
              <a:t>7</a:t>
            </a:fld>
            <a:endParaRPr lang="en-US"/>
          </a:p>
        </p:txBody>
      </p:sp>
    </p:spTree>
    <p:extLst>
      <p:ext uri="{BB962C8B-B14F-4D97-AF65-F5344CB8AC3E}">
        <p14:creationId xmlns:p14="http://schemas.microsoft.com/office/powerpoint/2010/main" xmlns="" val="652337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Networks</a:t>
            </a:r>
            <a:endParaRPr lang="en-US" dirty="0"/>
          </a:p>
        </p:txBody>
      </p:sp>
      <p:sp>
        <p:nvSpPr>
          <p:cNvPr id="3" name="Content Placeholder 2"/>
          <p:cNvSpPr>
            <a:spLocks noGrp="1"/>
          </p:cNvSpPr>
          <p:nvPr>
            <p:ph idx="1"/>
          </p:nvPr>
        </p:nvSpPr>
        <p:spPr/>
        <p:txBody>
          <a:bodyPr>
            <a:normAutofit/>
          </a:bodyPr>
          <a:lstStyle/>
          <a:p>
            <a:r>
              <a:rPr lang="en-US" dirty="0" smtClean="0"/>
              <a:t>Characteristics:</a:t>
            </a:r>
          </a:p>
          <a:p>
            <a:pPr lvl="1"/>
            <a:r>
              <a:rPr lang="en-US" dirty="0" smtClean="0"/>
              <a:t>a variety of devices, more than just computers</a:t>
            </a:r>
          </a:p>
          <a:p>
            <a:pPr lvl="2"/>
            <a:r>
              <a:rPr lang="en-US" dirty="0" smtClean="0"/>
              <a:t>laptop/tablet/phone/TV</a:t>
            </a:r>
          </a:p>
          <a:p>
            <a:pPr lvl="2"/>
            <a:r>
              <a:rPr lang="en-US" dirty="0" smtClean="0"/>
              <a:t>smart home gadgets: lights, power outlets, scales, security cameras, </a:t>
            </a:r>
            <a:r>
              <a:rPr lang="en-US" dirty="0" err="1" smtClean="0"/>
              <a:t>etc</a:t>
            </a:r>
            <a:endParaRPr lang="en-US" dirty="0" smtClean="0"/>
          </a:p>
          <a:p>
            <a:pPr lvl="1"/>
            <a:r>
              <a:rPr lang="en-US" dirty="0" smtClean="0"/>
              <a:t>wireless connection</a:t>
            </a:r>
          </a:p>
          <a:p>
            <a:pPr lvl="1"/>
            <a:r>
              <a:rPr lang="en-US" dirty="0" smtClean="0"/>
              <a:t>no </a:t>
            </a:r>
            <a:r>
              <a:rPr lang="en-US" dirty="0"/>
              <a:t>network </a:t>
            </a:r>
            <a:r>
              <a:rPr lang="en-US" dirty="0" smtClean="0"/>
              <a:t>administrator: configuration must be mostly automated</a:t>
            </a:r>
            <a:r>
              <a:rPr lang="en-US" dirty="0"/>
              <a:t> </a:t>
            </a:r>
            <a:r>
              <a:rPr lang="en-US" dirty="0" smtClean="0"/>
              <a:t>and require minimal user effort</a:t>
            </a:r>
          </a:p>
        </p:txBody>
      </p:sp>
      <p:sp>
        <p:nvSpPr>
          <p:cNvPr id="4" name="Slide Number Placeholder 3"/>
          <p:cNvSpPr>
            <a:spLocks noGrp="1"/>
          </p:cNvSpPr>
          <p:nvPr>
            <p:ph type="sldNum" sz="quarter" idx="12"/>
          </p:nvPr>
        </p:nvSpPr>
        <p:spPr/>
        <p:txBody>
          <a:bodyPr/>
          <a:lstStyle/>
          <a:p>
            <a:fld id="{7452FE14-2987-4A9B-9E97-2247CF3ABDDA}" type="slidenum">
              <a:rPr lang="en-US" smtClean="0"/>
              <a:pPr/>
              <a:t>8</a:t>
            </a:fld>
            <a:endParaRPr lang="en-US"/>
          </a:p>
        </p:txBody>
      </p:sp>
    </p:spTree>
    <p:extLst>
      <p:ext uri="{BB962C8B-B14F-4D97-AF65-F5344CB8AC3E}">
        <p14:creationId xmlns:p14="http://schemas.microsoft.com/office/powerpoint/2010/main" xmlns="" val="1798189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Finding Contents in Home</a:t>
            </a:r>
            <a:endParaRPr lang="en-US" dirty="0"/>
          </a:p>
        </p:txBody>
      </p:sp>
      <p:sp>
        <p:nvSpPr>
          <p:cNvPr id="6" name="Text Placeholder 5"/>
          <p:cNvSpPr>
            <a:spLocks noGrp="1"/>
          </p:cNvSpPr>
          <p:nvPr>
            <p:ph type="body" idx="1"/>
          </p:nvPr>
        </p:nvSpPr>
        <p:spPr/>
        <p:txBody>
          <a:bodyPr>
            <a:normAutofit/>
          </a:bodyPr>
          <a:lstStyle/>
          <a:p>
            <a:r>
              <a:rPr lang="en-US" dirty="0"/>
              <a:t>producer </a:t>
            </a:r>
            <a:r>
              <a:rPr lang="en-US" dirty="0" smtClean="0"/>
              <a:t>announces prefix</a:t>
            </a:r>
            <a:endParaRPr lang="en-US" dirty="0"/>
          </a:p>
        </p:txBody>
      </p:sp>
      <p:sp>
        <p:nvSpPr>
          <p:cNvPr id="7" name="Content Placeholder 6"/>
          <p:cNvSpPr>
            <a:spLocks noGrp="1"/>
          </p:cNvSpPr>
          <p:nvPr>
            <p:ph sz="half" idx="2"/>
          </p:nvPr>
        </p:nvSpPr>
        <p:spPr/>
        <p:txBody>
          <a:bodyPr>
            <a:normAutofit fontScale="92500"/>
          </a:bodyPr>
          <a:lstStyle/>
          <a:p>
            <a:r>
              <a:rPr lang="en-US" sz="2400" dirty="0"/>
              <a:t>Home router </a:t>
            </a:r>
            <a:r>
              <a:rPr lang="en-US" sz="2400" dirty="0" smtClean="0"/>
              <a:t>serves as directory server.</a:t>
            </a:r>
            <a:endParaRPr lang="en-US" sz="2400" dirty="0"/>
          </a:p>
          <a:p>
            <a:r>
              <a:rPr lang="en-US" sz="2400" dirty="0"/>
              <a:t>Benefit</a:t>
            </a:r>
            <a:r>
              <a:rPr lang="en-US" sz="2400" dirty="0" smtClean="0"/>
              <a:t>: does not drain battery</a:t>
            </a:r>
            <a:endParaRPr lang="en-US" sz="2400" dirty="0"/>
          </a:p>
          <a:p>
            <a:r>
              <a:rPr lang="en-US" sz="2400" dirty="0"/>
              <a:t>Drawback: memory usage on home router – less memory for caching</a:t>
            </a:r>
          </a:p>
          <a:p>
            <a:r>
              <a:rPr lang="en-US" sz="2400" dirty="0"/>
              <a:t>Challenge: </a:t>
            </a:r>
            <a:r>
              <a:rPr lang="en-US" sz="2400" dirty="0" smtClean="0"/>
              <a:t>producer mobility </a:t>
            </a:r>
            <a:r>
              <a:rPr lang="en-US" sz="2400" dirty="0"/>
              <a:t>support in larger homes with multiple access </a:t>
            </a:r>
            <a:r>
              <a:rPr lang="en-US" sz="2400" dirty="0" smtClean="0"/>
              <a:t>points</a:t>
            </a:r>
            <a:endParaRPr lang="en-US" sz="2400" dirty="0"/>
          </a:p>
        </p:txBody>
      </p:sp>
      <p:sp>
        <p:nvSpPr>
          <p:cNvPr id="8" name="Text Placeholder 7"/>
          <p:cNvSpPr>
            <a:spLocks noGrp="1"/>
          </p:cNvSpPr>
          <p:nvPr>
            <p:ph type="body" sz="quarter" idx="3"/>
          </p:nvPr>
        </p:nvSpPr>
        <p:spPr/>
        <p:txBody>
          <a:bodyPr>
            <a:normAutofit/>
          </a:bodyPr>
          <a:lstStyle/>
          <a:p>
            <a:r>
              <a:rPr lang="en-US" dirty="0"/>
              <a:t>consumer floods </a:t>
            </a:r>
            <a:r>
              <a:rPr lang="en-US" dirty="0" smtClean="0"/>
              <a:t>request</a:t>
            </a:r>
            <a:endParaRPr lang="en-US" dirty="0"/>
          </a:p>
        </p:txBody>
      </p:sp>
      <p:sp>
        <p:nvSpPr>
          <p:cNvPr id="9" name="Content Placeholder 8"/>
          <p:cNvSpPr>
            <a:spLocks noGrp="1"/>
          </p:cNvSpPr>
          <p:nvPr>
            <p:ph sz="quarter" idx="4"/>
          </p:nvPr>
        </p:nvSpPr>
        <p:spPr/>
        <p:txBody>
          <a:bodyPr/>
          <a:lstStyle/>
          <a:p>
            <a:r>
              <a:rPr lang="en-US" sz="2400" dirty="0"/>
              <a:t>Benefit: no in-network state until contents is </a:t>
            </a:r>
            <a:r>
              <a:rPr lang="en-US" sz="2400" dirty="0" smtClean="0"/>
              <a:t>retrieved</a:t>
            </a:r>
            <a:endParaRPr lang="en-US" sz="2400" dirty="0"/>
          </a:p>
          <a:p>
            <a:r>
              <a:rPr lang="en-US" sz="2400" dirty="0"/>
              <a:t>Benefit: supports producer mobility well</a:t>
            </a:r>
          </a:p>
          <a:p>
            <a:r>
              <a:rPr lang="en-US" sz="2400" dirty="0"/>
              <a:t>Drawback: </a:t>
            </a:r>
            <a:r>
              <a:rPr lang="en-US" sz="2400" dirty="0" smtClean="0"/>
              <a:t>battery-powered gadgets must process flooded requests even if they don't have contents</a:t>
            </a:r>
            <a:endParaRPr lang="en-US" sz="2400" dirty="0"/>
          </a:p>
        </p:txBody>
      </p:sp>
      <p:sp>
        <p:nvSpPr>
          <p:cNvPr id="4" name="Slide Number Placeholder 3"/>
          <p:cNvSpPr>
            <a:spLocks noGrp="1"/>
          </p:cNvSpPr>
          <p:nvPr>
            <p:ph type="sldNum" sz="quarter" idx="12"/>
          </p:nvPr>
        </p:nvSpPr>
        <p:spPr/>
        <p:txBody>
          <a:bodyPr/>
          <a:lstStyle/>
          <a:p>
            <a:fld id="{7452FE14-2987-4A9B-9E97-2247CF3ABDDA}" type="slidenum">
              <a:rPr lang="en-US" smtClean="0"/>
              <a:pPr/>
              <a:t>9</a:t>
            </a:fld>
            <a:endParaRPr lang="en-US"/>
          </a:p>
        </p:txBody>
      </p:sp>
    </p:spTree>
    <p:extLst>
      <p:ext uri="{BB962C8B-B14F-4D97-AF65-F5344CB8AC3E}">
        <p14:creationId xmlns:p14="http://schemas.microsoft.com/office/powerpoint/2010/main" xmlns="" val="3496287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1336</TotalTime>
  <Words>920</Words>
  <Application>Microsoft Office PowerPoint</Application>
  <PresentationFormat>On-screen Show (4:3)</PresentationFormat>
  <Paragraphs>142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NDN in Local Area Networks</vt:lpstr>
      <vt:lpstr>Why are we interested in LAN?</vt:lpstr>
      <vt:lpstr>Office Networks</vt:lpstr>
      <vt:lpstr>Finding Contents</vt:lpstr>
      <vt:lpstr>Finding Contents</vt:lpstr>
      <vt:lpstr>Traffic Separation and Policy</vt:lpstr>
      <vt:lpstr>Traffic Separation and Policy</vt:lpstr>
      <vt:lpstr>Home Networks</vt:lpstr>
      <vt:lpstr>Finding Contents in Home</vt:lpstr>
      <vt:lpstr>Unified Protocol for Gadgets</vt:lpstr>
      <vt:lpstr>Data Center Networks</vt:lpstr>
      <vt:lpstr>Works in Progress</vt:lpstr>
      <vt:lpstr>Self-learning Forwarding Strategy</vt:lpstr>
      <vt:lpstr>Self-learning Idea</vt:lpstr>
      <vt:lpstr>Self-learning Highlights</vt:lpstr>
      <vt:lpstr>NDN on Home Router</vt:lpstr>
      <vt:lpstr>Hadoop on NDN</vt:lpstr>
      <vt:lpstr>Slide 18</vt:lpstr>
    </vt:vector>
  </TitlesOfParts>
  <Company>yoursunny.com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NDN in Local Area Networks</dc:title>
  <dc:creator>sunny boy</dc:creator>
  <cp:lastModifiedBy>Alex Ma</cp:lastModifiedBy>
  <cp:revision>54</cp:revision>
  <dcterms:created xsi:type="dcterms:W3CDTF">2014-08-26T20:24:59Z</dcterms:created>
  <dcterms:modified xsi:type="dcterms:W3CDTF">2014-09-04T07:50:36Z</dcterms:modified>
</cp:coreProperties>
</file>