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1" r:id="rId3"/>
    <p:sldId id="267" r:id="rId4"/>
    <p:sldId id="259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16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F16265-D4B1-E444-9000-E74D276B4143}" type="datetimeFigureOut">
              <a:rPr lang="en-US" smtClean="0"/>
              <a:t>2/5/15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62AD2D-37B3-FD43-B699-011ED0079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5859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1A906D-FBE3-C249-98E2-4798ABBA92C9}" type="datetimeFigureOut">
              <a:rPr lang="en-US" smtClean="0"/>
              <a:t>2/5/15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DC382-8DD4-244C-86C9-DA39BE4A8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84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 smtClean="0"/>
              <a:t>Encrypt and encapsulate Interests</a:t>
            </a:r>
          </a:p>
          <a:p>
            <a:pPr lvl="1"/>
            <a:r>
              <a:rPr lang="en-US" dirty="0" smtClean="0"/>
              <a:t>provide key to each relay that is used to symmetrically encrypt returning Data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DC382-8DD4-244C-86C9-DA39BE4A846B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437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Think about Interest-Data</a:t>
            </a:r>
            <a:r>
              <a:rPr lang="en-US" baseline="0" dirty="0" smtClean="0"/>
              <a:t> exchange as names and payloads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Natural solution: encrypt Interest/Data names and payload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Key </a:t>
            </a:r>
            <a:r>
              <a:rPr lang="en-US" baseline="0" dirty="0" err="1" smtClean="0"/>
              <a:t>Loc</a:t>
            </a:r>
            <a:r>
              <a:rPr lang="en-US" baseline="0" dirty="0" smtClean="0"/>
              <a:t> names, </a:t>
            </a:r>
            <a:r>
              <a:rPr lang="en-US" baseline="0" dirty="0" err="1" smtClean="0"/>
              <a:t>nonces</a:t>
            </a:r>
            <a:r>
              <a:rPr lang="en-US" baseline="0" dirty="0" smtClean="0"/>
              <a:t>, lifetimes can </a:t>
            </a:r>
            <a:r>
              <a:rPr lang="en-US" baseline="0" dirty="0" smtClean="0"/>
              <a:t>leak </a:t>
            </a:r>
            <a:r>
              <a:rPr lang="en-US" baseline="0" dirty="0" smtClean="0"/>
              <a:t>info or link</a:t>
            </a: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Encrypting further requires some help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DC382-8DD4-244C-86C9-DA39BE4A84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650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 smtClean="0"/>
              <a:t>Encrypt and encapsulate Interests</a:t>
            </a:r>
          </a:p>
          <a:p>
            <a:pPr lvl="1"/>
            <a:r>
              <a:rPr lang="en-US" dirty="0" smtClean="0"/>
              <a:t>provide key to each relay that is used to symmetrically encrypt returning Data 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DC382-8DD4-244C-86C9-DA39BE4A846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650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Tx/>
              <a:buChar char="-"/>
            </a:pPr>
            <a:r>
              <a:rPr lang="en-US" dirty="0" smtClean="0"/>
              <a:t>Tor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ANDaNA</a:t>
            </a:r>
            <a:r>
              <a:rPr lang="en-US" baseline="0" dirty="0" smtClean="0"/>
              <a:t> are communicating in the clear after exit node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Tor falls back on application using HTTPS, etc… NDN needs to fall back to encrypted names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OMH/Building gateway could run OR – Sufficient for preventing reconnaissance?</a:t>
            </a:r>
          </a:p>
          <a:p>
            <a:pPr marL="628650" lvl="1" indent="-171450">
              <a:buFontTx/>
              <a:buChar char="-"/>
            </a:pPr>
            <a:endParaRPr lang="en-US" baseline="0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DC382-8DD4-244C-86C9-DA39BE4A846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650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D2C7-892C-5946-B222-D41F571C278B}" type="datetime1">
              <a:rPr lang="en-US" smtClean="0"/>
              <a:t>2/5/15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2119-B301-3A47-ADA8-31AD14622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545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2E80E-7D49-9242-8FA8-822E58FEAC74}" type="datetime1">
              <a:rPr lang="en-US" smtClean="0"/>
              <a:t>2/5/15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2119-B301-3A47-ADA8-31AD14622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04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B4194-D89A-EB45-BCB4-CE16D7682756}" type="datetime1">
              <a:rPr lang="en-US" smtClean="0"/>
              <a:t>2/5/15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2119-B301-3A47-ADA8-31AD14622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520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7CED3-C758-E344-A16B-CCA1B1D0AF2D}" type="datetime1">
              <a:rPr lang="en-US" smtClean="0"/>
              <a:t>2/5/15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2119-B301-3A47-ADA8-31AD14622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323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7223-C4C4-F047-A677-FADED9EAB752}" type="datetime1">
              <a:rPr lang="en-US" smtClean="0"/>
              <a:t>2/5/15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2119-B301-3A47-ADA8-31AD14622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42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57E1-5772-5244-BB10-63CED0241ECA}" type="datetime1">
              <a:rPr lang="en-US" smtClean="0"/>
              <a:t>2/5/15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2119-B301-3A47-ADA8-31AD14622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66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6CB57-7546-1B49-A25E-0DF39E065B02}" type="datetime1">
              <a:rPr lang="en-US" smtClean="0"/>
              <a:t>2/5/15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2119-B301-3A47-ADA8-31AD14622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242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D82B-C422-E948-98D4-013ACB047019}" type="datetime1">
              <a:rPr lang="en-US" smtClean="0"/>
              <a:t>2/5/15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2119-B301-3A47-ADA8-31AD14622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725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24E9-A7C5-2046-BF3F-E99724F35226}" type="datetime1">
              <a:rPr lang="en-US" smtClean="0"/>
              <a:t>2/5/15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2119-B301-3A47-ADA8-31AD14622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267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41D5C-D43A-7D4F-B493-4DB743493E81}" type="datetime1">
              <a:rPr lang="en-US" smtClean="0"/>
              <a:t>2/5/15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2119-B301-3A47-ADA8-31AD14622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83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E6A1-E10E-444C-B49F-D7C670CC67FB}" type="datetime1">
              <a:rPr lang="en-US" smtClean="0"/>
              <a:t>2/5/15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2119-B301-3A47-ADA8-31AD14622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325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7F12C-F3DA-7B4B-9AA1-5F9827804771}" type="datetime1">
              <a:rPr lang="en-US" smtClean="0"/>
              <a:t>2/5/15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82119-B301-3A47-ADA8-31AD14622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73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arxiv.org/find/cs/1/au:+DiBenedetto_S/0/1/0/all/0/1" TargetMode="External"/><Relationship Id="rId4" Type="http://schemas.openxmlformats.org/officeDocument/2006/relationships/hyperlink" Target="http://arxiv.org/find/cs/1/au:+Gasti_P/0/1/0/all/0/1" TargetMode="External"/><Relationship Id="rId5" Type="http://schemas.openxmlformats.org/officeDocument/2006/relationships/hyperlink" Target="http://arxiv.org/find/cs/1/au:+Tsudik_G/0/1/0/all/0/1" TargetMode="External"/><Relationship Id="rId6" Type="http://schemas.openxmlformats.org/officeDocument/2006/relationships/hyperlink" Target="http://arxiv.org/find/cs/1/au:+Uzun_E/0/1/0/all/0/1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9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ANDaNA</a:t>
            </a:r>
            <a:r>
              <a:rPr lang="en-US" dirty="0" smtClean="0"/>
              <a:t>: Onion Routing for NDN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Steve DiBenedetto</a:t>
            </a:r>
          </a:p>
          <a:p>
            <a:r>
              <a:rPr lang="en-US" dirty="0" smtClean="0"/>
              <a:t>Colorado State University</a:t>
            </a:r>
          </a:p>
          <a:p>
            <a:endParaRPr lang="en-US" dirty="0"/>
          </a:p>
          <a:p>
            <a:r>
              <a:rPr lang="en-US" b="1" dirty="0" err="1"/>
              <a:t>ANDaNA</a:t>
            </a:r>
            <a:r>
              <a:rPr lang="en-US" b="1" dirty="0"/>
              <a:t>: Anonymous Named Data Networking </a:t>
            </a:r>
            <a:r>
              <a:rPr lang="en-US" b="1" dirty="0" smtClean="0"/>
              <a:t>Application </a:t>
            </a:r>
          </a:p>
          <a:p>
            <a:r>
              <a:rPr lang="en-US" b="1" dirty="0" smtClean="0"/>
              <a:t>NDSS </a:t>
            </a:r>
            <a:r>
              <a:rPr lang="fr-FR" b="1" dirty="0" smtClean="0"/>
              <a:t>’</a:t>
            </a:r>
            <a:r>
              <a:rPr lang="en-US" b="1" dirty="0" smtClean="0"/>
              <a:t>12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  <a:hlinkClick r:id="rId3"/>
              </a:rPr>
              <a:t>Steven DiBenedetto,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hlinkClick r:id="rId4"/>
              </a:rPr>
              <a:t>Paolo Gasti,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hlinkClick r:id="rId5"/>
              </a:rPr>
              <a:t>Gene Tsudik,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hlinkClick r:id="rId6"/>
              </a:rPr>
              <a:t>Ersin Uzun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779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/>
          <p:cNvSpPr txBox="1"/>
          <p:nvPr/>
        </p:nvSpPr>
        <p:spPr>
          <a:xfrm>
            <a:off x="5982573" y="3585680"/>
            <a:ext cx="30604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r>
              <a:rPr lang="en-US" dirty="0" smtClean="0"/>
              <a:t>: /</a:t>
            </a:r>
            <a:r>
              <a:rPr lang="en-US" dirty="0" err="1" smtClean="0"/>
              <a:t>omh</a:t>
            </a:r>
            <a:r>
              <a:rPr lang="en-US" dirty="0" smtClean="0"/>
              <a:t>/blood-pressure/</a:t>
            </a:r>
            <a:r>
              <a:rPr lang="en-US" dirty="0" err="1" smtClean="0"/>
              <a:t>steve</a:t>
            </a:r>
            <a:endParaRPr lang="en-US" dirty="0" smtClean="0"/>
          </a:p>
          <a:p>
            <a:r>
              <a:rPr lang="en-US" dirty="0" err="1" smtClean="0"/>
              <a:t>Loc</a:t>
            </a:r>
            <a:r>
              <a:rPr lang="en-US" dirty="0" smtClean="0"/>
              <a:t>: /</a:t>
            </a:r>
            <a:r>
              <a:rPr lang="en-US" dirty="0" err="1" smtClean="0"/>
              <a:t>fitbit</a:t>
            </a:r>
            <a:r>
              <a:rPr lang="en-US" dirty="0" smtClean="0"/>
              <a:t>/key</a:t>
            </a:r>
          </a:p>
          <a:p>
            <a:r>
              <a:rPr lang="en-US" dirty="0" smtClean="0"/>
              <a:t>    { mmHg: 100 }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982573" y="2575617"/>
            <a:ext cx="30604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r>
              <a:rPr lang="en-US" dirty="0" smtClean="0"/>
              <a:t>: /</a:t>
            </a:r>
            <a:r>
              <a:rPr lang="en-US" dirty="0" err="1" smtClean="0"/>
              <a:t>omh</a:t>
            </a:r>
            <a:r>
              <a:rPr lang="en-US" dirty="0" smtClean="0"/>
              <a:t>/blood-pressure/</a:t>
            </a:r>
            <a:r>
              <a:rPr lang="en-US" dirty="0" err="1" smtClean="0"/>
              <a:t>steve</a:t>
            </a:r>
            <a:endParaRPr lang="en-US" dirty="0"/>
          </a:p>
          <a:p>
            <a:r>
              <a:rPr lang="en-US" dirty="0" smtClean="0"/>
              <a:t>    { mmHg: 100 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 </a:t>
            </a:r>
            <a:r>
              <a:rPr lang="en-US" dirty="0" smtClean="0"/>
              <a:t>Linkage &amp; Leakage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848973" y="-1556953"/>
            <a:ext cx="2133600" cy="365125"/>
          </a:xfrm>
        </p:spPr>
        <p:txBody>
          <a:bodyPr/>
          <a:lstStyle/>
          <a:p>
            <a:fld id="{6A882119-B301-3A47-ADA8-31AD14622F16}" type="slidenum">
              <a:rPr lang="en-US" smtClean="0"/>
              <a:t>1</a:t>
            </a:fld>
            <a:endParaRPr lang="en-US"/>
          </a:p>
        </p:txBody>
      </p:sp>
      <p:sp>
        <p:nvSpPr>
          <p:cNvPr id="5" name="Cloud 4"/>
          <p:cNvSpPr/>
          <p:nvPr/>
        </p:nvSpPr>
        <p:spPr>
          <a:xfrm>
            <a:off x="3272048" y="2367158"/>
            <a:ext cx="2219501" cy="106325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9" name="Picture 8" descr="iPhone-ic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05" y="1742303"/>
            <a:ext cx="985700" cy="985700"/>
          </a:xfrm>
          <a:prstGeom prst="rect">
            <a:avLst/>
          </a:prstGeom>
        </p:spPr>
      </p:pic>
      <p:pic>
        <p:nvPicPr>
          <p:cNvPr id="10" name="Picture 9" descr="Security-Camera-ico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719" y="2108356"/>
            <a:ext cx="790427" cy="790427"/>
          </a:xfrm>
          <a:prstGeom prst="rect">
            <a:avLst/>
          </a:prstGeom>
        </p:spPr>
      </p:pic>
      <p:cxnSp>
        <p:nvCxnSpPr>
          <p:cNvPr id="12" name="Straight Connector 11"/>
          <p:cNvCxnSpPr>
            <a:stCxn id="9" idx="3"/>
            <a:endCxn id="5" idx="2"/>
          </p:cNvCxnSpPr>
          <p:nvPr/>
        </p:nvCxnSpPr>
        <p:spPr>
          <a:xfrm>
            <a:off x="1560005" y="2235153"/>
            <a:ext cx="1718928" cy="6636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Aha-Soft-Large-Home-Drugstore.ico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0522" y="1274031"/>
            <a:ext cx="1624752" cy="1624752"/>
          </a:xfrm>
          <a:prstGeom prst="rect">
            <a:avLst/>
          </a:prstGeom>
        </p:spPr>
      </p:pic>
      <p:cxnSp>
        <p:nvCxnSpPr>
          <p:cNvPr id="18" name="Straight Connector 17"/>
          <p:cNvCxnSpPr>
            <a:stCxn id="5" idx="0"/>
            <a:endCxn id="13" idx="1"/>
          </p:cNvCxnSpPr>
          <p:nvPr/>
        </p:nvCxnSpPr>
        <p:spPr>
          <a:xfrm flipV="1">
            <a:off x="5489699" y="2086407"/>
            <a:ext cx="1480823" cy="812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361446" y="1717075"/>
            <a:ext cx="2976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I: /</a:t>
            </a:r>
            <a:r>
              <a:rPr lang="en-US" dirty="0" err="1" smtClean="0"/>
              <a:t>omh</a:t>
            </a:r>
            <a:r>
              <a:rPr lang="en-US" dirty="0" smtClean="0"/>
              <a:t>/blood-pressure/</a:t>
            </a:r>
            <a:r>
              <a:rPr lang="en-US" dirty="0" err="1" smtClean="0"/>
              <a:t>steve</a:t>
            </a:r>
            <a:endParaRPr lang="en-US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574305" y="3430408"/>
            <a:ext cx="30998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I: /</a:t>
            </a:r>
            <a:r>
              <a:rPr lang="en-US" dirty="0" err="1" smtClean="0"/>
              <a:t>omh</a:t>
            </a:r>
            <a:r>
              <a:rPr lang="en-US" dirty="0" smtClean="0"/>
              <a:t>/blood-pressure/</a:t>
            </a:r>
            <a:r>
              <a:rPr lang="en-US" dirty="0" err="1" smtClean="0"/>
              <a:t>steve</a:t>
            </a:r>
            <a:endParaRPr lang="en-US" dirty="0" smtClean="0"/>
          </a:p>
          <a:p>
            <a:r>
              <a:rPr lang="en-US" dirty="0" smtClean="0"/>
              <a:t>Nonce</a:t>
            </a:r>
            <a:r>
              <a:rPr lang="en-US" dirty="0" smtClean="0"/>
              <a:t>: &lt;rand-</a:t>
            </a:r>
            <a:r>
              <a:rPr lang="en-US" dirty="0" err="1" smtClean="0"/>
              <a:t>int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Lifetime: &lt;</a:t>
            </a:r>
            <a:r>
              <a:rPr lang="en-US" dirty="0" err="1" smtClean="0"/>
              <a:t>int</a:t>
            </a:r>
            <a:r>
              <a:rPr lang="en-US" dirty="0" smtClean="0"/>
              <a:t>&gt;</a:t>
            </a:r>
            <a:endParaRPr lang="en-US" dirty="0" smtClean="0"/>
          </a:p>
          <a:p>
            <a:r>
              <a:rPr lang="en-US" dirty="0" err="1" smtClean="0"/>
              <a:t>Loc</a:t>
            </a:r>
            <a:r>
              <a:rPr lang="en-US" dirty="0" smtClean="0"/>
              <a:t>: /</a:t>
            </a:r>
            <a:r>
              <a:rPr lang="en-US" dirty="0" err="1" smtClean="0"/>
              <a:t>fitbit</a:t>
            </a:r>
            <a:r>
              <a:rPr lang="en-US" dirty="0" smtClean="0"/>
              <a:t>/key</a:t>
            </a:r>
          </a:p>
          <a:p>
            <a:endParaRPr lang="en-US" dirty="0" smtClean="0"/>
          </a:p>
        </p:txBody>
      </p:sp>
      <p:sp>
        <p:nvSpPr>
          <p:cNvPr id="39" name="Rectangle 38"/>
          <p:cNvSpPr/>
          <p:nvPr/>
        </p:nvSpPr>
        <p:spPr>
          <a:xfrm>
            <a:off x="2244040" y="1695271"/>
            <a:ext cx="2094040" cy="344104"/>
          </a:xfrm>
          <a:prstGeom prst="rect">
            <a:avLst/>
          </a:prstGeom>
          <a:solidFill>
            <a:schemeClr val="accent1">
              <a:alpha val="5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915757" y="2566437"/>
            <a:ext cx="2009234" cy="344104"/>
          </a:xfrm>
          <a:prstGeom prst="rect">
            <a:avLst/>
          </a:prstGeom>
          <a:solidFill>
            <a:schemeClr val="accent1">
              <a:alpha val="5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6208223" y="2910541"/>
            <a:ext cx="1740314" cy="344104"/>
          </a:xfrm>
          <a:prstGeom prst="rect">
            <a:avLst/>
          </a:prstGeom>
          <a:solidFill>
            <a:schemeClr val="accent1">
              <a:alpha val="5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574304" y="3736796"/>
            <a:ext cx="2617657" cy="1023042"/>
          </a:xfrm>
          <a:prstGeom prst="rect">
            <a:avLst/>
          </a:prstGeom>
          <a:noFill/>
          <a:ln w="254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1420919" y="3395134"/>
            <a:ext cx="2012674" cy="344104"/>
          </a:xfrm>
          <a:prstGeom prst="rect">
            <a:avLst/>
          </a:prstGeom>
          <a:solidFill>
            <a:schemeClr val="accent1">
              <a:alpha val="5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5982573" y="3905112"/>
            <a:ext cx="1658877" cy="339618"/>
          </a:xfrm>
          <a:prstGeom prst="rect">
            <a:avLst/>
          </a:prstGeom>
          <a:noFill/>
          <a:ln w="254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6877421" y="3561008"/>
            <a:ext cx="2123650" cy="344104"/>
          </a:xfrm>
          <a:prstGeom prst="rect">
            <a:avLst/>
          </a:prstGeom>
          <a:solidFill>
            <a:schemeClr val="accent1">
              <a:alpha val="5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1528655" y="2222309"/>
            <a:ext cx="5185666" cy="760750"/>
          </a:xfrm>
          <a:custGeom>
            <a:avLst/>
            <a:gdLst>
              <a:gd name="connsiteX0" fmla="*/ 0 w 5185666"/>
              <a:gd name="connsiteY0" fmla="*/ 0 h 760750"/>
              <a:gd name="connsiteX1" fmla="*/ 1881421 w 5185666"/>
              <a:gd name="connsiteY1" fmla="*/ 681979 h 760750"/>
              <a:gd name="connsiteX2" fmla="*/ 3927466 w 5185666"/>
              <a:gd name="connsiteY2" fmla="*/ 681979 h 760750"/>
              <a:gd name="connsiteX3" fmla="*/ 5185666 w 5185666"/>
              <a:gd name="connsiteY3" fmla="*/ 105825 h 760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85666" h="760750">
                <a:moveTo>
                  <a:pt x="0" y="0"/>
                </a:moveTo>
                <a:cubicBezTo>
                  <a:pt x="613421" y="284158"/>
                  <a:pt x="1226843" y="568316"/>
                  <a:pt x="1881421" y="681979"/>
                </a:cubicBezTo>
                <a:cubicBezTo>
                  <a:pt x="2535999" y="795642"/>
                  <a:pt x="3376759" y="778005"/>
                  <a:pt x="3927466" y="681979"/>
                </a:cubicBezTo>
                <a:cubicBezTo>
                  <a:pt x="4478173" y="585953"/>
                  <a:pt x="5185666" y="105825"/>
                  <a:pt x="5185666" y="105825"/>
                </a:cubicBezTo>
              </a:path>
            </a:pathLst>
          </a:custGeom>
          <a:ln w="508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1551706" y="2468962"/>
            <a:ext cx="5185666" cy="760750"/>
          </a:xfrm>
          <a:custGeom>
            <a:avLst/>
            <a:gdLst>
              <a:gd name="connsiteX0" fmla="*/ 0 w 5185666"/>
              <a:gd name="connsiteY0" fmla="*/ 0 h 760750"/>
              <a:gd name="connsiteX1" fmla="*/ 1881421 w 5185666"/>
              <a:gd name="connsiteY1" fmla="*/ 681979 h 760750"/>
              <a:gd name="connsiteX2" fmla="*/ 3927466 w 5185666"/>
              <a:gd name="connsiteY2" fmla="*/ 681979 h 760750"/>
              <a:gd name="connsiteX3" fmla="*/ 5185666 w 5185666"/>
              <a:gd name="connsiteY3" fmla="*/ 105825 h 760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85666" h="760750">
                <a:moveTo>
                  <a:pt x="0" y="0"/>
                </a:moveTo>
                <a:cubicBezTo>
                  <a:pt x="613421" y="284158"/>
                  <a:pt x="1226843" y="568316"/>
                  <a:pt x="1881421" y="681979"/>
                </a:cubicBezTo>
                <a:cubicBezTo>
                  <a:pt x="2535999" y="795642"/>
                  <a:pt x="3376759" y="778005"/>
                  <a:pt x="3927466" y="681979"/>
                </a:cubicBezTo>
                <a:cubicBezTo>
                  <a:pt x="4478173" y="585953"/>
                  <a:pt x="5185666" y="105825"/>
                  <a:pt x="5185666" y="105825"/>
                </a:cubicBezTo>
              </a:path>
            </a:pathLst>
          </a:custGeom>
          <a:ln w="50800">
            <a:solidFill>
              <a:srgbClr val="FF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Content Placeholder 2"/>
          <p:cNvSpPr>
            <a:spLocks noGrp="1"/>
          </p:cNvSpPr>
          <p:nvPr>
            <p:ph idx="1"/>
          </p:nvPr>
        </p:nvSpPr>
        <p:spPr>
          <a:xfrm>
            <a:off x="457200" y="5056048"/>
            <a:ext cx="8229600" cy="107011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Encrypted names, payloads, and header fields </a:t>
            </a:r>
            <a:r>
              <a:rPr lang="en-US" dirty="0"/>
              <a:t>may link requester to sensitive </a:t>
            </a:r>
            <a:r>
              <a:rPr lang="en-US" dirty="0" smtClean="0"/>
              <a:t>content or </a:t>
            </a:r>
            <a:r>
              <a:rPr lang="en-US" dirty="0" smtClean="0"/>
              <a:t>leak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091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4" grpId="0"/>
      <p:bldP spid="34" grpId="2"/>
      <p:bldP spid="34" grpId="3"/>
      <p:bldP spid="31" grpId="0"/>
      <p:bldP spid="37" grpId="0"/>
      <p:bldP spid="39" grpId="1" animBg="1"/>
      <p:bldP spid="39" grpId="2" animBg="1"/>
      <p:bldP spid="45" grpId="0" animBg="1"/>
      <p:bldP spid="45" grpId="1" animBg="1"/>
      <p:bldP spid="50" grpId="0" animBg="1"/>
      <p:bldP spid="50" grpId="1" animBg="1"/>
      <p:bldP spid="56" grpId="0" animBg="1"/>
      <p:bldP spid="59" grpId="0" animBg="1"/>
      <p:bldP spid="64" grpId="0" animBg="1"/>
      <p:bldP spid="66" grpId="0" animBg="1"/>
      <p:bldP spid="69" grpId="1" animBg="1"/>
      <p:bldP spid="69" grpId="2" animBg="1"/>
      <p:bldP spid="70" grpId="0" animBg="1"/>
      <p:bldP spid="70" grpId="1" animBg="1"/>
      <p:bldP spid="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Onion Routing in NDN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2119-B301-3A47-ADA8-31AD14622F16}" type="slidenum">
              <a:rPr lang="en-US" smtClean="0"/>
              <a:t>2</a:t>
            </a:fld>
            <a:endParaRPr lang="en-US"/>
          </a:p>
        </p:txBody>
      </p:sp>
      <p:sp>
        <p:nvSpPr>
          <p:cNvPr id="5" name="Cloud 4"/>
          <p:cNvSpPr/>
          <p:nvPr/>
        </p:nvSpPr>
        <p:spPr>
          <a:xfrm>
            <a:off x="3272048" y="2254053"/>
            <a:ext cx="2219501" cy="106325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9" name="Picture 8" descr="iPhone-ic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05" y="1629198"/>
            <a:ext cx="985700" cy="985700"/>
          </a:xfrm>
          <a:prstGeom prst="rect">
            <a:avLst/>
          </a:prstGeom>
        </p:spPr>
      </p:pic>
      <p:pic>
        <p:nvPicPr>
          <p:cNvPr id="10" name="Picture 9" descr="Security-Camera-ico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719" y="1995251"/>
            <a:ext cx="790427" cy="790427"/>
          </a:xfrm>
          <a:prstGeom prst="rect">
            <a:avLst/>
          </a:prstGeom>
        </p:spPr>
      </p:pic>
      <p:cxnSp>
        <p:nvCxnSpPr>
          <p:cNvPr id="12" name="Straight Connector 11"/>
          <p:cNvCxnSpPr>
            <a:stCxn id="9" idx="3"/>
            <a:endCxn id="5" idx="2"/>
          </p:cNvCxnSpPr>
          <p:nvPr/>
        </p:nvCxnSpPr>
        <p:spPr>
          <a:xfrm>
            <a:off x="1560005" y="2122048"/>
            <a:ext cx="1718928" cy="6636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Aha-Soft-Large-Home-Drugstore.ico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0522" y="1160926"/>
            <a:ext cx="1624752" cy="1624752"/>
          </a:xfrm>
          <a:prstGeom prst="rect">
            <a:avLst/>
          </a:prstGeom>
        </p:spPr>
      </p:pic>
      <p:cxnSp>
        <p:nvCxnSpPr>
          <p:cNvPr id="18" name="Straight Connector 17"/>
          <p:cNvCxnSpPr>
            <a:stCxn id="5" idx="0"/>
            <a:endCxn id="13" idx="1"/>
          </p:cNvCxnSpPr>
          <p:nvPr/>
        </p:nvCxnSpPr>
        <p:spPr>
          <a:xfrm flipV="1">
            <a:off x="5489699" y="1973302"/>
            <a:ext cx="1480823" cy="812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5" idx="3"/>
          </p:cNvCxnSpPr>
          <p:nvPr/>
        </p:nvCxnSpPr>
        <p:spPr>
          <a:xfrm flipV="1">
            <a:off x="3178747" y="3232185"/>
            <a:ext cx="742727" cy="14369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2335682" y="4263883"/>
            <a:ext cx="843065" cy="810592"/>
            <a:chOff x="5181736" y="4308773"/>
            <a:chExt cx="843065" cy="810592"/>
          </a:xfrm>
        </p:grpSpPr>
        <p:pic>
          <p:nvPicPr>
            <p:cNvPr id="15" name="Picture 14" descr="server-icon.pn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4209" y="4308773"/>
              <a:ext cx="810592" cy="810592"/>
            </a:xfrm>
            <a:prstGeom prst="rect">
              <a:avLst/>
            </a:prstGeom>
          </p:spPr>
        </p:pic>
        <p:pic>
          <p:nvPicPr>
            <p:cNvPr id="14" name="Picture 13" descr="Tor_logo1.png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81736" y="4488976"/>
              <a:ext cx="428386" cy="630389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/>
        </p:nvGrpSpPr>
        <p:grpSpPr>
          <a:xfrm>
            <a:off x="5607089" y="4500405"/>
            <a:ext cx="2692351" cy="1537458"/>
            <a:chOff x="4751021" y="4114850"/>
            <a:chExt cx="2692351" cy="1537458"/>
          </a:xfrm>
        </p:grpSpPr>
        <p:sp>
          <p:nvSpPr>
            <p:cNvPr id="27" name="Cloud 26"/>
            <p:cNvSpPr/>
            <p:nvPr/>
          </p:nvSpPr>
          <p:spPr>
            <a:xfrm>
              <a:off x="4751021" y="4114850"/>
              <a:ext cx="2692351" cy="1537458"/>
            </a:xfrm>
            <a:prstGeom prst="clou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grpSp>
          <p:nvGrpSpPr>
            <p:cNvPr id="28" name="Group 27"/>
            <p:cNvGrpSpPr/>
            <p:nvPr/>
          </p:nvGrpSpPr>
          <p:grpSpPr>
            <a:xfrm>
              <a:off x="5148534" y="4488976"/>
              <a:ext cx="608955" cy="585499"/>
              <a:chOff x="5181736" y="4308773"/>
              <a:chExt cx="843065" cy="810592"/>
            </a:xfrm>
          </p:grpSpPr>
          <p:pic>
            <p:nvPicPr>
              <p:cNvPr id="29" name="Picture 28" descr="server-icon.png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14209" y="4308773"/>
                <a:ext cx="810592" cy="810592"/>
              </a:xfrm>
              <a:prstGeom prst="rect">
                <a:avLst/>
              </a:prstGeom>
            </p:spPr>
          </p:pic>
          <p:pic>
            <p:nvPicPr>
              <p:cNvPr id="30" name="Picture 29" descr="Tor_logo1.png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81736" y="4488976"/>
                <a:ext cx="428386" cy="630389"/>
              </a:xfrm>
              <a:prstGeom prst="rect">
                <a:avLst/>
              </a:prstGeom>
            </p:spPr>
          </p:pic>
        </p:grpSp>
        <p:grpSp>
          <p:nvGrpSpPr>
            <p:cNvPr id="41" name="Group 40"/>
            <p:cNvGrpSpPr/>
            <p:nvPr/>
          </p:nvGrpSpPr>
          <p:grpSpPr>
            <a:xfrm>
              <a:off x="6394760" y="4488976"/>
              <a:ext cx="608955" cy="585499"/>
              <a:chOff x="5181736" y="4308773"/>
              <a:chExt cx="843065" cy="810592"/>
            </a:xfrm>
          </p:grpSpPr>
          <p:pic>
            <p:nvPicPr>
              <p:cNvPr id="42" name="Picture 41" descr="server-icon.png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14209" y="4308773"/>
                <a:ext cx="810592" cy="810592"/>
              </a:xfrm>
              <a:prstGeom prst="rect">
                <a:avLst/>
              </a:prstGeom>
            </p:spPr>
          </p:pic>
          <p:pic>
            <p:nvPicPr>
              <p:cNvPr id="43" name="Picture 42" descr="Tor_logo1.png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81736" y="4488976"/>
                <a:ext cx="428386" cy="630389"/>
              </a:xfrm>
              <a:prstGeom prst="rect">
                <a:avLst/>
              </a:prstGeom>
            </p:spPr>
          </p:pic>
        </p:grpSp>
        <p:grpSp>
          <p:nvGrpSpPr>
            <p:cNvPr id="44" name="Group 43"/>
            <p:cNvGrpSpPr/>
            <p:nvPr/>
          </p:nvGrpSpPr>
          <p:grpSpPr>
            <a:xfrm>
              <a:off x="5785805" y="4934029"/>
              <a:ext cx="608955" cy="585499"/>
              <a:chOff x="5181736" y="4308773"/>
              <a:chExt cx="843065" cy="810592"/>
            </a:xfrm>
          </p:grpSpPr>
          <p:pic>
            <p:nvPicPr>
              <p:cNvPr id="45" name="Picture 44" descr="server-icon.png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14209" y="4308773"/>
                <a:ext cx="810592" cy="810592"/>
              </a:xfrm>
              <a:prstGeom prst="rect">
                <a:avLst/>
              </a:prstGeom>
            </p:spPr>
          </p:pic>
          <p:pic>
            <p:nvPicPr>
              <p:cNvPr id="46" name="Picture 45" descr="Tor_logo1.png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81736" y="4488976"/>
                <a:ext cx="428386" cy="630389"/>
              </a:xfrm>
              <a:prstGeom prst="rect">
                <a:avLst/>
              </a:prstGeom>
            </p:spPr>
          </p:pic>
        </p:grpSp>
        <p:grpSp>
          <p:nvGrpSpPr>
            <p:cNvPr id="47" name="Group 46"/>
            <p:cNvGrpSpPr/>
            <p:nvPr/>
          </p:nvGrpSpPr>
          <p:grpSpPr>
            <a:xfrm>
              <a:off x="5829668" y="4214174"/>
              <a:ext cx="608955" cy="585499"/>
              <a:chOff x="5181736" y="4308773"/>
              <a:chExt cx="843065" cy="810592"/>
            </a:xfrm>
          </p:grpSpPr>
          <p:pic>
            <p:nvPicPr>
              <p:cNvPr id="48" name="Picture 47" descr="server-icon.png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14209" y="4308773"/>
                <a:ext cx="810592" cy="810592"/>
              </a:xfrm>
              <a:prstGeom prst="rect">
                <a:avLst/>
              </a:prstGeom>
            </p:spPr>
          </p:pic>
          <p:pic>
            <p:nvPicPr>
              <p:cNvPr id="49" name="Picture 48" descr="Tor_logo1.png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81736" y="4488976"/>
                <a:ext cx="428386" cy="630389"/>
              </a:xfrm>
              <a:prstGeom prst="rect">
                <a:avLst/>
              </a:prstGeom>
            </p:spPr>
          </p:pic>
        </p:grpSp>
      </p:grpSp>
      <p:cxnSp>
        <p:nvCxnSpPr>
          <p:cNvPr id="50" name="Straight Connector 49"/>
          <p:cNvCxnSpPr>
            <a:stCxn id="27" idx="3"/>
          </p:cNvCxnSpPr>
          <p:nvPr/>
        </p:nvCxnSpPr>
        <p:spPr>
          <a:xfrm flipH="1" flipV="1">
            <a:off x="5032801" y="3066804"/>
            <a:ext cx="1920464" cy="15215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2235994" y="5150196"/>
            <a:ext cx="739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/OR-1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7409268" y="5872817"/>
            <a:ext cx="739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/OR-2</a:t>
            </a:r>
            <a:endParaRPr lang="en-US" dirty="0"/>
          </a:p>
        </p:txBody>
      </p:sp>
      <p:pic>
        <p:nvPicPr>
          <p:cNvPr id="89" name="Picture 88" descr="key-icon-2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345" y="5652308"/>
            <a:ext cx="458528" cy="458528"/>
          </a:xfrm>
          <a:prstGeom prst="rect">
            <a:avLst/>
          </a:prstGeom>
        </p:spPr>
      </p:pic>
      <p:pic>
        <p:nvPicPr>
          <p:cNvPr id="90" name="Picture 89" descr="Key-icon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502" y="5476310"/>
            <a:ext cx="458528" cy="458528"/>
          </a:xfrm>
          <a:prstGeom prst="rect">
            <a:avLst/>
          </a:prstGeom>
        </p:spPr>
      </p:pic>
      <p:sp>
        <p:nvSpPr>
          <p:cNvPr id="120" name="TextBox 119"/>
          <p:cNvSpPr txBox="1"/>
          <p:nvPr/>
        </p:nvSpPr>
        <p:spPr>
          <a:xfrm>
            <a:off x="374888" y="2593464"/>
            <a:ext cx="31591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I: /</a:t>
            </a:r>
            <a:r>
              <a:rPr lang="en-US" dirty="0" err="1" smtClean="0"/>
              <a:t>omh</a:t>
            </a:r>
            <a:r>
              <a:rPr lang="en-US" dirty="0" smtClean="0"/>
              <a:t>/blood-pressure/</a:t>
            </a:r>
            <a:r>
              <a:rPr lang="en-US" dirty="0" err="1" smtClean="0"/>
              <a:t>steve</a:t>
            </a:r>
            <a:endParaRPr lang="en-US" dirty="0" smtClean="0"/>
          </a:p>
          <a:p>
            <a:r>
              <a:rPr lang="en-US" dirty="0" smtClean="0"/>
              <a:t>Nonce: &lt;rand-</a:t>
            </a:r>
            <a:r>
              <a:rPr lang="en-US" dirty="0" err="1" smtClean="0"/>
              <a:t>int</a:t>
            </a:r>
            <a:r>
              <a:rPr lang="en-US" dirty="0" smtClean="0"/>
              <a:t>&gt;</a:t>
            </a:r>
          </a:p>
          <a:p>
            <a:r>
              <a:rPr lang="en-US" dirty="0" err="1" smtClean="0"/>
              <a:t>Loc</a:t>
            </a:r>
            <a:r>
              <a:rPr lang="en-US" dirty="0" smtClean="0"/>
              <a:t>: /</a:t>
            </a:r>
            <a:r>
              <a:rPr lang="en-US" dirty="0" err="1" smtClean="0"/>
              <a:t>fitbit</a:t>
            </a:r>
            <a:r>
              <a:rPr lang="en-US" dirty="0" smtClean="0"/>
              <a:t>/key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27880" y="2408205"/>
            <a:ext cx="3029407" cy="1677147"/>
            <a:chOff x="240725" y="22886"/>
            <a:chExt cx="3029407" cy="1677147"/>
          </a:xfrm>
        </p:grpSpPr>
        <p:pic>
          <p:nvPicPr>
            <p:cNvPr id="113" name="Picture 112" descr="Key-icon.png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52351" y="1194828"/>
              <a:ext cx="458528" cy="458528"/>
            </a:xfrm>
            <a:prstGeom prst="rect">
              <a:avLst/>
            </a:prstGeom>
          </p:spPr>
        </p:pic>
        <p:sp>
          <p:nvSpPr>
            <p:cNvPr id="114" name="TextBox 113"/>
            <p:cNvSpPr txBox="1"/>
            <p:nvPr/>
          </p:nvSpPr>
          <p:spPr>
            <a:xfrm>
              <a:off x="240725" y="757474"/>
              <a:ext cx="302940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I: /</a:t>
              </a:r>
              <a:r>
                <a:rPr lang="en-US" dirty="0" err="1" smtClean="0"/>
                <a:t>omh</a:t>
              </a:r>
              <a:r>
                <a:rPr lang="en-US" dirty="0" smtClean="0"/>
                <a:t>/blood-pressure/</a:t>
              </a:r>
              <a:r>
                <a:rPr lang="en-US" dirty="0" err="1" smtClean="0"/>
                <a:t>steve</a:t>
              </a:r>
              <a:endParaRPr lang="en-US" dirty="0" smtClean="0"/>
            </a:p>
            <a:p>
              <a:r>
                <a:rPr lang="en-US" dirty="0" smtClean="0"/>
                <a:t>Nonce: &lt;rand-</a:t>
              </a:r>
              <a:r>
                <a:rPr lang="en-US" dirty="0" err="1" smtClean="0"/>
                <a:t>int</a:t>
              </a:r>
              <a:r>
                <a:rPr lang="en-US" dirty="0" smtClean="0"/>
                <a:t>&gt;</a:t>
              </a:r>
            </a:p>
            <a:p>
              <a:r>
                <a:rPr lang="en-US" dirty="0" err="1" smtClean="0"/>
                <a:t>Loc</a:t>
              </a:r>
              <a:r>
                <a:rPr lang="en-US" dirty="0" smtClean="0"/>
                <a:t>: /</a:t>
              </a:r>
              <a:r>
                <a:rPr lang="en-US" dirty="0" err="1" smtClean="0"/>
                <a:t>fitbit</a:t>
              </a:r>
              <a:r>
                <a:rPr lang="en-US" dirty="0" smtClean="0"/>
                <a:t>/key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278263" y="388142"/>
              <a:ext cx="9117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I: /OR-2</a:t>
              </a:r>
              <a:endParaRPr lang="en-US" dirty="0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263704" y="388142"/>
              <a:ext cx="2923233" cy="1310673"/>
            </a:xfrm>
            <a:prstGeom prst="rect">
              <a:avLst/>
            </a:prstGeom>
            <a:solidFill>
              <a:schemeClr val="accent1">
                <a:alpha val="55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7" name="Picture 116" descr="key-icon-2.png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84560" y="1222276"/>
              <a:ext cx="458528" cy="458528"/>
            </a:xfrm>
            <a:prstGeom prst="rect">
              <a:avLst/>
            </a:prstGeom>
          </p:spPr>
        </p:pic>
        <p:sp>
          <p:nvSpPr>
            <p:cNvPr id="118" name="Rectangle 117"/>
            <p:cNvSpPr/>
            <p:nvPr/>
          </p:nvSpPr>
          <p:spPr>
            <a:xfrm>
              <a:off x="266504" y="780990"/>
              <a:ext cx="2926032" cy="919043"/>
            </a:xfrm>
            <a:prstGeom prst="rect">
              <a:avLst/>
            </a:prstGeom>
            <a:solidFill>
              <a:schemeClr val="accent1">
                <a:alpha val="55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278263" y="22886"/>
              <a:ext cx="9117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I: /OR-1</a:t>
              </a:r>
              <a:endParaRPr lang="en-US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11662" y="3761599"/>
            <a:ext cx="3280818" cy="1364974"/>
            <a:chOff x="-1826224" y="3057299"/>
            <a:chExt cx="3280818" cy="1364974"/>
          </a:xfrm>
        </p:grpSpPr>
        <p:pic>
          <p:nvPicPr>
            <p:cNvPr id="122" name="Picture 121" descr="Key-icon.png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83640" y="3963745"/>
              <a:ext cx="458528" cy="458528"/>
            </a:xfrm>
            <a:prstGeom prst="rect">
              <a:avLst/>
            </a:prstGeom>
          </p:spPr>
        </p:pic>
        <p:grpSp>
          <p:nvGrpSpPr>
            <p:cNvPr id="7" name="Group 6"/>
            <p:cNvGrpSpPr/>
            <p:nvPr/>
          </p:nvGrpSpPr>
          <p:grpSpPr>
            <a:xfrm>
              <a:off x="-1826224" y="3057299"/>
              <a:ext cx="3280818" cy="1364974"/>
              <a:chOff x="-305168" y="3691879"/>
              <a:chExt cx="3280818" cy="1364974"/>
            </a:xfrm>
          </p:grpSpPr>
          <p:sp>
            <p:nvSpPr>
              <p:cNvPr id="123" name="TextBox 122"/>
              <p:cNvSpPr txBox="1"/>
              <p:nvPr/>
            </p:nvSpPr>
            <p:spPr>
              <a:xfrm>
                <a:off x="-305168" y="4118295"/>
                <a:ext cx="328081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I: /</a:t>
                </a:r>
                <a:r>
                  <a:rPr lang="en-US" dirty="0" err="1" smtClean="0"/>
                  <a:t>omh</a:t>
                </a:r>
                <a:r>
                  <a:rPr lang="en-US" dirty="0" smtClean="0"/>
                  <a:t>/blood-pressure/</a:t>
                </a:r>
                <a:r>
                  <a:rPr lang="en-US" dirty="0" err="1" smtClean="0"/>
                  <a:t>steve</a:t>
                </a:r>
                <a:endParaRPr lang="en-US" dirty="0" smtClean="0"/>
              </a:p>
              <a:p>
                <a:r>
                  <a:rPr lang="en-US" dirty="0" smtClean="0"/>
                  <a:t>Nonce: &lt;rand-</a:t>
                </a:r>
                <a:r>
                  <a:rPr lang="en-US" dirty="0" err="1" smtClean="0"/>
                  <a:t>int</a:t>
                </a:r>
                <a:r>
                  <a:rPr lang="en-US" dirty="0" smtClean="0"/>
                  <a:t>&gt;</a:t>
                </a:r>
                <a:endParaRPr lang="en-US" dirty="0" smtClean="0"/>
              </a:p>
              <a:p>
                <a:r>
                  <a:rPr lang="en-US" dirty="0" err="1" smtClean="0"/>
                  <a:t>Loc</a:t>
                </a:r>
                <a:r>
                  <a:rPr lang="en-US" dirty="0" smtClean="0"/>
                  <a:t>: /</a:t>
                </a:r>
                <a:r>
                  <a:rPr lang="en-US" dirty="0" err="1" smtClean="0"/>
                  <a:t>fitbit</a:t>
                </a:r>
                <a:r>
                  <a:rPr lang="en-US" dirty="0" smtClean="0"/>
                  <a:t>/key</a:t>
                </a:r>
              </a:p>
            </p:txBody>
          </p:sp>
          <p:grpSp>
            <p:nvGrpSpPr>
              <p:cNvPr id="6" name="Group 5"/>
              <p:cNvGrpSpPr/>
              <p:nvPr/>
            </p:nvGrpSpPr>
            <p:grpSpPr>
              <a:xfrm>
                <a:off x="-304133" y="3691879"/>
                <a:ext cx="2859953" cy="1364974"/>
                <a:chOff x="-241230" y="3785222"/>
                <a:chExt cx="2859953" cy="1364974"/>
              </a:xfrm>
            </p:grpSpPr>
            <p:sp>
              <p:nvSpPr>
                <p:cNvPr id="124" name="Rectangle 123"/>
                <p:cNvSpPr/>
                <p:nvPr/>
              </p:nvSpPr>
              <p:spPr>
                <a:xfrm>
                  <a:off x="-241230" y="4159457"/>
                  <a:ext cx="2859953" cy="990739"/>
                </a:xfrm>
                <a:prstGeom prst="rect">
                  <a:avLst/>
                </a:prstGeom>
                <a:solidFill>
                  <a:schemeClr val="accent1">
                    <a:alpha val="55000"/>
                  </a:schemeClr>
                </a:solidFill>
                <a:ln w="254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TextBox 124"/>
                <p:cNvSpPr txBox="1"/>
                <p:nvPr/>
              </p:nvSpPr>
              <p:spPr>
                <a:xfrm>
                  <a:off x="-236660" y="3785222"/>
                  <a:ext cx="91176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I: /OR-2</a:t>
                  </a:r>
                  <a:endParaRPr lang="en-US" dirty="0"/>
                </a:p>
              </p:txBody>
            </p:sp>
          </p:grpSp>
        </p:grpSp>
      </p:grpSp>
      <p:sp>
        <p:nvSpPr>
          <p:cNvPr id="96" name="TextBox 95"/>
          <p:cNvSpPr txBox="1"/>
          <p:nvPr/>
        </p:nvSpPr>
        <p:spPr>
          <a:xfrm>
            <a:off x="4115115" y="4079614"/>
            <a:ext cx="31591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I: /</a:t>
            </a:r>
            <a:r>
              <a:rPr lang="en-US" dirty="0" err="1" smtClean="0"/>
              <a:t>omh</a:t>
            </a:r>
            <a:r>
              <a:rPr lang="en-US" dirty="0" smtClean="0"/>
              <a:t>/blood-pressure/</a:t>
            </a:r>
            <a:r>
              <a:rPr lang="en-US" dirty="0" err="1" smtClean="0"/>
              <a:t>steve</a:t>
            </a:r>
            <a:endParaRPr lang="en-US" dirty="0" smtClean="0"/>
          </a:p>
          <a:p>
            <a:r>
              <a:rPr lang="en-US" dirty="0"/>
              <a:t>N</a:t>
            </a:r>
            <a:r>
              <a:rPr lang="en-US" dirty="0" smtClean="0"/>
              <a:t>once: &lt;rand-</a:t>
            </a:r>
            <a:r>
              <a:rPr lang="en-US" dirty="0" err="1" smtClean="0"/>
              <a:t>int</a:t>
            </a:r>
            <a:r>
              <a:rPr lang="en-US" dirty="0" smtClean="0"/>
              <a:t>&gt;</a:t>
            </a:r>
            <a:endParaRPr lang="en-US" dirty="0" smtClean="0"/>
          </a:p>
          <a:p>
            <a:r>
              <a:rPr lang="en-US" dirty="0" err="1" smtClean="0"/>
              <a:t>Loc</a:t>
            </a:r>
            <a:r>
              <a:rPr lang="en-US" dirty="0" smtClean="0"/>
              <a:t>: /</a:t>
            </a:r>
            <a:r>
              <a:rPr lang="en-US" dirty="0" err="1" smtClean="0"/>
              <a:t>fitbit</a:t>
            </a:r>
            <a:r>
              <a:rPr lang="en-US" dirty="0" smtClean="0"/>
              <a:t>/key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829668" y="2558107"/>
            <a:ext cx="30604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r>
              <a:rPr lang="en-US" dirty="0" smtClean="0"/>
              <a:t>: /</a:t>
            </a:r>
            <a:r>
              <a:rPr lang="en-US" dirty="0" err="1" smtClean="0"/>
              <a:t>omh</a:t>
            </a:r>
            <a:r>
              <a:rPr lang="en-US" dirty="0" smtClean="0"/>
              <a:t>/blood-pressure/</a:t>
            </a:r>
            <a:r>
              <a:rPr lang="en-US" dirty="0" err="1" smtClean="0"/>
              <a:t>steve</a:t>
            </a:r>
            <a:endParaRPr lang="en-US" dirty="0" smtClean="0"/>
          </a:p>
          <a:p>
            <a:r>
              <a:rPr lang="en-US" dirty="0" err="1" smtClean="0"/>
              <a:t>Loc</a:t>
            </a:r>
            <a:r>
              <a:rPr lang="en-US" dirty="0" smtClean="0"/>
              <a:t>: /</a:t>
            </a:r>
            <a:r>
              <a:rPr lang="en-US" dirty="0" err="1" smtClean="0"/>
              <a:t>fitbit</a:t>
            </a:r>
            <a:r>
              <a:rPr lang="en-US" dirty="0" smtClean="0"/>
              <a:t>/key</a:t>
            </a:r>
          </a:p>
          <a:p>
            <a:r>
              <a:rPr lang="en-US" dirty="0" smtClean="0"/>
              <a:t>    { mmHg: 100 }</a:t>
            </a:r>
          </a:p>
        </p:txBody>
      </p:sp>
      <p:grpSp>
        <p:nvGrpSpPr>
          <p:cNvPr id="131" name="Group 130"/>
          <p:cNvGrpSpPr/>
          <p:nvPr/>
        </p:nvGrpSpPr>
        <p:grpSpPr>
          <a:xfrm>
            <a:off x="4146393" y="3551937"/>
            <a:ext cx="3057399" cy="1423891"/>
            <a:chOff x="4875967" y="1726590"/>
            <a:chExt cx="3057399" cy="1423891"/>
          </a:xfrm>
        </p:grpSpPr>
        <p:sp>
          <p:nvSpPr>
            <p:cNvPr id="132" name="TextBox 131"/>
            <p:cNvSpPr txBox="1"/>
            <p:nvPr/>
          </p:nvSpPr>
          <p:spPr>
            <a:xfrm>
              <a:off x="4875967" y="2059663"/>
              <a:ext cx="30573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</a:t>
              </a:r>
              <a:r>
                <a:rPr lang="en-US" dirty="0" smtClean="0"/>
                <a:t>: /</a:t>
              </a:r>
              <a:r>
                <a:rPr lang="en-US" dirty="0" err="1" smtClean="0"/>
                <a:t>omh</a:t>
              </a:r>
              <a:r>
                <a:rPr lang="en-US" dirty="0" smtClean="0"/>
                <a:t>/blood-pressure/</a:t>
              </a:r>
              <a:r>
                <a:rPr lang="en-US" dirty="0" err="1" smtClean="0"/>
                <a:t>steve</a:t>
              </a:r>
              <a:endParaRPr lang="en-US" dirty="0" smtClean="0"/>
            </a:p>
            <a:p>
              <a:r>
                <a:rPr lang="en-US" dirty="0" err="1" smtClean="0"/>
                <a:t>Loc</a:t>
              </a:r>
              <a:r>
                <a:rPr lang="en-US" dirty="0" smtClean="0"/>
                <a:t>: /</a:t>
              </a:r>
              <a:r>
                <a:rPr lang="en-US" dirty="0" err="1" smtClean="0"/>
                <a:t>fitbit</a:t>
              </a:r>
              <a:r>
                <a:rPr lang="en-US" dirty="0" smtClean="0"/>
                <a:t>/key</a:t>
              </a:r>
            </a:p>
            <a:p>
              <a:r>
                <a:rPr lang="en-US" dirty="0"/>
                <a:t>	</a:t>
              </a:r>
              <a:r>
                <a:rPr lang="en-US" dirty="0" smtClean="0"/>
                <a:t>{ mmHg: 100 }</a:t>
              </a: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4897030" y="2108716"/>
              <a:ext cx="3036336" cy="1041765"/>
            </a:xfrm>
            <a:prstGeom prst="rect">
              <a:avLst/>
            </a:prstGeom>
            <a:solidFill>
              <a:schemeClr val="accent1">
                <a:alpha val="55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4944475" y="1726590"/>
              <a:ext cx="9956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</a:t>
              </a:r>
              <a:r>
                <a:rPr lang="en-US" dirty="0" smtClean="0"/>
                <a:t>: /OR-2</a:t>
              </a:r>
              <a:endParaRPr lang="en-US" dirty="0"/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892562" y="5008471"/>
            <a:ext cx="3088201" cy="1793223"/>
            <a:chOff x="651123" y="3446896"/>
            <a:chExt cx="3088201" cy="1793223"/>
          </a:xfrm>
        </p:grpSpPr>
        <p:sp>
          <p:nvSpPr>
            <p:cNvPr id="136" name="TextBox 135"/>
            <p:cNvSpPr txBox="1"/>
            <p:nvPr/>
          </p:nvSpPr>
          <p:spPr>
            <a:xfrm>
              <a:off x="651123" y="4149301"/>
              <a:ext cx="308820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</a:t>
              </a:r>
              <a:r>
                <a:rPr lang="en-US" dirty="0" smtClean="0"/>
                <a:t>: /</a:t>
              </a:r>
              <a:r>
                <a:rPr lang="en-US" dirty="0" err="1" smtClean="0"/>
                <a:t>omh</a:t>
              </a:r>
              <a:r>
                <a:rPr lang="en-US" dirty="0" smtClean="0"/>
                <a:t>/blood-pressure/</a:t>
              </a:r>
              <a:r>
                <a:rPr lang="en-US" dirty="0" err="1" smtClean="0"/>
                <a:t>steve</a:t>
              </a:r>
              <a:endParaRPr lang="en-US" dirty="0" smtClean="0"/>
            </a:p>
            <a:p>
              <a:r>
                <a:rPr lang="en-US" dirty="0" err="1" smtClean="0"/>
                <a:t>Loc</a:t>
              </a:r>
              <a:r>
                <a:rPr lang="en-US" dirty="0" smtClean="0"/>
                <a:t>: /</a:t>
              </a:r>
              <a:r>
                <a:rPr lang="en-US" dirty="0" err="1" smtClean="0"/>
                <a:t>fitbit</a:t>
              </a:r>
              <a:r>
                <a:rPr lang="en-US" dirty="0" smtClean="0"/>
                <a:t>/key</a:t>
              </a:r>
            </a:p>
            <a:p>
              <a:r>
                <a:rPr lang="en-US" dirty="0"/>
                <a:t>	</a:t>
              </a:r>
              <a:r>
                <a:rPr lang="en-US" dirty="0" smtClean="0"/>
                <a:t>{ mmHg: 100 }</a:t>
              </a: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672186" y="4198354"/>
              <a:ext cx="2961308" cy="1041765"/>
            </a:xfrm>
            <a:prstGeom prst="rect">
              <a:avLst/>
            </a:prstGeom>
            <a:solidFill>
              <a:schemeClr val="accent1">
                <a:alpha val="55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719631" y="3816228"/>
              <a:ext cx="9956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</a:t>
              </a:r>
              <a:r>
                <a:rPr lang="en-US" dirty="0" smtClean="0"/>
                <a:t>: /OR-2</a:t>
              </a:r>
              <a:endParaRPr lang="en-US" dirty="0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672186" y="3816228"/>
              <a:ext cx="2961308" cy="1423891"/>
            </a:xfrm>
            <a:prstGeom prst="rect">
              <a:avLst/>
            </a:prstGeom>
            <a:solidFill>
              <a:schemeClr val="accent1">
                <a:alpha val="55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662883" y="3446896"/>
              <a:ext cx="9956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</a:t>
              </a:r>
              <a:r>
                <a:rPr lang="en-US" dirty="0" smtClean="0"/>
                <a:t>: /OR-1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04285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464 -0.16837 C 0.09699 -0.13826 0.21881 -0.10815 0.23234 -0.03798 C 0.24587 0.03219 0.15096 0.14196 0.05622 0.25197 " pathEditMode="relative" ptsTypes="aaA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9.74145E-6 9.44882E-7 C 0.07426 -0.13224 0.1487 -0.26425 0.21585 -0.26077 C 0.28301 -0.2573 0.34322 -0.11835 0.40343 0.02061 " pathEditMode="relative" ptsTypes="aaA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4945 -0.08569 -0.09873 -0.17138 -0.08624 -0.22997 C -0.07375 -0.28856 0.00035 -0.32029 0.07444 -0.35178 " pathEditMode="relative" ptsTypes="aaA">
                                      <p:cBhvr>
                                        <p:cTn id="39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8433 0.01204 -0.16866 0.02431 -0.19278 0.08244 C -0.2169 0.14057 -0.18115 0.24432 -0.14524 0.3483 " pathEditMode="relative" ptsTypes="aaA">
                                      <p:cBhvr>
                                        <p:cTn id="5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2067E-7 6.47059E-6 C -0.06143 -0.11393 -0.12268 -0.22764 -0.1671 -0.26933 C -0.21153 -0.31102 -0.21534 -0.29666 -0.26619 -0.25057 C -0.31703 -0.20449 -0.39442 -0.09888 -0.47181 0.00672 " pathEditMode="relative" ptsTypes="aaaA">
                                      <p:cBhvr>
                                        <p:cTn id="64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859 2.5799E-6 C 0.09821 -0.08384 0.14784 -0.16767 0.13899 -0.23043 C 0.13031 -0.29343 0.06316 -0.33534 -0.00382 -0.37726 " pathEditMode="relative" rAng="0" ptsTypes="aaA">
                                      <p:cBhvr>
                                        <p:cTn id="78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3" y="-188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" grpId="0"/>
      <p:bldP spid="96" grpId="0"/>
      <p:bldP spid="96" grpId="1"/>
      <p:bldP spid="96" grpId="2"/>
      <p:bldP spid="36" grpId="0"/>
      <p:bldP spid="36" grpId="1"/>
      <p:bldP spid="36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Improvements Over 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Need fewer relays than Tor (2 </a:t>
            </a:r>
            <a:r>
              <a:rPr lang="en-US" dirty="0" err="1" smtClean="0"/>
              <a:t>vs</a:t>
            </a:r>
            <a:r>
              <a:rPr lang="en-US" dirty="0" smtClean="0"/>
              <a:t> 3)</a:t>
            </a:r>
          </a:p>
          <a:p>
            <a:pPr lvl="1"/>
            <a:r>
              <a:rPr lang="en-US" dirty="0" smtClean="0"/>
              <a:t>Potentially 1 less Internet-wide RTT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ANDaNA</a:t>
            </a:r>
            <a:r>
              <a:rPr lang="en-US" dirty="0" smtClean="0"/>
              <a:t> paths are </a:t>
            </a:r>
            <a:r>
              <a:rPr lang="en-US" dirty="0" smtClean="0">
                <a:solidFill>
                  <a:srgbClr val="FF0000"/>
                </a:solidFill>
              </a:rPr>
              <a:t>HIGHLY</a:t>
            </a:r>
            <a:r>
              <a:rPr lang="en-US" dirty="0" smtClean="0"/>
              <a:t> ephemeral</a:t>
            </a:r>
          </a:p>
          <a:p>
            <a:pPr lvl="1"/>
            <a:r>
              <a:rPr lang="en-US" dirty="0" smtClean="0"/>
              <a:t>No path setup cost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hange keys and relays at will during a Data stream without interruption</a:t>
            </a:r>
          </a:p>
          <a:p>
            <a:pPr lvl="1"/>
            <a:r>
              <a:rPr lang="en-US" dirty="0" smtClean="0"/>
              <a:t>Tor sets up much longer lived circuits in comparison (~ 10 minutes)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Symmetric key session-based mode also available</a:t>
            </a:r>
          </a:p>
          <a:p>
            <a:pPr lvl="1"/>
            <a:r>
              <a:rPr lang="en-US" dirty="0" smtClean="0"/>
              <a:t>Can be freely intermixed with public key crypto mode for the same Data stream.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NDN gives us a lot for free</a:t>
            </a:r>
          </a:p>
          <a:p>
            <a:pPr lvl="1"/>
            <a:r>
              <a:rPr lang="en-US" dirty="0" smtClean="0"/>
              <a:t>CS improves retransmission and chance for cache hit at exit node</a:t>
            </a:r>
          </a:p>
          <a:p>
            <a:pPr lvl="1"/>
            <a:r>
              <a:rPr lang="en-US" dirty="0" smtClean="0"/>
              <a:t>OR prefixes can refer to multiple relays</a:t>
            </a:r>
          </a:p>
          <a:p>
            <a:pPr lvl="1"/>
            <a:r>
              <a:rPr lang="en-US" dirty="0" smtClean="0"/>
              <a:t>OR directory more robust to attacks thanks to signed Data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2119-B301-3A47-ADA8-31AD14622F1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540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Exit </a:t>
            </a:r>
            <a:r>
              <a:rPr lang="en-US" smtClean="0"/>
              <a:t>Node Problem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2119-B301-3A47-ADA8-31AD14622F16}" type="slidenum">
              <a:rPr lang="en-US" smtClean="0"/>
              <a:t>4</a:t>
            </a:fld>
            <a:endParaRPr lang="en-US"/>
          </a:p>
        </p:txBody>
      </p:sp>
      <p:sp>
        <p:nvSpPr>
          <p:cNvPr id="5" name="Cloud 4"/>
          <p:cNvSpPr/>
          <p:nvPr/>
        </p:nvSpPr>
        <p:spPr>
          <a:xfrm>
            <a:off x="3272048" y="2254053"/>
            <a:ext cx="2219501" cy="106325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9" name="Picture 8" descr="iPhone-ic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05" y="1629198"/>
            <a:ext cx="985700" cy="985700"/>
          </a:xfrm>
          <a:prstGeom prst="rect">
            <a:avLst/>
          </a:prstGeom>
        </p:spPr>
      </p:pic>
      <p:cxnSp>
        <p:nvCxnSpPr>
          <p:cNvPr id="12" name="Straight Connector 11"/>
          <p:cNvCxnSpPr>
            <a:stCxn id="9" idx="3"/>
            <a:endCxn id="5" idx="2"/>
          </p:cNvCxnSpPr>
          <p:nvPr/>
        </p:nvCxnSpPr>
        <p:spPr>
          <a:xfrm>
            <a:off x="1560005" y="2122048"/>
            <a:ext cx="1718928" cy="6636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Aha-Soft-Large-Home-Drugstore.ico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0522" y="1160926"/>
            <a:ext cx="1624752" cy="1624752"/>
          </a:xfrm>
          <a:prstGeom prst="rect">
            <a:avLst/>
          </a:prstGeom>
        </p:spPr>
      </p:pic>
      <p:cxnSp>
        <p:nvCxnSpPr>
          <p:cNvPr id="18" name="Straight Connector 17"/>
          <p:cNvCxnSpPr>
            <a:stCxn id="5" idx="0"/>
            <a:endCxn id="13" idx="1"/>
          </p:cNvCxnSpPr>
          <p:nvPr/>
        </p:nvCxnSpPr>
        <p:spPr>
          <a:xfrm flipV="1">
            <a:off x="5489699" y="1973302"/>
            <a:ext cx="1480823" cy="812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5" idx="3"/>
          </p:cNvCxnSpPr>
          <p:nvPr/>
        </p:nvCxnSpPr>
        <p:spPr>
          <a:xfrm flipV="1">
            <a:off x="3278933" y="3221761"/>
            <a:ext cx="577980" cy="11970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2435868" y="4013563"/>
            <a:ext cx="843065" cy="810592"/>
            <a:chOff x="5181736" y="4308773"/>
            <a:chExt cx="843065" cy="810592"/>
          </a:xfrm>
        </p:grpSpPr>
        <p:pic>
          <p:nvPicPr>
            <p:cNvPr id="15" name="Picture 14" descr="server-icon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4209" y="4308773"/>
              <a:ext cx="810592" cy="810592"/>
            </a:xfrm>
            <a:prstGeom prst="rect">
              <a:avLst/>
            </a:prstGeom>
          </p:spPr>
        </p:pic>
        <p:pic>
          <p:nvPicPr>
            <p:cNvPr id="14" name="Picture 13" descr="Tor_logo1.pn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81736" y="4488976"/>
              <a:ext cx="428386" cy="630389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/>
        </p:nvGrpSpPr>
        <p:grpSpPr>
          <a:xfrm>
            <a:off x="5607089" y="4500405"/>
            <a:ext cx="2692351" cy="1537458"/>
            <a:chOff x="4751021" y="4114850"/>
            <a:chExt cx="2692351" cy="1537458"/>
          </a:xfrm>
        </p:grpSpPr>
        <p:sp>
          <p:nvSpPr>
            <p:cNvPr id="27" name="Cloud 26"/>
            <p:cNvSpPr/>
            <p:nvPr/>
          </p:nvSpPr>
          <p:spPr>
            <a:xfrm>
              <a:off x="4751021" y="4114850"/>
              <a:ext cx="2692351" cy="1537458"/>
            </a:xfrm>
            <a:prstGeom prst="clou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grpSp>
          <p:nvGrpSpPr>
            <p:cNvPr id="28" name="Group 27"/>
            <p:cNvGrpSpPr/>
            <p:nvPr/>
          </p:nvGrpSpPr>
          <p:grpSpPr>
            <a:xfrm>
              <a:off x="5148534" y="4488976"/>
              <a:ext cx="608955" cy="585499"/>
              <a:chOff x="5181736" y="4308773"/>
              <a:chExt cx="843065" cy="810592"/>
            </a:xfrm>
          </p:grpSpPr>
          <p:pic>
            <p:nvPicPr>
              <p:cNvPr id="29" name="Picture 28" descr="server-icon.png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14209" y="4308773"/>
                <a:ext cx="810592" cy="810592"/>
              </a:xfrm>
              <a:prstGeom prst="rect">
                <a:avLst/>
              </a:prstGeom>
            </p:spPr>
          </p:pic>
          <p:pic>
            <p:nvPicPr>
              <p:cNvPr id="30" name="Picture 29" descr="Tor_logo1.png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81736" y="4488976"/>
                <a:ext cx="428386" cy="630389"/>
              </a:xfrm>
              <a:prstGeom prst="rect">
                <a:avLst/>
              </a:prstGeom>
            </p:spPr>
          </p:pic>
        </p:grpSp>
        <p:grpSp>
          <p:nvGrpSpPr>
            <p:cNvPr id="41" name="Group 40"/>
            <p:cNvGrpSpPr/>
            <p:nvPr/>
          </p:nvGrpSpPr>
          <p:grpSpPr>
            <a:xfrm>
              <a:off x="6394760" y="4488976"/>
              <a:ext cx="608955" cy="585499"/>
              <a:chOff x="5181736" y="4308773"/>
              <a:chExt cx="843065" cy="810592"/>
            </a:xfrm>
          </p:grpSpPr>
          <p:pic>
            <p:nvPicPr>
              <p:cNvPr id="42" name="Picture 41" descr="server-icon.png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14209" y="4308773"/>
                <a:ext cx="810592" cy="810592"/>
              </a:xfrm>
              <a:prstGeom prst="rect">
                <a:avLst/>
              </a:prstGeom>
            </p:spPr>
          </p:pic>
          <p:pic>
            <p:nvPicPr>
              <p:cNvPr id="43" name="Picture 42" descr="Tor_logo1.png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81736" y="4488976"/>
                <a:ext cx="428386" cy="630389"/>
              </a:xfrm>
              <a:prstGeom prst="rect">
                <a:avLst/>
              </a:prstGeom>
            </p:spPr>
          </p:pic>
        </p:grpSp>
        <p:grpSp>
          <p:nvGrpSpPr>
            <p:cNvPr id="44" name="Group 43"/>
            <p:cNvGrpSpPr/>
            <p:nvPr/>
          </p:nvGrpSpPr>
          <p:grpSpPr>
            <a:xfrm>
              <a:off x="5785805" y="4934029"/>
              <a:ext cx="608955" cy="585499"/>
              <a:chOff x="5181736" y="4308773"/>
              <a:chExt cx="843065" cy="810592"/>
            </a:xfrm>
          </p:grpSpPr>
          <p:pic>
            <p:nvPicPr>
              <p:cNvPr id="45" name="Picture 44" descr="server-icon.png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14209" y="4308773"/>
                <a:ext cx="810592" cy="810592"/>
              </a:xfrm>
              <a:prstGeom prst="rect">
                <a:avLst/>
              </a:prstGeom>
            </p:spPr>
          </p:pic>
          <p:pic>
            <p:nvPicPr>
              <p:cNvPr id="46" name="Picture 45" descr="Tor_logo1.png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81736" y="4488976"/>
                <a:ext cx="428386" cy="630389"/>
              </a:xfrm>
              <a:prstGeom prst="rect">
                <a:avLst/>
              </a:prstGeom>
            </p:spPr>
          </p:pic>
        </p:grpSp>
        <p:grpSp>
          <p:nvGrpSpPr>
            <p:cNvPr id="47" name="Group 46"/>
            <p:cNvGrpSpPr/>
            <p:nvPr/>
          </p:nvGrpSpPr>
          <p:grpSpPr>
            <a:xfrm>
              <a:off x="5829668" y="4214174"/>
              <a:ext cx="608955" cy="585499"/>
              <a:chOff x="5181736" y="4308773"/>
              <a:chExt cx="843065" cy="810592"/>
            </a:xfrm>
          </p:grpSpPr>
          <p:pic>
            <p:nvPicPr>
              <p:cNvPr id="48" name="Picture 47" descr="server-icon.png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14209" y="4308773"/>
                <a:ext cx="810592" cy="810592"/>
              </a:xfrm>
              <a:prstGeom prst="rect">
                <a:avLst/>
              </a:prstGeom>
            </p:spPr>
          </p:pic>
          <p:pic>
            <p:nvPicPr>
              <p:cNvPr id="49" name="Picture 48" descr="Tor_logo1.png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81736" y="4488976"/>
                <a:ext cx="428386" cy="630389"/>
              </a:xfrm>
              <a:prstGeom prst="rect">
                <a:avLst/>
              </a:prstGeom>
            </p:spPr>
          </p:pic>
        </p:grpSp>
      </p:grpSp>
      <p:cxnSp>
        <p:nvCxnSpPr>
          <p:cNvPr id="50" name="Straight Connector 49"/>
          <p:cNvCxnSpPr>
            <a:stCxn id="27" idx="3"/>
          </p:cNvCxnSpPr>
          <p:nvPr/>
        </p:nvCxnSpPr>
        <p:spPr>
          <a:xfrm flipH="1" flipV="1">
            <a:off x="5032801" y="3066804"/>
            <a:ext cx="1920464" cy="15215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2336180" y="4876360"/>
            <a:ext cx="739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/OR-1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7409268" y="5872817"/>
            <a:ext cx="739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/OR-2</a:t>
            </a:r>
            <a:endParaRPr lang="en-US" dirty="0"/>
          </a:p>
        </p:txBody>
      </p:sp>
      <p:pic>
        <p:nvPicPr>
          <p:cNvPr id="98" name="Picture 97" descr="Security-Camera-icon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6662" y="1965842"/>
            <a:ext cx="790427" cy="790427"/>
          </a:xfrm>
          <a:prstGeom prst="rect">
            <a:avLst/>
          </a:prstGeom>
        </p:spPr>
      </p:pic>
      <p:sp>
        <p:nvSpPr>
          <p:cNvPr id="96" name="TextBox 95"/>
          <p:cNvSpPr txBox="1"/>
          <p:nvPr/>
        </p:nvSpPr>
        <p:spPr>
          <a:xfrm>
            <a:off x="4250099" y="4079614"/>
            <a:ext cx="31591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I: /</a:t>
            </a:r>
            <a:r>
              <a:rPr lang="en-US" dirty="0" err="1" smtClean="0"/>
              <a:t>omh</a:t>
            </a:r>
            <a:r>
              <a:rPr lang="en-US" dirty="0" smtClean="0"/>
              <a:t>/blood-pressure/</a:t>
            </a:r>
            <a:r>
              <a:rPr lang="en-US" dirty="0" err="1" smtClean="0"/>
              <a:t>steve</a:t>
            </a:r>
            <a:endParaRPr lang="en-US" dirty="0" smtClean="0"/>
          </a:p>
          <a:p>
            <a:r>
              <a:rPr lang="en-US" dirty="0" smtClean="0"/>
              <a:t>Exclude: &lt;name-comp&gt;</a:t>
            </a:r>
          </a:p>
          <a:p>
            <a:r>
              <a:rPr lang="en-US" dirty="0" err="1" smtClean="0"/>
              <a:t>Loc</a:t>
            </a:r>
            <a:r>
              <a:rPr lang="en-US" dirty="0" smtClean="0"/>
              <a:t>: /</a:t>
            </a:r>
            <a:r>
              <a:rPr lang="en-US" dirty="0" err="1" smtClean="0"/>
              <a:t>fitbit</a:t>
            </a:r>
            <a:r>
              <a:rPr lang="en-US" dirty="0" smtClean="0"/>
              <a:t>/key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004602" y="2546349"/>
            <a:ext cx="30604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r>
              <a:rPr lang="en-US" dirty="0" smtClean="0"/>
              <a:t>: /</a:t>
            </a:r>
            <a:r>
              <a:rPr lang="en-US" dirty="0" err="1" smtClean="0"/>
              <a:t>omh</a:t>
            </a:r>
            <a:r>
              <a:rPr lang="en-US" dirty="0" smtClean="0"/>
              <a:t>/blood-pressure/</a:t>
            </a:r>
            <a:r>
              <a:rPr lang="en-US" dirty="0" err="1" smtClean="0"/>
              <a:t>steve</a:t>
            </a:r>
            <a:endParaRPr lang="en-US" dirty="0" smtClean="0"/>
          </a:p>
          <a:p>
            <a:r>
              <a:rPr lang="en-US" dirty="0" err="1" smtClean="0"/>
              <a:t>Loc</a:t>
            </a:r>
            <a:r>
              <a:rPr lang="en-US" dirty="0" smtClean="0"/>
              <a:t>: /</a:t>
            </a:r>
            <a:r>
              <a:rPr lang="en-US" dirty="0" err="1" smtClean="0"/>
              <a:t>fitbit</a:t>
            </a:r>
            <a:r>
              <a:rPr lang="en-US" dirty="0" smtClean="0"/>
              <a:t>/key</a:t>
            </a:r>
          </a:p>
          <a:p>
            <a:r>
              <a:rPr lang="en-US" dirty="0" smtClean="0"/>
              <a:t>    { mmHg: 100 }</a:t>
            </a:r>
          </a:p>
        </p:txBody>
      </p:sp>
      <p:sp>
        <p:nvSpPr>
          <p:cNvPr id="19" name="Freeform 18"/>
          <p:cNvSpPr/>
          <p:nvPr/>
        </p:nvSpPr>
        <p:spPr>
          <a:xfrm>
            <a:off x="5148467" y="2131410"/>
            <a:ext cx="1906862" cy="2104727"/>
          </a:xfrm>
          <a:custGeom>
            <a:avLst/>
            <a:gdLst>
              <a:gd name="connsiteX0" fmla="*/ 1906862 w 1906862"/>
              <a:gd name="connsiteY0" fmla="*/ 0 h 2104727"/>
              <a:gd name="connsiteX1" fmla="*/ 37200 w 1906862"/>
              <a:gd name="connsiteY1" fmla="*/ 928902 h 2104727"/>
              <a:gd name="connsiteX2" fmla="*/ 613385 w 1906862"/>
              <a:gd name="connsiteY2" fmla="*/ 2104727 h 2104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862" h="2104727">
                <a:moveTo>
                  <a:pt x="1906862" y="0"/>
                </a:moveTo>
                <a:cubicBezTo>
                  <a:pt x="1079821" y="289057"/>
                  <a:pt x="252780" y="578114"/>
                  <a:pt x="37200" y="928902"/>
                </a:cubicBezTo>
                <a:cubicBezTo>
                  <a:pt x="-178380" y="1279690"/>
                  <a:pt x="613385" y="2104727"/>
                  <a:pt x="613385" y="2104727"/>
                </a:cubicBezTo>
              </a:path>
            </a:pathLst>
          </a:custGeom>
          <a:ln w="50800"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54143" y="5266955"/>
            <a:ext cx="4943183" cy="1197079"/>
          </a:xfrm>
          <a:prstGeom prst="rect">
            <a:avLst/>
          </a:prstGeom>
          <a:noFill/>
          <a:ln w="508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NDN-NP environments are not the general case: both are privacy/security aware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81" name="Picture 80" descr="Tor_logo1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329" y="1154089"/>
            <a:ext cx="817805" cy="1203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956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19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ANDaNA</a:t>
            </a:r>
            <a:r>
              <a:rPr lang="en-US" dirty="0" smtClean="0"/>
              <a:t> provides a Tor-like service for NDN, but new tradeoffs to consider</a:t>
            </a:r>
          </a:p>
          <a:p>
            <a:endParaRPr lang="en-US" dirty="0"/>
          </a:p>
          <a:p>
            <a:r>
              <a:rPr lang="en-US" dirty="0" err="1" smtClean="0"/>
              <a:t>ANDaNA</a:t>
            </a:r>
            <a:r>
              <a:rPr lang="en-US" dirty="0" smtClean="0"/>
              <a:t> is fundamentally a proxy: use as many (or few) relays as needed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2119-B301-3A47-ADA8-31AD14622F1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136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What’s the threat </a:t>
            </a:r>
            <a:r>
              <a:rPr lang="en-US" dirty="0" smtClean="0"/>
              <a:t>model for NDN-NP?</a:t>
            </a:r>
          </a:p>
          <a:p>
            <a:endParaRPr lang="en-US" dirty="0"/>
          </a:p>
          <a:p>
            <a:r>
              <a:rPr lang="en-US" dirty="0" smtClean="0"/>
              <a:t>Tradeoffs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ANDaNA</a:t>
            </a:r>
            <a:r>
              <a:rPr lang="en-US" dirty="0" smtClean="0"/>
              <a:t> provides low latency anonymity</a:t>
            </a:r>
          </a:p>
          <a:p>
            <a:pPr lvl="1"/>
            <a:r>
              <a:rPr lang="en-US" dirty="0" smtClean="0"/>
              <a:t>Mix networks could be used if </a:t>
            </a:r>
            <a:r>
              <a:rPr lang="en-US" dirty="0"/>
              <a:t>NDN-NP </a:t>
            </a:r>
            <a:r>
              <a:rPr lang="en-US" dirty="0" smtClean="0"/>
              <a:t>can tolerate latency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Implementing confidentiality:</a:t>
            </a:r>
          </a:p>
          <a:p>
            <a:pPr lvl="1"/>
            <a:r>
              <a:rPr lang="en-US" dirty="0" smtClean="0"/>
              <a:t>Confidentially must be left to applications.</a:t>
            </a:r>
          </a:p>
          <a:p>
            <a:pPr lvl="1"/>
            <a:r>
              <a:rPr lang="en-US" dirty="0" smtClean="0"/>
              <a:t>Users don</a:t>
            </a:r>
            <a:r>
              <a:rPr lang="fr-FR" dirty="0" smtClean="0"/>
              <a:t>’</a:t>
            </a:r>
            <a:r>
              <a:rPr lang="en-US" dirty="0" smtClean="0"/>
              <a:t>t own the network, but can own </a:t>
            </a:r>
            <a:r>
              <a:rPr lang="en-US" dirty="0" smtClean="0"/>
              <a:t>overlays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2119-B301-3A47-ADA8-31AD14622F1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54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1137</TotalTime>
  <Words>713</Words>
  <Application>Microsoft Macintosh PowerPoint</Application>
  <PresentationFormat>On-screen Show (4:3)</PresentationFormat>
  <Paragraphs>110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ANDaNA: Onion Routing for NDN</vt:lpstr>
      <vt:lpstr>Information Linkage &amp; Leakage</vt:lpstr>
      <vt:lpstr>Onion Routing in NDN</vt:lpstr>
      <vt:lpstr>Improvements Over Tor</vt:lpstr>
      <vt:lpstr>The Exit Node Problem</vt:lpstr>
      <vt:lpstr>Summary</vt:lpstr>
      <vt:lpstr>Thoughts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DiBenedetto</dc:creator>
  <cp:lastModifiedBy>Steven DiBenedetto</cp:lastModifiedBy>
  <cp:revision>67</cp:revision>
  <dcterms:created xsi:type="dcterms:W3CDTF">2015-01-30T16:26:27Z</dcterms:created>
  <dcterms:modified xsi:type="dcterms:W3CDTF">2015-02-05T15:44:19Z</dcterms:modified>
</cp:coreProperties>
</file>