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60" r:id="rId3"/>
    <p:sldId id="257" r:id="rId4"/>
    <p:sldId id="261" r:id="rId5"/>
    <p:sldId id="264" r:id="rId6"/>
    <p:sldId id="265" r:id="rId7"/>
    <p:sldId id="267" r:id="rId8"/>
    <p:sldId id="268" r:id="rId9"/>
    <p:sldId id="270" r:id="rId10"/>
    <p:sldId id="271" r:id="rId11"/>
    <p:sldId id="2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318"/>
    <p:restoredTop sz="50000"/>
  </p:normalViewPr>
  <p:slideViewPr>
    <p:cSldViewPr snapToGrid="0" snapToObjects="1">
      <p:cViewPr>
        <p:scale>
          <a:sx n="45" d="100"/>
          <a:sy n="45" d="100"/>
        </p:scale>
        <p:origin x="1264" y="336"/>
      </p:cViewPr>
      <p:guideLst/>
    </p:cSldViewPr>
  </p:slideViewPr>
  <p:notesTextViewPr>
    <p:cViewPr>
      <p:scale>
        <a:sx n="1" d="1"/>
        <a:sy n="1" d="1"/>
      </p:scale>
      <p:origin x="0" y="0"/>
    </p:cViewPr>
  </p:notesTextViewPr>
  <p:notesViewPr>
    <p:cSldViewPr snapToGrid="0" snapToObjects="1">
      <p:cViewPr varScale="1">
        <p:scale>
          <a:sx n="85" d="100"/>
          <a:sy n="85" d="100"/>
        </p:scale>
        <p:origin x="2648" y="168"/>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002DB32-EEAE-0A4A-B83A-AFC0374FC52E}" type="datetimeFigureOut">
              <a:rPr lang="en-US" smtClean="0"/>
              <a:t>3/24/17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C228369-3B66-234D-9A06-5920E532A7F2}" type="slidenum">
              <a:rPr lang="en-US" smtClean="0"/>
              <a:t>‹#›</a:t>
            </a:fld>
            <a:endParaRPr lang="en-US"/>
          </a:p>
        </p:txBody>
      </p:sp>
    </p:spTree>
    <p:extLst>
      <p:ext uri="{BB962C8B-B14F-4D97-AF65-F5344CB8AC3E}">
        <p14:creationId xmlns:p14="http://schemas.microsoft.com/office/powerpoint/2010/main" val="974695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5A132A-4518-4943-8A78-1964981EEE07}" type="datetimeFigureOut">
              <a:rPr lang="en-US" smtClean="0"/>
              <a:t>3/24/17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30A966-4099-9C47-BF1B-7A8040328642}" type="slidenum">
              <a:rPr lang="en-US" smtClean="0"/>
              <a:t>‹#›</a:t>
            </a:fld>
            <a:endParaRPr lang="en-US"/>
          </a:p>
        </p:txBody>
      </p:sp>
    </p:spTree>
    <p:extLst>
      <p:ext uri="{BB962C8B-B14F-4D97-AF65-F5344CB8AC3E}">
        <p14:creationId xmlns:p14="http://schemas.microsoft.com/office/powerpoint/2010/main" val="1421025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30A966-4099-9C47-BF1B-7A8040328642}" type="slidenum">
              <a:rPr lang="en-US" smtClean="0"/>
              <a:t>1</a:t>
            </a:fld>
            <a:endParaRPr lang="en-US"/>
          </a:p>
        </p:txBody>
      </p:sp>
    </p:spTree>
    <p:extLst>
      <p:ext uri="{BB962C8B-B14F-4D97-AF65-F5344CB8AC3E}">
        <p14:creationId xmlns:p14="http://schemas.microsoft.com/office/powerpoint/2010/main" val="1003116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a:t>
            </a:r>
            <a:r>
              <a:rPr lang="en-US" baseline="0" dirty="0" smtClean="0"/>
              <a:t> </a:t>
            </a:r>
            <a:r>
              <a:rPr lang="en-US" dirty="0" smtClean="0"/>
              <a:t>Keep up with the latest advancements of NDN research</a:t>
            </a:r>
            <a:r>
              <a:rPr lang="en-US" baseline="0" dirty="0" smtClean="0"/>
              <a:t> </a:t>
            </a:r>
            <a:r>
              <a:rPr lang="en-US" baseline="0" dirty="0" smtClean="0">
                <a:sym typeface="Wingdings"/>
              </a:rPr>
              <a:t> Parts of NDN forwarding (strategies, congestion control mechanisms), packet format, security, applications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2) Provide interoperability between simulation and prototyping</a:t>
            </a:r>
          </a:p>
          <a:p>
            <a:r>
              <a:rPr lang="en-US" baseline="0" dirty="0" smtClean="0"/>
              <a:t>    </a:t>
            </a:r>
            <a:r>
              <a:rPr lang="en-US" dirty="0" smtClean="0"/>
              <a:t>Enable a two-way of experimentation</a:t>
            </a:r>
          </a:p>
          <a:p>
            <a:endParaRPr lang="en-US" dirty="0" smtClean="0"/>
          </a:p>
          <a:p>
            <a:r>
              <a:rPr lang="en-US" dirty="0" smtClean="0"/>
              <a:t>In the sense</a:t>
            </a:r>
            <a:r>
              <a:rPr lang="en-US" baseline="0" dirty="0" smtClean="0"/>
              <a:t> that code developed in </a:t>
            </a:r>
            <a:r>
              <a:rPr lang="en-US" baseline="0" dirty="0" err="1" smtClean="0"/>
              <a:t>ndnSIM</a:t>
            </a:r>
            <a:r>
              <a:rPr lang="en-US" baseline="0" dirty="0" smtClean="0"/>
              <a:t> can be moved directly to the real NFD and </a:t>
            </a:r>
            <a:r>
              <a:rPr lang="en-US" baseline="0" dirty="0" err="1" smtClean="0"/>
              <a:t>ndn</a:t>
            </a:r>
            <a:r>
              <a:rPr lang="en-US" baseline="0" dirty="0" smtClean="0"/>
              <a:t>-cxx prototypes and vice versa</a:t>
            </a:r>
            <a:endParaRPr lang="en-US" dirty="0" smtClean="0"/>
          </a:p>
          <a:p>
            <a:endParaRPr lang="en-US" dirty="0"/>
          </a:p>
        </p:txBody>
      </p:sp>
      <p:sp>
        <p:nvSpPr>
          <p:cNvPr id="4" name="Slide Number Placeholder 3"/>
          <p:cNvSpPr>
            <a:spLocks noGrp="1"/>
          </p:cNvSpPr>
          <p:nvPr>
            <p:ph type="sldNum" sz="quarter" idx="10"/>
          </p:nvPr>
        </p:nvSpPr>
        <p:spPr/>
        <p:txBody>
          <a:bodyPr/>
          <a:lstStyle/>
          <a:p>
            <a:fld id="{DC30A966-4099-9C47-BF1B-7A8040328642}" type="slidenum">
              <a:rPr lang="en-US" smtClean="0"/>
              <a:t>3</a:t>
            </a:fld>
            <a:endParaRPr lang="en-US"/>
          </a:p>
        </p:txBody>
      </p:sp>
    </p:spTree>
    <p:extLst>
      <p:ext uri="{BB962C8B-B14F-4D97-AF65-F5344CB8AC3E}">
        <p14:creationId xmlns:p14="http://schemas.microsoft.com/office/powerpoint/2010/main" val="1892031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a:t>
            </a:r>
            <a:r>
              <a:rPr lang="en-US" baseline="0" dirty="0" smtClean="0"/>
              <a:t> </a:t>
            </a:r>
            <a:r>
              <a:rPr lang="en-US" dirty="0" smtClean="0"/>
              <a:t>On the bottom, we have NS-3. </a:t>
            </a:r>
            <a:r>
              <a:rPr lang="en-US" dirty="0" err="1" smtClean="0"/>
              <a:t>ndnSIM</a:t>
            </a:r>
            <a:r>
              <a:rPr lang="en-US" baseline="0" dirty="0" smtClean="0"/>
              <a:t> uses NS-3 in the following ways:</a:t>
            </a:r>
          </a:p>
          <a:p>
            <a:pPr marL="228600" indent="-228600">
              <a:buAutoNum type="arabicParenR"/>
            </a:pPr>
            <a:r>
              <a:rPr lang="en-US" baseline="0" dirty="0" smtClean="0"/>
              <a:t>Define simulation topologies and set node and link parameters (delay, bandwidth, queue size, etc.)</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aseline="0" dirty="0" smtClean="0"/>
              <a:t>Simulate available NS-3 models (energy, mobility, </a:t>
            </a:r>
            <a:r>
              <a:rPr lang="en-US" sz="1200" kern="1200" dirty="0" err="1" smtClean="0">
                <a:solidFill>
                  <a:schemeClr val="tx1"/>
                </a:solidFill>
                <a:effectLst/>
                <a:latin typeface="+mn-lt"/>
                <a:ea typeface="+mn-ea"/>
                <a:cs typeface="+mn-cs"/>
              </a:rPr>
              <a:t>LoWPAN</a:t>
            </a:r>
            <a:r>
              <a:rPr lang="en-US" baseline="0" dirty="0" smtClean="0"/>
              <a:t>) and modules (</a:t>
            </a:r>
            <a:r>
              <a:rPr lang="en-US" sz="1200" kern="1200" dirty="0" err="1" smtClean="0">
                <a:solidFill>
                  <a:schemeClr val="tx1"/>
                </a:solidFill>
                <a:effectLst/>
                <a:latin typeface="+mn-lt"/>
                <a:ea typeface="+mn-ea"/>
                <a:cs typeface="+mn-cs"/>
              </a:rPr>
              <a:t>WiFi</a:t>
            </a:r>
            <a:r>
              <a:rPr lang="en-US" baseline="0" dirty="0" smtClean="0"/>
              <a:t>, LTE)</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aseline="0" dirty="0" smtClean="0"/>
              <a:t>Simulate the exchange of NDN traffic among simulated nodes</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aseline="0" dirty="0" smtClean="0"/>
              <a:t>Simulation execution visualization using the NS-3 visualization module </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 Above that, we have the NDN Prototypes; NFD (Face, PIT, FIB, CS, strategy) and </a:t>
            </a:r>
            <a:r>
              <a:rPr lang="en-US" baseline="0" dirty="0" err="1" smtClean="0"/>
              <a:t>ndn</a:t>
            </a:r>
            <a:r>
              <a:rPr lang="en-US" baseline="0" dirty="0" smtClean="0"/>
              <a:t>-cxx (packet encoding/decoding, signing, security, Face used by real-world apps)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 Above that, we have an NDN Simulation Layer including: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err="1" smtClean="0"/>
              <a:t>ndnSIM</a:t>
            </a:r>
            <a:r>
              <a:rPr lang="en-US" baseline="0" dirty="0" smtClean="0"/>
              <a:t> core: 1) NDN protocol stack</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2) </a:t>
            </a:r>
            <a:r>
              <a:rPr lang="en-US" baseline="0" dirty="0" err="1" smtClean="0"/>
              <a:t>LinkService</a:t>
            </a:r>
            <a:r>
              <a:rPr lang="en-US" baseline="0" dirty="0" smtClean="0"/>
              <a:t> for </a:t>
            </a:r>
            <a:r>
              <a:rPr lang="en-US" baseline="0" dirty="0" err="1" smtClean="0"/>
              <a:t>ndnSIM</a:t>
            </a:r>
            <a:r>
              <a:rPr lang="en-US" baseline="0" dirty="0" smtClean="0"/>
              <a:t> specific apps to talk to the local forwarder</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3) Network Device Transport to talk to lower layer NS-3 components (</a:t>
            </a:r>
            <a:r>
              <a:rPr lang="en-US" baseline="0" dirty="0" err="1" smtClean="0"/>
              <a:t>NetDevice</a:t>
            </a:r>
            <a:r>
              <a:rPr lang="en-US" baseline="0" dirty="0" smtClean="0"/>
              <a:t>) and </a:t>
            </a:r>
            <a:r>
              <a:rPr lang="en-US" baseline="0" dirty="0" err="1" smtClean="0"/>
              <a:t>encap</a:t>
            </a:r>
            <a:r>
              <a:rPr lang="en-US" baseline="0" dirty="0" smtClean="0"/>
              <a:t>/</a:t>
            </a:r>
            <a:r>
              <a:rPr lang="en-US" baseline="0" dirty="0" err="1" smtClean="0"/>
              <a:t>decap</a:t>
            </a:r>
            <a:r>
              <a:rPr lang="en-US" baseline="0" dirty="0" smtClean="0"/>
              <a:t> NDN packets to/from NS-3 packets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4) helpers (to set NFD’s strategy, routes in FIB, cache replacement policy) and utilities (packet tracers, tool to create topologies defined in external txt files)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d) Applications: 1) </a:t>
            </a:r>
            <a:r>
              <a:rPr lang="en-US" baseline="0" dirty="0" err="1" smtClean="0"/>
              <a:t>ndnSIM</a:t>
            </a:r>
            <a:r>
              <a:rPr lang="en-US" baseline="0" dirty="0" smtClean="0"/>
              <a:t>-specific apps: consumer and producer applications developed to work in </a:t>
            </a:r>
            <a:r>
              <a:rPr lang="en-US" baseline="0" dirty="0" err="1" smtClean="0"/>
              <a:t>ndnSIM</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	      2) Real-world apps: applications that use the Face abstraction provided by </a:t>
            </a:r>
            <a:r>
              <a:rPr lang="en-US" baseline="0" dirty="0" err="1" smtClean="0"/>
              <a:t>ndn</a:t>
            </a:r>
            <a:r>
              <a:rPr lang="en-US" baseline="0" dirty="0" smtClean="0"/>
              <a:t>-cxx and were ported to </a:t>
            </a:r>
            <a:r>
              <a:rPr lang="en-US" baseline="0" dirty="0" err="1" smtClean="0"/>
              <a:t>ndnSIM</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e) Plug-N-Play simulation scenarios: collection of simulation scenarios of various network </a:t>
            </a:r>
            <a:r>
              <a:rPr lang="en-US" baseline="0" dirty="0" err="1" smtClean="0"/>
              <a:t>enviroments</a:t>
            </a:r>
            <a:r>
              <a:rPr lang="en-US" baseline="0" dirty="0" smtClean="0"/>
              <a:t> that users can run as soon as they compile </a:t>
            </a:r>
            <a:r>
              <a:rPr lang="en-US" baseline="0" dirty="0" err="1" smtClean="0"/>
              <a:t>ndnSIM</a:t>
            </a: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DC30A966-4099-9C47-BF1B-7A8040328642}" type="slidenum">
              <a:rPr lang="en-US" smtClean="0"/>
              <a:t>4</a:t>
            </a:fld>
            <a:endParaRPr lang="en-US"/>
          </a:p>
        </p:txBody>
      </p:sp>
    </p:spTree>
    <p:extLst>
      <p:ext uri="{BB962C8B-B14F-4D97-AF65-F5344CB8AC3E}">
        <p14:creationId xmlns:p14="http://schemas.microsoft.com/office/powerpoint/2010/main" val="83454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sz="1200" kern="1200" dirty="0" smtClean="0">
                <a:solidFill>
                  <a:schemeClr val="tx1"/>
                </a:solidFill>
                <a:effectLst/>
                <a:latin typeface="+mn-lt"/>
                <a:ea typeface="+mn-ea"/>
                <a:cs typeface="+mn-cs"/>
              </a:rPr>
              <a:t>some design deficiencies come up only after intensive experimentation. A recent example is </a:t>
            </a:r>
            <a:r>
              <a:rPr lang="en-US" sz="1200" kern="1200" dirty="0" err="1" smtClean="0">
                <a:solidFill>
                  <a:schemeClr val="tx1"/>
                </a:solidFill>
                <a:effectLst/>
                <a:latin typeface="+mn-lt"/>
                <a:ea typeface="+mn-ea"/>
                <a:cs typeface="+mn-cs"/>
              </a:rPr>
              <a:t>ChronoSync</a:t>
            </a:r>
            <a:r>
              <a:rPr lang="en-US" sz="1200" kern="1200" dirty="0" smtClean="0">
                <a:solidFill>
                  <a:schemeClr val="tx1"/>
                </a:solidFill>
                <a:effectLst/>
                <a:latin typeface="+mn-lt"/>
                <a:ea typeface="+mn-ea"/>
                <a:cs typeface="+mn-cs"/>
              </a:rPr>
              <a:t> [40], a distributed protocol for dataset synchronization in NDN; a design bug that could lead to large delays in the case of multiple simultaneous data generations was discovered and fixed after large scale simulations. </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dirty="0" err="1" smtClean="0"/>
              <a:t>ndnSIM</a:t>
            </a:r>
            <a:r>
              <a:rPr lang="en-US" dirty="0" smtClean="0"/>
              <a:t> changes</a:t>
            </a:r>
            <a:r>
              <a:rPr lang="en-US" baseline="0" dirty="0" smtClean="0"/>
              <a:t> over time, since NDN itself is evolving, thus researchers should record the </a:t>
            </a:r>
            <a:r>
              <a:rPr lang="en-US" baseline="0" dirty="0" err="1" smtClean="0"/>
              <a:t>ndnSIM</a:t>
            </a:r>
            <a:r>
              <a:rPr lang="en-US" baseline="0" dirty="0" smtClean="0"/>
              <a:t> version that was used, so that others can reproduce their results (especially those used in published work)</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aseline="0" dirty="0" smtClean="0"/>
              <a:t>Users help each other on the mailing list and implement new features or submit bug fixes. We have tried to establish this channel through: a) extensive documentation publicly available on our website, so that users can become familiar with the development process and ramp up with the simulator codebase, b) mailing list to encourage direct communication with/among the users and respond to questions not covered in the documentation (the mailing list requires commitment and daily effort to answer all the questions)</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aseline="0" dirty="0" smtClean="0"/>
              <a:t>Feature development -&gt; user feedback -&gt; re-design, refactor or extend</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aseline="0" dirty="0" smtClean="0"/>
              <a:t>a) When NFD and </a:t>
            </a:r>
            <a:r>
              <a:rPr lang="en-US" baseline="0" dirty="0" err="1" smtClean="0"/>
              <a:t>ndn</a:t>
            </a:r>
            <a:r>
              <a:rPr lang="en-US" baseline="0" dirty="0" smtClean="0"/>
              <a:t>-cxx development process started, code from </a:t>
            </a:r>
            <a:r>
              <a:rPr lang="en-US" baseline="0" dirty="0" err="1" smtClean="0"/>
              <a:t>ndnSIM</a:t>
            </a:r>
            <a:r>
              <a:rPr lang="en-US" baseline="0" dirty="0" smtClean="0"/>
              <a:t> was used to facilitate it. Eventually, NFD and </a:t>
            </a:r>
            <a:r>
              <a:rPr lang="en-US" baseline="0" dirty="0" err="1" smtClean="0"/>
              <a:t>ndn</a:t>
            </a:r>
            <a:r>
              <a:rPr lang="en-US" baseline="0" dirty="0" smtClean="0"/>
              <a:t>-cxx were integrated with </a:t>
            </a:r>
            <a:r>
              <a:rPr lang="en-US" baseline="0" dirty="0" err="1" smtClean="0"/>
              <a:t>ndnSIM</a:t>
            </a:r>
            <a:r>
              <a:rPr lang="en-US" baseline="0" dirty="0" smtClean="0"/>
              <a:t>. </a:t>
            </a:r>
            <a:br>
              <a:rPr lang="en-US" baseline="0" dirty="0" smtClean="0"/>
            </a:br>
            <a:r>
              <a:rPr lang="en-US" baseline="0" dirty="0" smtClean="0"/>
              <a:t>b) we work closely with the NFD team to make sure that the features developed for NFD and </a:t>
            </a:r>
            <a:r>
              <a:rPr lang="en-US" baseline="0" dirty="0" err="1" smtClean="0"/>
              <a:t>ndn</a:t>
            </a:r>
            <a:r>
              <a:rPr lang="en-US" baseline="0" dirty="0" smtClean="0"/>
              <a:t>-cxx are compatible with </a:t>
            </a:r>
            <a:r>
              <a:rPr lang="en-US" baseline="0" dirty="0" err="1" smtClean="0"/>
              <a:t>ndnSIM</a:t>
            </a:r>
            <a:r>
              <a:rPr lang="en-US" baseline="0" dirty="0" smtClean="0"/>
              <a:t> and NS-3</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endParaRPr lang="en-US"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endParaRPr lang="en-US" baseline="0" dirty="0" smtClean="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DC30A966-4099-9C47-BF1B-7A8040328642}" type="slidenum">
              <a:rPr lang="en-US" smtClean="0"/>
              <a:t>8</a:t>
            </a:fld>
            <a:endParaRPr lang="en-US"/>
          </a:p>
        </p:txBody>
      </p:sp>
    </p:spTree>
    <p:extLst>
      <p:ext uri="{BB962C8B-B14F-4D97-AF65-F5344CB8AC3E}">
        <p14:creationId xmlns:p14="http://schemas.microsoft.com/office/powerpoint/2010/main" val="1000813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30A966-4099-9C47-BF1B-7A8040328642}" type="slidenum">
              <a:rPr lang="en-US" smtClean="0"/>
              <a:t>9</a:t>
            </a:fld>
            <a:endParaRPr lang="en-US"/>
          </a:p>
        </p:txBody>
      </p:sp>
    </p:spTree>
    <p:extLst>
      <p:ext uri="{BB962C8B-B14F-4D97-AF65-F5344CB8AC3E}">
        <p14:creationId xmlns:p14="http://schemas.microsoft.com/office/powerpoint/2010/main" val="1092652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6959C9-3F02-FA43-B4A8-047F35A98945}" type="datetime1">
              <a:rPr lang="en-US" smtClean="0"/>
              <a:t>3/24/17</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1554641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359E61-504E-854C-8C6B-4AFEE1111085}" type="datetime1">
              <a:rPr lang="en-US" smtClean="0"/>
              <a:t>3/24/17</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108253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E4E18C-6812-3C43-91AF-9CA1AE785A18}" type="datetime1">
              <a:rPr lang="en-US" smtClean="0"/>
              <a:t>3/24/17</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635530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AC7A41-8A67-2646-B5AD-582E4B76BB0E}" type="datetime1">
              <a:rPr lang="en-US" smtClean="0"/>
              <a:t>3/24/17</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2120241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951714-FD2F-1746-A596-9CB2B024AE90}" type="datetime1">
              <a:rPr lang="en-US" smtClean="0"/>
              <a:t>3/24/17</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1699861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DA9A4D-8665-4743-8E14-5D0CE3F25E48}" type="datetime1">
              <a:rPr lang="en-US" smtClean="0"/>
              <a:t>3/24/17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sp>
        <p:nvSpPr>
          <p:cNvPr id="7" name="Slide Number Placeholder 6"/>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1602854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BA38E9-8ACF-3D40-9F8C-236933C7C140}" type="datetime1">
              <a:rPr lang="en-US" smtClean="0"/>
              <a:t>3/24/17</a:t>
            </a:fld>
            <a:endParaRPr lang="en-US"/>
          </a:p>
        </p:txBody>
      </p:sp>
      <p:sp>
        <p:nvSpPr>
          <p:cNvPr id="8" name="Footer Placeholder 7"/>
          <p:cNvSpPr>
            <a:spLocks noGrp="1"/>
          </p:cNvSpPr>
          <p:nvPr>
            <p:ph type="ftr" sz="quarter" idx="11"/>
          </p:nvPr>
        </p:nvSpPr>
        <p:spPr/>
        <p:txBody>
          <a:bodyPr/>
          <a:lstStyle/>
          <a:p>
            <a:r>
              <a:rPr lang="en-US" smtClean="0"/>
              <a:t>NDNcomm 2017</a:t>
            </a:r>
            <a:endParaRPr lang="en-US"/>
          </a:p>
        </p:txBody>
      </p:sp>
      <p:sp>
        <p:nvSpPr>
          <p:cNvPr id="9" name="Slide Number Placeholder 8"/>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1138747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82839C-583A-184E-A9EA-7FD3B537B1D6}" type="datetime1">
              <a:rPr lang="en-US" smtClean="0"/>
              <a:t>3/24/17</a:t>
            </a:fld>
            <a:endParaRPr lang="en-US"/>
          </a:p>
        </p:txBody>
      </p:sp>
      <p:sp>
        <p:nvSpPr>
          <p:cNvPr id="4" name="Footer Placeholder 3"/>
          <p:cNvSpPr>
            <a:spLocks noGrp="1"/>
          </p:cNvSpPr>
          <p:nvPr>
            <p:ph type="ftr" sz="quarter" idx="11"/>
          </p:nvPr>
        </p:nvSpPr>
        <p:spPr/>
        <p:txBody>
          <a:bodyPr/>
          <a:lstStyle/>
          <a:p>
            <a:r>
              <a:rPr lang="en-US" smtClean="0"/>
              <a:t>NDNcomm 2017</a:t>
            </a:r>
            <a:endParaRPr lang="en-US"/>
          </a:p>
        </p:txBody>
      </p:sp>
      <p:sp>
        <p:nvSpPr>
          <p:cNvPr id="5" name="Slide Number Placeholder 4"/>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548466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0303C3-BA9B-D741-969D-1B42A7A0FD56}" type="datetime1">
              <a:rPr lang="en-US" smtClean="0"/>
              <a:t>3/24/17</a:t>
            </a:fld>
            <a:endParaRPr lang="en-US"/>
          </a:p>
        </p:txBody>
      </p:sp>
      <p:sp>
        <p:nvSpPr>
          <p:cNvPr id="3" name="Footer Placeholder 2"/>
          <p:cNvSpPr>
            <a:spLocks noGrp="1"/>
          </p:cNvSpPr>
          <p:nvPr>
            <p:ph type="ftr" sz="quarter" idx="11"/>
          </p:nvPr>
        </p:nvSpPr>
        <p:spPr/>
        <p:txBody>
          <a:bodyPr/>
          <a:lstStyle/>
          <a:p>
            <a:r>
              <a:rPr lang="en-US" smtClean="0"/>
              <a:t>NDNcomm 2017</a:t>
            </a:r>
            <a:endParaRPr lang="en-US"/>
          </a:p>
        </p:txBody>
      </p:sp>
      <p:sp>
        <p:nvSpPr>
          <p:cNvPr id="4" name="Slide Number Placeholder 3"/>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1070383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99086D-AECE-594F-8CAF-F9B572BCB059}" type="datetime1">
              <a:rPr lang="en-US" smtClean="0"/>
              <a:t>3/24/17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sp>
        <p:nvSpPr>
          <p:cNvPr id="7" name="Slide Number Placeholder 6"/>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46606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6E5057-ACB8-704E-8EAF-EA364E17FF6A}" type="datetime1">
              <a:rPr lang="en-US" smtClean="0"/>
              <a:t>3/24/17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sp>
        <p:nvSpPr>
          <p:cNvPr id="7" name="Slide Number Placeholder 6"/>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12990064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9338D5-933F-E74A-A61D-4BA2994C3567}" type="datetime1">
              <a:rPr lang="en-US" smtClean="0"/>
              <a:t>3/24/17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NDNcomm 2017</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F6320-F352-D240-9206-5B12BB5FB627}" type="slidenum">
              <a:rPr lang="en-US" smtClean="0"/>
              <a:t>‹#›</a:t>
            </a:fld>
            <a:endParaRPr lang="en-US"/>
          </a:p>
        </p:txBody>
      </p:sp>
    </p:spTree>
    <p:extLst>
      <p:ext uri="{BB962C8B-B14F-4D97-AF65-F5344CB8AC3E}">
        <p14:creationId xmlns:p14="http://schemas.microsoft.com/office/powerpoint/2010/main" val="1171772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dnsim.ne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9.xml.rels><?xml version="1.0" encoding="UTF-8" standalone="yes"?>
<Relationships xmlns="http://schemas.openxmlformats.org/package/2006/relationships"><Relationship Id="rId3" Type="http://schemas.openxmlformats.org/officeDocument/2006/relationships/hyperlink" Target="https://github.com/named-data-ndnSIM/ndnSIM" TargetMode="External"/><Relationship Id="rId4" Type="http://schemas.openxmlformats.org/officeDocument/2006/relationships/hyperlink" Target="https://github.com/named-data-ndnSIM/NFD/tree/38111cde9bab698f6eaf1a9d430130c2cbb3eca4" TargetMode="External"/><Relationship Id="rId5" Type="http://schemas.openxmlformats.org/officeDocument/2006/relationships/hyperlink" Target="https://github.com/named-data-ndnSIM/ndn-cxx/tree/4692ba80cf1dcf07acbbaba8a134ea22481dd457" TargetMode="External"/><Relationship Id="rId6" Type="http://schemas.openxmlformats.org/officeDocument/2006/relationships/hyperlink" Target="https://github.com/named-data-ndnSIM/scenario-ChronoSync" TargetMode="External"/><Relationship Id="rId7" Type="http://schemas.openxmlformats.org/officeDocument/2006/relationships/hyperlink" Target="https://github.com/named-data-ndnSIM/scenario-ndn-ping" TargetMode="External"/><Relationship Id="rId8" Type="http://schemas.openxmlformats.org/officeDocument/2006/relationships/hyperlink" Target="https://github.com/3rd-ndn-hackathon/nlsrSIM"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52806"/>
            <a:ext cx="9144000" cy="2387600"/>
          </a:xfrm>
        </p:spPr>
        <p:txBody>
          <a:bodyPr>
            <a:normAutofit/>
          </a:bodyPr>
          <a:lstStyle/>
          <a:p>
            <a:r>
              <a:rPr lang="en-US" sz="4800" b="1" dirty="0" smtClean="0"/>
              <a:t>On the Evolution of </a:t>
            </a:r>
            <a:r>
              <a:rPr lang="en-US" sz="4800" b="1" dirty="0" err="1" smtClean="0"/>
              <a:t>ndnSIM</a:t>
            </a:r>
            <a:r>
              <a:rPr lang="en-US" sz="4800" b="1" dirty="0" smtClean="0"/>
              <a:t>: an Open-Source Ecosystem for NDN Experimentation</a:t>
            </a:r>
            <a:endParaRPr lang="en-US" sz="4800" b="1" dirty="0"/>
          </a:p>
        </p:txBody>
      </p:sp>
      <p:sp>
        <p:nvSpPr>
          <p:cNvPr id="3" name="Subtitle 2"/>
          <p:cNvSpPr>
            <a:spLocks noGrp="1"/>
          </p:cNvSpPr>
          <p:nvPr>
            <p:ph type="subTitle" idx="1"/>
          </p:nvPr>
        </p:nvSpPr>
        <p:spPr>
          <a:xfrm>
            <a:off x="1573428" y="5291059"/>
            <a:ext cx="9144000" cy="1655762"/>
          </a:xfrm>
        </p:spPr>
        <p:txBody>
          <a:bodyPr>
            <a:noAutofit/>
          </a:bodyPr>
          <a:lstStyle/>
          <a:p>
            <a:r>
              <a:rPr lang="en-US" sz="3400" dirty="0" err="1" smtClean="0"/>
              <a:t>Spyridon</a:t>
            </a:r>
            <a:r>
              <a:rPr lang="en-US" sz="3400" dirty="0" smtClean="0"/>
              <a:t> (Spyros) </a:t>
            </a:r>
            <a:r>
              <a:rPr lang="en-US" sz="3400" dirty="0" err="1" smtClean="0"/>
              <a:t>Mastorakis</a:t>
            </a:r>
            <a:endParaRPr lang="en-US" sz="3400" dirty="0" smtClean="0"/>
          </a:p>
          <a:p>
            <a:r>
              <a:rPr lang="en-US" sz="3400" dirty="0" smtClean="0"/>
              <a:t>University of California, Los Angeles</a:t>
            </a:r>
            <a:br>
              <a:rPr lang="en-US" sz="3400" dirty="0" smtClean="0"/>
            </a:br>
            <a:endParaRPr lang="en-US" sz="3400" dirty="0" smtClean="0"/>
          </a:p>
        </p:txBody>
      </p:sp>
      <p:sp>
        <p:nvSpPr>
          <p:cNvPr id="4" name="Rectangle 3"/>
          <p:cNvSpPr/>
          <p:nvPr/>
        </p:nvSpPr>
        <p:spPr>
          <a:xfrm>
            <a:off x="1939636" y="3330263"/>
            <a:ext cx="8728363" cy="1661993"/>
          </a:xfrm>
          <a:prstGeom prst="rect">
            <a:avLst/>
          </a:prstGeom>
        </p:spPr>
        <p:txBody>
          <a:bodyPr wrap="square">
            <a:spAutoFit/>
          </a:bodyPr>
          <a:lstStyle/>
          <a:p>
            <a:pPr algn="ctr"/>
            <a:r>
              <a:rPr lang="en-US" sz="3400" b="1" dirty="0" err="1" smtClean="0"/>
              <a:t>NDNcomm</a:t>
            </a:r>
            <a:r>
              <a:rPr lang="en-US" sz="3400" b="1" dirty="0" smtClean="0"/>
              <a:t> 2017</a:t>
            </a:r>
          </a:p>
          <a:p>
            <a:pPr algn="ctr"/>
            <a:r>
              <a:rPr lang="en-US" sz="3400" dirty="0" err="1" smtClean="0"/>
              <a:t>Macrh</a:t>
            </a:r>
            <a:r>
              <a:rPr lang="en-US" sz="3400" dirty="0" smtClean="0"/>
              <a:t> 23 – 24</a:t>
            </a:r>
          </a:p>
          <a:p>
            <a:pPr algn="ctr"/>
            <a:r>
              <a:rPr lang="en-US" sz="3400" dirty="0" smtClean="0"/>
              <a:t>Memphis</a:t>
            </a:r>
            <a:endParaRPr lang="en-US" sz="3400" dirty="0"/>
          </a:p>
        </p:txBody>
      </p:sp>
      <p:sp>
        <p:nvSpPr>
          <p:cNvPr id="8" name="Slide Number Placeholder 7"/>
          <p:cNvSpPr>
            <a:spLocks noGrp="1"/>
          </p:cNvSpPr>
          <p:nvPr>
            <p:ph type="sldNum" sz="quarter" idx="12"/>
          </p:nvPr>
        </p:nvSpPr>
        <p:spPr/>
        <p:txBody>
          <a:bodyPr/>
          <a:lstStyle/>
          <a:p>
            <a:fld id="{B98F6320-F352-D240-9206-5B12BB5FB627}" type="slidenum">
              <a:rPr lang="en-US" smtClean="0"/>
              <a:t>1</a:t>
            </a:fld>
            <a:endParaRPr lang="en-US"/>
          </a:p>
        </p:txBody>
      </p:sp>
      <p:sp>
        <p:nvSpPr>
          <p:cNvPr id="5" name="Date Placeholder 4"/>
          <p:cNvSpPr>
            <a:spLocks noGrp="1"/>
          </p:cNvSpPr>
          <p:nvPr>
            <p:ph type="dt" sz="half" idx="10"/>
          </p:nvPr>
        </p:nvSpPr>
        <p:spPr/>
        <p:txBody>
          <a:bodyPr/>
          <a:lstStyle/>
          <a:p>
            <a:fld id="{73CEB39C-4773-A447-A553-64EF5F296617}" type="datetime1">
              <a:rPr lang="en-US" smtClean="0"/>
              <a:t>3/24/17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pic>
        <p:nvPicPr>
          <p:cNvPr id="9" name="Picture 8" descr="cropped-20130722_Logo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48174" y="-79433"/>
            <a:ext cx="2043826" cy="1201796"/>
          </a:xfrm>
          <a:prstGeom prst="rect">
            <a:avLst/>
          </a:prstGeom>
        </p:spPr>
      </p:pic>
    </p:spTree>
    <p:extLst>
      <p:ext uri="{BB962C8B-B14F-4D97-AF65-F5344CB8AC3E}">
        <p14:creationId xmlns:p14="http://schemas.microsoft.com/office/powerpoint/2010/main" val="431350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43025" y="320675"/>
            <a:ext cx="9505950" cy="1325563"/>
          </a:xfrm>
        </p:spPr>
        <p:txBody>
          <a:bodyPr>
            <a:normAutofit/>
          </a:bodyPr>
          <a:lstStyle/>
          <a:p>
            <a:r>
              <a:rPr lang="en-US" b="1" dirty="0" err="1" smtClean="0"/>
              <a:t>ndnSIM</a:t>
            </a:r>
            <a:r>
              <a:rPr lang="en-US" b="1" dirty="0" smtClean="0"/>
              <a:t>: Universal Evaluation Platform for NDN Experimentation</a:t>
            </a:r>
            <a:endParaRPr lang="en-US" b="1" dirty="0"/>
          </a:p>
        </p:txBody>
      </p:sp>
      <p:sp>
        <p:nvSpPr>
          <p:cNvPr id="3" name="Content Placeholder 2"/>
          <p:cNvSpPr>
            <a:spLocks noGrp="1"/>
          </p:cNvSpPr>
          <p:nvPr>
            <p:ph idx="1"/>
          </p:nvPr>
        </p:nvSpPr>
        <p:spPr/>
        <p:txBody>
          <a:bodyPr>
            <a:normAutofit/>
          </a:bodyPr>
          <a:lstStyle/>
          <a:p>
            <a:r>
              <a:rPr lang="en-US" dirty="0" smtClean="0"/>
              <a:t>Modular design</a:t>
            </a:r>
          </a:p>
          <a:p>
            <a:r>
              <a:rPr lang="en-US" dirty="0" smtClean="0"/>
              <a:t>High-fidelity NDN simulations</a:t>
            </a:r>
          </a:p>
          <a:p>
            <a:r>
              <a:rPr lang="en-US" dirty="0" smtClean="0"/>
              <a:t>Integration with NFD &amp; </a:t>
            </a:r>
            <a:r>
              <a:rPr lang="en-US" dirty="0" err="1" smtClean="0"/>
              <a:t>ndn</a:t>
            </a:r>
            <a:r>
              <a:rPr lang="en-US" dirty="0" smtClean="0"/>
              <a:t>-cxx</a:t>
            </a:r>
          </a:p>
          <a:p>
            <a:r>
              <a:rPr lang="en-US" dirty="0" smtClean="0"/>
              <a:t>Support for real-world applications</a:t>
            </a:r>
          </a:p>
          <a:p>
            <a:r>
              <a:rPr lang="en-US" dirty="0" smtClean="0"/>
              <a:t>Continuous development &amp; support</a:t>
            </a:r>
          </a:p>
          <a:p>
            <a:r>
              <a:rPr lang="en-US" dirty="0" smtClean="0"/>
              <a:t>Extensive </a:t>
            </a:r>
            <a:r>
              <a:rPr lang="en-US" dirty="0"/>
              <a:t>documentation available on our website: </a:t>
            </a:r>
            <a:r>
              <a:rPr lang="en-US" dirty="0">
                <a:hlinkClick r:id="rId2"/>
              </a:rPr>
              <a:t>http://</a:t>
            </a:r>
            <a:r>
              <a:rPr lang="en-US" dirty="0" err="1">
                <a:hlinkClick r:id="rId2"/>
              </a:rPr>
              <a:t>ndnsim.net</a:t>
            </a:r>
            <a:endParaRPr lang="en-US" dirty="0" smtClean="0"/>
          </a:p>
          <a:p>
            <a:r>
              <a:rPr lang="en-US" dirty="0" smtClean="0"/>
              <a:t>Growing community</a:t>
            </a:r>
          </a:p>
          <a:p>
            <a:r>
              <a:rPr lang="en-US" dirty="0" smtClean="0"/>
              <a:t>Active mailing list: </a:t>
            </a:r>
            <a:r>
              <a:rPr lang="en-US" u="sng" dirty="0" err="1">
                <a:solidFill>
                  <a:srgbClr val="0070C0"/>
                </a:solidFill>
              </a:rPr>
              <a:t>ndnsim@lists.cs.ucla.edu</a:t>
            </a:r>
            <a:endParaRPr lang="en-US" dirty="0" smtClean="0">
              <a:solidFill>
                <a:srgbClr val="0070C0"/>
              </a:solidFill>
            </a:endParaRPr>
          </a:p>
          <a:p>
            <a:endParaRPr lang="en-US" dirty="0"/>
          </a:p>
        </p:txBody>
      </p:sp>
      <p:sp>
        <p:nvSpPr>
          <p:cNvPr id="4" name="Slide Number Placeholder 3"/>
          <p:cNvSpPr>
            <a:spLocks noGrp="1"/>
          </p:cNvSpPr>
          <p:nvPr>
            <p:ph type="sldNum" sz="quarter" idx="12"/>
          </p:nvPr>
        </p:nvSpPr>
        <p:spPr/>
        <p:txBody>
          <a:bodyPr/>
          <a:lstStyle/>
          <a:p>
            <a:fld id="{B98F6320-F352-D240-9206-5B12BB5FB627}" type="slidenum">
              <a:rPr lang="en-US" smtClean="0"/>
              <a:t>10</a:t>
            </a:fld>
            <a:endParaRPr lang="en-US"/>
          </a:p>
        </p:txBody>
      </p:sp>
      <p:sp>
        <p:nvSpPr>
          <p:cNvPr id="5" name="Date Placeholder 4"/>
          <p:cNvSpPr>
            <a:spLocks noGrp="1"/>
          </p:cNvSpPr>
          <p:nvPr>
            <p:ph type="dt" sz="half" idx="10"/>
          </p:nvPr>
        </p:nvSpPr>
        <p:spPr/>
        <p:txBody>
          <a:bodyPr/>
          <a:lstStyle/>
          <a:p>
            <a:fld id="{D7117DEA-EC97-644E-A3B0-124209DDE6FA}" type="datetime1">
              <a:rPr lang="en-US" smtClean="0"/>
              <a:t>3/24/17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spTree>
    <p:extLst>
      <p:ext uri="{BB962C8B-B14F-4D97-AF65-F5344CB8AC3E}">
        <p14:creationId xmlns:p14="http://schemas.microsoft.com/office/powerpoint/2010/main" val="2710991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6000" b="1" dirty="0" smtClean="0"/>
              <a:t>We invite you to use </a:t>
            </a:r>
            <a:r>
              <a:rPr lang="en-US" sz="6000" b="1" dirty="0" err="1" smtClean="0"/>
              <a:t>ndnSIM</a:t>
            </a:r>
            <a:r>
              <a:rPr lang="en-US" sz="6000" b="1" dirty="0" smtClean="0"/>
              <a:t> and explore NDN research</a:t>
            </a:r>
            <a:endParaRPr lang="en-US" sz="6000" b="1" dirty="0"/>
          </a:p>
        </p:txBody>
      </p:sp>
      <p:sp>
        <p:nvSpPr>
          <p:cNvPr id="4" name="Date Placeholder 3"/>
          <p:cNvSpPr>
            <a:spLocks noGrp="1"/>
          </p:cNvSpPr>
          <p:nvPr>
            <p:ph type="dt" sz="half" idx="10"/>
          </p:nvPr>
        </p:nvSpPr>
        <p:spPr/>
        <p:txBody>
          <a:bodyPr/>
          <a:lstStyle/>
          <a:p>
            <a:fld id="{65AC7A41-8A67-2646-B5AD-582E4B76BB0E}" type="datetime1">
              <a:rPr lang="en-US" smtClean="0"/>
              <a:t>3/24/17</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11</a:t>
            </a:fld>
            <a:endParaRPr lang="en-US"/>
          </a:p>
        </p:txBody>
      </p:sp>
    </p:spTree>
    <p:extLst>
      <p:ext uri="{BB962C8B-B14F-4D97-AF65-F5344CB8AC3E}">
        <p14:creationId xmlns:p14="http://schemas.microsoft.com/office/powerpoint/2010/main" val="11597958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Presentation Overview</a:t>
            </a:r>
            <a:endParaRPr lang="en-US" b="1" dirty="0"/>
          </a:p>
        </p:txBody>
      </p:sp>
      <p:sp>
        <p:nvSpPr>
          <p:cNvPr id="3" name="Content Placeholder 2"/>
          <p:cNvSpPr>
            <a:spLocks noGrp="1"/>
          </p:cNvSpPr>
          <p:nvPr>
            <p:ph idx="1"/>
          </p:nvPr>
        </p:nvSpPr>
        <p:spPr/>
        <p:txBody>
          <a:bodyPr/>
          <a:lstStyle/>
          <a:p>
            <a:r>
              <a:rPr lang="en-US" dirty="0" smtClean="0"/>
              <a:t>Design of </a:t>
            </a:r>
            <a:r>
              <a:rPr lang="en-US" dirty="0" err="1" smtClean="0"/>
              <a:t>ndnSIM</a:t>
            </a:r>
            <a:r>
              <a:rPr lang="en-US" dirty="0" smtClean="0"/>
              <a:t> simulation ecosystem</a:t>
            </a:r>
          </a:p>
          <a:p>
            <a:r>
              <a:rPr lang="en-US" dirty="0" smtClean="0"/>
              <a:t>Design trade-offs</a:t>
            </a:r>
          </a:p>
          <a:p>
            <a:r>
              <a:rPr lang="en-US" dirty="0" smtClean="0"/>
              <a:t>NDN research areas enabled by </a:t>
            </a:r>
            <a:r>
              <a:rPr lang="en-US" dirty="0" err="1" smtClean="0"/>
              <a:t>ndnSIM</a:t>
            </a:r>
            <a:r>
              <a:rPr lang="en-US" dirty="0" smtClean="0"/>
              <a:t> </a:t>
            </a:r>
          </a:p>
          <a:p>
            <a:r>
              <a:rPr lang="en-US" dirty="0" smtClean="0"/>
              <a:t>Community adoption &amp; growth</a:t>
            </a:r>
          </a:p>
          <a:p>
            <a:r>
              <a:rPr lang="en-US" dirty="0"/>
              <a:t>M</a:t>
            </a:r>
            <a:r>
              <a:rPr lang="en-US" dirty="0" smtClean="0"/>
              <a:t>ajor lessons learned during the development process</a:t>
            </a:r>
          </a:p>
          <a:p>
            <a:r>
              <a:rPr lang="en-US" dirty="0" err="1" smtClean="0"/>
              <a:t>ndnSIM</a:t>
            </a:r>
            <a:r>
              <a:rPr lang="en-US" dirty="0" smtClean="0"/>
              <a:t> running code</a:t>
            </a:r>
            <a:endParaRPr lang="en-US" dirty="0"/>
          </a:p>
        </p:txBody>
      </p:sp>
      <p:sp>
        <p:nvSpPr>
          <p:cNvPr id="4" name="Slide Number Placeholder 3"/>
          <p:cNvSpPr>
            <a:spLocks noGrp="1"/>
          </p:cNvSpPr>
          <p:nvPr>
            <p:ph type="sldNum" sz="quarter" idx="12"/>
          </p:nvPr>
        </p:nvSpPr>
        <p:spPr/>
        <p:txBody>
          <a:bodyPr/>
          <a:lstStyle/>
          <a:p>
            <a:fld id="{B98F6320-F352-D240-9206-5B12BB5FB627}" type="slidenum">
              <a:rPr lang="en-US" smtClean="0"/>
              <a:t>2</a:t>
            </a:fld>
            <a:endParaRPr lang="en-US"/>
          </a:p>
        </p:txBody>
      </p:sp>
      <p:sp>
        <p:nvSpPr>
          <p:cNvPr id="5" name="Date Placeholder 4"/>
          <p:cNvSpPr>
            <a:spLocks noGrp="1"/>
          </p:cNvSpPr>
          <p:nvPr>
            <p:ph type="dt" sz="half" idx="10"/>
          </p:nvPr>
        </p:nvSpPr>
        <p:spPr/>
        <p:txBody>
          <a:bodyPr/>
          <a:lstStyle/>
          <a:p>
            <a:fld id="{3E3E528C-65D8-464A-815A-3D8550AF307F}" type="datetime1">
              <a:rPr lang="en-US" smtClean="0"/>
              <a:t>3/24/17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spTree>
    <p:extLst>
      <p:ext uri="{BB962C8B-B14F-4D97-AF65-F5344CB8AC3E}">
        <p14:creationId xmlns:p14="http://schemas.microsoft.com/office/powerpoint/2010/main" val="871690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ndnSIM</a:t>
            </a:r>
            <a:r>
              <a:rPr lang="en-US" b="1" dirty="0" smtClean="0"/>
              <a:t> Simulation Ecosystem</a:t>
            </a:r>
            <a:endParaRPr lang="en-US" b="1" dirty="0"/>
          </a:p>
        </p:txBody>
      </p:sp>
      <p:sp>
        <p:nvSpPr>
          <p:cNvPr id="3" name="Content Placeholder 2"/>
          <p:cNvSpPr>
            <a:spLocks noGrp="1"/>
          </p:cNvSpPr>
          <p:nvPr>
            <p:ph idx="1"/>
          </p:nvPr>
        </p:nvSpPr>
        <p:spPr>
          <a:xfrm>
            <a:off x="838200" y="1523683"/>
            <a:ext cx="10515600" cy="5385435"/>
          </a:xfrm>
        </p:spPr>
        <p:txBody>
          <a:bodyPr>
            <a:normAutofit/>
          </a:bodyPr>
          <a:lstStyle/>
          <a:p>
            <a:pPr marL="0" indent="0">
              <a:buNone/>
            </a:pPr>
            <a:r>
              <a:rPr lang="en-US" sz="2400" dirty="0" err="1" smtClean="0"/>
              <a:t>ndnSIM</a:t>
            </a:r>
            <a:r>
              <a:rPr lang="en-US" sz="2400" dirty="0" smtClean="0"/>
              <a:t>: </a:t>
            </a:r>
            <a:r>
              <a:rPr lang="en-US" sz="2400" i="1" dirty="0" smtClean="0"/>
              <a:t>Open-source</a:t>
            </a:r>
            <a:r>
              <a:rPr lang="en-US" sz="2400" dirty="0" smtClean="0"/>
              <a:t> NDN simulator based on NS-3</a:t>
            </a:r>
          </a:p>
          <a:p>
            <a:r>
              <a:rPr lang="en-US" sz="2400" b="1" i="1" u="sng" dirty="0" smtClean="0"/>
              <a:t>Fully integrated with NDN prototype implementations: NFD &amp; </a:t>
            </a:r>
            <a:r>
              <a:rPr lang="en-US" sz="2400" b="1" i="1" u="sng" dirty="0" err="1" smtClean="0"/>
              <a:t>ndn</a:t>
            </a:r>
            <a:r>
              <a:rPr lang="en-US" sz="2400" b="1" i="1" u="sng" dirty="0" smtClean="0"/>
              <a:t>-cxx</a:t>
            </a:r>
          </a:p>
          <a:p>
            <a:r>
              <a:rPr lang="en-US" sz="2400" dirty="0" smtClean="0"/>
              <a:t>Effort started in 2011</a:t>
            </a:r>
          </a:p>
          <a:p>
            <a:r>
              <a:rPr lang="en-US" sz="2400" dirty="0"/>
              <a:t>6</a:t>
            </a:r>
            <a:r>
              <a:rPr lang="en-US" sz="2400" dirty="0" smtClean="0"/>
              <a:t> years since then, several lessons learned</a:t>
            </a:r>
            <a:br>
              <a:rPr lang="en-US" sz="2400" dirty="0" smtClean="0"/>
            </a:br>
            <a:endParaRPr lang="en-US" sz="2400" dirty="0" smtClean="0"/>
          </a:p>
          <a:p>
            <a:pPr marL="0" indent="0">
              <a:buNone/>
            </a:pPr>
            <a:r>
              <a:rPr lang="en-US" sz="2400" b="1" i="1" u="sng" dirty="0" smtClean="0"/>
              <a:t>Goals</a:t>
            </a:r>
            <a:r>
              <a:rPr lang="en-US" sz="2400" dirty="0" smtClean="0"/>
              <a:t>: </a:t>
            </a:r>
          </a:p>
          <a:p>
            <a:r>
              <a:rPr lang="en-US" sz="2400" dirty="0" smtClean="0"/>
              <a:t>Create a </a:t>
            </a:r>
            <a:r>
              <a:rPr lang="en-US" sz="2400" i="1" dirty="0"/>
              <a:t>common NDN evaluation platform</a:t>
            </a:r>
            <a:r>
              <a:rPr lang="en-US" sz="2400" dirty="0"/>
              <a:t> </a:t>
            </a:r>
            <a:endParaRPr lang="en-US" sz="2400" dirty="0" smtClean="0"/>
          </a:p>
          <a:p>
            <a:r>
              <a:rPr lang="en-US" sz="2400" dirty="0" smtClean="0"/>
              <a:t>Keep </a:t>
            </a:r>
            <a:r>
              <a:rPr lang="en-US" sz="2400" dirty="0"/>
              <a:t>up with the </a:t>
            </a:r>
            <a:r>
              <a:rPr lang="en-US" sz="2400" i="1" dirty="0"/>
              <a:t>latest advancements of NDN </a:t>
            </a:r>
            <a:r>
              <a:rPr lang="en-US" sz="2400" i="1" dirty="0" smtClean="0"/>
              <a:t>research</a:t>
            </a:r>
          </a:p>
          <a:p>
            <a:r>
              <a:rPr lang="en-US" sz="2400" dirty="0" smtClean="0"/>
              <a:t>Provide </a:t>
            </a:r>
            <a:r>
              <a:rPr lang="en-US" sz="2400" i="1" dirty="0" smtClean="0"/>
              <a:t>interoperability between simulation and prototyping </a:t>
            </a:r>
          </a:p>
          <a:p>
            <a:r>
              <a:rPr lang="en-US" sz="2400" dirty="0" smtClean="0"/>
              <a:t>Enable a </a:t>
            </a:r>
            <a:r>
              <a:rPr lang="en-US" sz="2400" i="1" dirty="0" smtClean="0"/>
              <a:t>two-way of experimentation and evaluation</a:t>
            </a:r>
          </a:p>
          <a:p>
            <a:r>
              <a:rPr lang="en-US" sz="2400" dirty="0" smtClean="0"/>
              <a:t>Enable </a:t>
            </a:r>
            <a:r>
              <a:rPr lang="en-US" sz="2400" i="1" dirty="0" smtClean="0"/>
              <a:t>high-fidelity NDN simulations</a:t>
            </a:r>
            <a:endParaRPr lang="en-US" sz="2400" i="1" dirty="0"/>
          </a:p>
          <a:p>
            <a:endParaRPr lang="en-US" sz="2400" dirty="0" smtClean="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B98F6320-F352-D240-9206-5B12BB5FB627}" type="slidenum">
              <a:rPr lang="en-US" smtClean="0"/>
              <a:t>3</a:t>
            </a:fld>
            <a:endParaRPr lang="en-US"/>
          </a:p>
        </p:txBody>
      </p:sp>
      <p:sp>
        <p:nvSpPr>
          <p:cNvPr id="5" name="Date Placeholder 4"/>
          <p:cNvSpPr>
            <a:spLocks noGrp="1"/>
          </p:cNvSpPr>
          <p:nvPr>
            <p:ph type="dt" sz="half" idx="10"/>
          </p:nvPr>
        </p:nvSpPr>
        <p:spPr/>
        <p:txBody>
          <a:bodyPr/>
          <a:lstStyle/>
          <a:p>
            <a:fld id="{9F58696A-01BD-224B-A843-D7A1A00E6E1D}" type="datetime1">
              <a:rPr lang="en-US" smtClean="0"/>
              <a:t>3/24/17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spTree>
    <p:extLst>
      <p:ext uri="{BB962C8B-B14F-4D97-AF65-F5344CB8AC3E}">
        <p14:creationId xmlns:p14="http://schemas.microsoft.com/office/powerpoint/2010/main" val="839812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ndnSIM</a:t>
            </a:r>
            <a:r>
              <a:rPr lang="en-US" b="1" dirty="0" smtClean="0"/>
              <a:t> Ecosystem Design</a:t>
            </a:r>
            <a:endParaRPr lang="en-US" b="1" dirty="0"/>
          </a:p>
        </p:txBody>
      </p:sp>
      <p:sp>
        <p:nvSpPr>
          <p:cNvPr id="4" name="Slide Number Placeholder 3"/>
          <p:cNvSpPr>
            <a:spLocks noGrp="1"/>
          </p:cNvSpPr>
          <p:nvPr>
            <p:ph type="sldNum" sz="quarter" idx="12"/>
          </p:nvPr>
        </p:nvSpPr>
        <p:spPr/>
        <p:txBody>
          <a:bodyPr/>
          <a:lstStyle/>
          <a:p>
            <a:fld id="{B98F6320-F352-D240-9206-5B12BB5FB627}" type="slidenum">
              <a:rPr lang="en-US" smtClean="0"/>
              <a:t>4</a:t>
            </a:fld>
            <a:endParaRPr lang="en-US"/>
          </a:p>
        </p:txBody>
      </p:sp>
      <p:sp>
        <p:nvSpPr>
          <p:cNvPr id="3" name="Date Placeholder 2"/>
          <p:cNvSpPr>
            <a:spLocks noGrp="1"/>
          </p:cNvSpPr>
          <p:nvPr>
            <p:ph type="dt" sz="half" idx="10"/>
          </p:nvPr>
        </p:nvSpPr>
        <p:spPr/>
        <p:txBody>
          <a:bodyPr/>
          <a:lstStyle/>
          <a:p>
            <a:fld id="{EB746AFF-7DC9-EB43-BCBC-7760351FC30A}" type="datetime1">
              <a:rPr lang="en-US" smtClean="0"/>
              <a:t>3/24/17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pic>
        <p:nvPicPr>
          <p:cNvPr id="8" name="Picture 7"/>
          <p:cNvPicPr>
            <a:picLocks noChangeAspect="1"/>
          </p:cNvPicPr>
          <p:nvPr/>
        </p:nvPicPr>
        <p:blipFill>
          <a:blip r:embed="rId3"/>
          <a:stretch>
            <a:fillRect/>
          </a:stretch>
        </p:blipFill>
        <p:spPr>
          <a:xfrm>
            <a:off x="2050835" y="1436643"/>
            <a:ext cx="7931365" cy="4919707"/>
          </a:xfrm>
          <a:prstGeom prst="rect">
            <a:avLst/>
          </a:prstGeom>
        </p:spPr>
      </p:pic>
    </p:spTree>
    <p:extLst>
      <p:ext uri="{BB962C8B-B14F-4D97-AF65-F5344CB8AC3E}">
        <p14:creationId xmlns:p14="http://schemas.microsoft.com/office/powerpoint/2010/main" val="1463945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Prototype Integration Trade-offs</a:t>
            </a:r>
            <a:endParaRPr lang="en-US" b="1" dirty="0"/>
          </a:p>
        </p:txBody>
      </p:sp>
      <p:sp>
        <p:nvSpPr>
          <p:cNvPr id="3" name="Content Placeholder 2"/>
          <p:cNvSpPr>
            <a:spLocks noGrp="1"/>
          </p:cNvSpPr>
          <p:nvPr>
            <p:ph idx="1"/>
          </p:nvPr>
        </p:nvSpPr>
        <p:spPr/>
        <p:txBody>
          <a:bodyPr/>
          <a:lstStyle/>
          <a:p>
            <a:r>
              <a:rPr lang="en-US" b="1" i="1" u="sng" dirty="0" smtClean="0"/>
              <a:t>On the one hand:</a:t>
            </a:r>
          </a:p>
          <a:p>
            <a:pPr marL="0" indent="0">
              <a:buNone/>
            </a:pPr>
            <a:r>
              <a:rPr lang="en-US" dirty="0" smtClean="0"/>
              <a:t>1) Lost backward compatibility (with </a:t>
            </a:r>
            <a:r>
              <a:rPr lang="en-US" dirty="0" err="1" smtClean="0"/>
              <a:t>ndnSIM</a:t>
            </a:r>
            <a:r>
              <a:rPr lang="en-US" dirty="0" smtClean="0"/>
              <a:t> 1.0)</a:t>
            </a:r>
          </a:p>
          <a:p>
            <a:pPr marL="0" indent="0">
              <a:buNone/>
            </a:pPr>
            <a:r>
              <a:rPr lang="en-US" dirty="0" smtClean="0"/>
              <a:t>2) Lost ability to use NS-3 virtual payload</a:t>
            </a:r>
          </a:p>
          <a:p>
            <a:pPr marL="0" indent="0">
              <a:buNone/>
            </a:pPr>
            <a:r>
              <a:rPr lang="en-US" dirty="0" smtClean="0"/>
              <a:t>3) Increased memory requirements</a:t>
            </a:r>
          </a:p>
          <a:p>
            <a:r>
              <a:rPr lang="en-US" b="1" i="1" u="sng" dirty="0" smtClean="0"/>
              <a:t>On the other hand:</a:t>
            </a:r>
          </a:p>
          <a:p>
            <a:pPr marL="514350" indent="-514350">
              <a:buAutoNum type="arabicParenR"/>
            </a:pPr>
            <a:r>
              <a:rPr lang="en-US" dirty="0" smtClean="0"/>
              <a:t>A two-way </a:t>
            </a:r>
            <a:r>
              <a:rPr lang="en-US" dirty="0"/>
              <a:t>of experimentation and evaluation </a:t>
            </a:r>
            <a:endParaRPr lang="en-US" dirty="0" smtClean="0"/>
          </a:p>
          <a:p>
            <a:pPr marL="514350" indent="-514350">
              <a:buFont typeface="Arial"/>
              <a:buAutoNum type="arabicParenR"/>
            </a:pPr>
            <a:r>
              <a:rPr lang="en-US" dirty="0" smtClean="0"/>
              <a:t>High-fidelity simulation of NDN networks </a:t>
            </a: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98F6320-F352-D240-9206-5B12BB5FB627}" type="slidenum">
              <a:rPr lang="en-US" smtClean="0"/>
              <a:t>5</a:t>
            </a:fld>
            <a:endParaRPr lang="en-US"/>
          </a:p>
        </p:txBody>
      </p:sp>
      <p:sp>
        <p:nvSpPr>
          <p:cNvPr id="5" name="Date Placeholder 4"/>
          <p:cNvSpPr>
            <a:spLocks noGrp="1"/>
          </p:cNvSpPr>
          <p:nvPr>
            <p:ph type="dt" sz="half" idx="10"/>
          </p:nvPr>
        </p:nvSpPr>
        <p:spPr/>
        <p:txBody>
          <a:bodyPr/>
          <a:lstStyle/>
          <a:p>
            <a:fld id="{4E61BA51-B56F-464E-AE91-0C9D49627B94}" type="datetime1">
              <a:rPr lang="en-US" smtClean="0"/>
              <a:t>3/24/17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spTree>
    <p:extLst>
      <p:ext uri="{BB962C8B-B14F-4D97-AF65-F5344CB8AC3E}">
        <p14:creationId xmlns:p14="http://schemas.microsoft.com/office/powerpoint/2010/main" val="2229613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ndnSIM</a:t>
            </a:r>
            <a:r>
              <a:rPr lang="en-US" b="1" dirty="0" smtClean="0"/>
              <a:t>: NDN Research Enabler</a:t>
            </a:r>
            <a:endParaRPr lang="en-US" b="1" dirty="0"/>
          </a:p>
        </p:txBody>
      </p:sp>
      <p:sp>
        <p:nvSpPr>
          <p:cNvPr id="3" name="Content Placeholder 2"/>
          <p:cNvSpPr>
            <a:spLocks noGrp="1"/>
          </p:cNvSpPr>
          <p:nvPr>
            <p:ph idx="1"/>
          </p:nvPr>
        </p:nvSpPr>
        <p:spPr/>
        <p:txBody>
          <a:bodyPr>
            <a:normAutofit lnSpcReduction="10000"/>
          </a:bodyPr>
          <a:lstStyle/>
          <a:p>
            <a:r>
              <a:rPr lang="en-US" b="1" i="1" dirty="0" smtClean="0"/>
              <a:t>Design</a:t>
            </a:r>
            <a:r>
              <a:rPr lang="en-US" b="1" dirty="0" smtClean="0"/>
              <a:t> </a:t>
            </a:r>
            <a:r>
              <a:rPr lang="en-US" dirty="0" smtClean="0"/>
              <a:t>and</a:t>
            </a:r>
            <a:r>
              <a:rPr lang="en-US" b="1" dirty="0" smtClean="0"/>
              <a:t> </a:t>
            </a:r>
            <a:r>
              <a:rPr lang="en-US" b="1" i="1" dirty="0" smtClean="0"/>
              <a:t>experimentation</a:t>
            </a:r>
            <a:r>
              <a:rPr lang="en-US" b="1" dirty="0" smtClean="0"/>
              <a:t> </a:t>
            </a:r>
            <a:r>
              <a:rPr lang="en-US" dirty="0" smtClean="0"/>
              <a:t>with</a:t>
            </a:r>
            <a:r>
              <a:rPr lang="en-US" b="1" dirty="0" smtClean="0"/>
              <a:t> </a:t>
            </a:r>
            <a:r>
              <a:rPr lang="en-US" b="1" i="1" dirty="0" smtClean="0"/>
              <a:t>NDN Forwarding</a:t>
            </a:r>
            <a:r>
              <a:rPr lang="en-US" b="1" dirty="0" smtClean="0"/>
              <a:t> </a:t>
            </a:r>
            <a:r>
              <a:rPr lang="en-US" dirty="0" smtClean="0"/>
              <a:t>(</a:t>
            </a:r>
            <a:r>
              <a:rPr lang="en-US" i="1" dirty="0" smtClean="0"/>
              <a:t>forwarding strategies</a:t>
            </a:r>
            <a:r>
              <a:rPr lang="en-US" dirty="0" smtClean="0"/>
              <a:t>, </a:t>
            </a:r>
            <a:r>
              <a:rPr lang="en-US" i="1" dirty="0" smtClean="0"/>
              <a:t>congestion control</a:t>
            </a:r>
            <a:r>
              <a:rPr lang="en-US" dirty="0" smtClean="0"/>
              <a:t>, etc.)</a:t>
            </a:r>
          </a:p>
          <a:p>
            <a:r>
              <a:rPr lang="en-US" b="1" i="1" dirty="0" smtClean="0"/>
              <a:t>Experimentation </a:t>
            </a:r>
            <a:r>
              <a:rPr lang="en-US" dirty="0" smtClean="0"/>
              <a:t>with a</a:t>
            </a:r>
            <a:r>
              <a:rPr lang="en-US" b="1" dirty="0" smtClean="0"/>
              <a:t> </a:t>
            </a:r>
            <a:r>
              <a:rPr lang="en-US" b="1" i="1" dirty="0" smtClean="0"/>
              <a:t>variety </a:t>
            </a:r>
            <a:r>
              <a:rPr lang="en-US" b="1" i="1" dirty="0"/>
              <a:t>of Network Environments </a:t>
            </a:r>
            <a:r>
              <a:rPr lang="en-US" dirty="0"/>
              <a:t>(</a:t>
            </a:r>
            <a:r>
              <a:rPr lang="en-US" i="1" dirty="0"/>
              <a:t>mobile</a:t>
            </a:r>
            <a:r>
              <a:rPr lang="en-US" dirty="0"/>
              <a:t>, </a:t>
            </a:r>
            <a:r>
              <a:rPr lang="en-US" i="1" dirty="0" err="1"/>
              <a:t>IoT</a:t>
            </a:r>
            <a:r>
              <a:rPr lang="en-US" dirty="0"/>
              <a:t>, </a:t>
            </a:r>
            <a:r>
              <a:rPr lang="en-US" i="1" dirty="0"/>
              <a:t>vehicular</a:t>
            </a:r>
            <a:r>
              <a:rPr lang="en-US" dirty="0"/>
              <a:t>, </a:t>
            </a:r>
            <a:r>
              <a:rPr lang="en-US" i="1" dirty="0"/>
              <a:t>wireless ad hoc</a:t>
            </a:r>
            <a:r>
              <a:rPr lang="en-US" dirty="0"/>
              <a:t>, etc</a:t>
            </a:r>
            <a:r>
              <a:rPr lang="en-US" dirty="0" smtClean="0"/>
              <a:t>.)</a:t>
            </a:r>
          </a:p>
          <a:p>
            <a:r>
              <a:rPr lang="en-US" b="1" i="1" dirty="0" smtClean="0"/>
              <a:t>Design</a:t>
            </a:r>
            <a:r>
              <a:rPr lang="en-US" b="1" dirty="0" smtClean="0"/>
              <a:t> </a:t>
            </a:r>
            <a:r>
              <a:rPr lang="en-US" dirty="0" smtClean="0"/>
              <a:t>and</a:t>
            </a:r>
            <a:r>
              <a:rPr lang="en-US" b="1" dirty="0" smtClean="0"/>
              <a:t> </a:t>
            </a:r>
            <a:r>
              <a:rPr lang="en-US" b="1" i="1" dirty="0" smtClean="0"/>
              <a:t>debugging</a:t>
            </a:r>
            <a:r>
              <a:rPr lang="en-US" b="1" dirty="0" smtClean="0"/>
              <a:t> </a:t>
            </a:r>
            <a:r>
              <a:rPr lang="en-US" dirty="0" smtClean="0"/>
              <a:t>of</a:t>
            </a:r>
            <a:r>
              <a:rPr lang="en-US" b="1" dirty="0" smtClean="0"/>
              <a:t> real-world </a:t>
            </a:r>
            <a:r>
              <a:rPr lang="en-US" b="1" dirty="0"/>
              <a:t>applications </a:t>
            </a:r>
            <a:r>
              <a:rPr lang="en-US" dirty="0"/>
              <a:t>(</a:t>
            </a:r>
            <a:r>
              <a:rPr lang="en-US" i="1" dirty="0" err="1"/>
              <a:t>ChronoSync</a:t>
            </a:r>
            <a:r>
              <a:rPr lang="en-US" dirty="0"/>
              <a:t>, </a:t>
            </a:r>
            <a:r>
              <a:rPr lang="en-US" i="1" dirty="0" err="1"/>
              <a:t>nTorrent</a:t>
            </a:r>
            <a:r>
              <a:rPr lang="en-US" dirty="0"/>
              <a:t>, etc</a:t>
            </a:r>
            <a:r>
              <a:rPr lang="en-US" dirty="0" smtClean="0"/>
              <a:t>.)</a:t>
            </a:r>
          </a:p>
          <a:p>
            <a:r>
              <a:rPr lang="en-US" b="1" i="1" dirty="0" smtClean="0"/>
              <a:t>Design</a:t>
            </a:r>
            <a:r>
              <a:rPr lang="en-US" b="1" dirty="0" smtClean="0"/>
              <a:t> </a:t>
            </a:r>
            <a:r>
              <a:rPr lang="en-US" dirty="0" smtClean="0"/>
              <a:t>of</a:t>
            </a:r>
            <a:r>
              <a:rPr lang="en-US" b="1" dirty="0" smtClean="0"/>
              <a:t> </a:t>
            </a:r>
            <a:r>
              <a:rPr lang="en-US" b="1" i="1" dirty="0" smtClean="0"/>
              <a:t>link-layer protocols</a:t>
            </a:r>
          </a:p>
          <a:p>
            <a:r>
              <a:rPr lang="en-US" b="1" i="1" dirty="0" smtClean="0"/>
              <a:t>Design</a:t>
            </a:r>
            <a:r>
              <a:rPr lang="en-US" b="1" dirty="0" smtClean="0"/>
              <a:t> </a:t>
            </a:r>
            <a:r>
              <a:rPr lang="en-US" dirty="0" smtClean="0"/>
              <a:t>and</a:t>
            </a:r>
            <a:r>
              <a:rPr lang="en-US" b="1" dirty="0" smtClean="0"/>
              <a:t> </a:t>
            </a:r>
            <a:r>
              <a:rPr lang="en-US" b="1" i="1" dirty="0" smtClean="0"/>
              <a:t>evaluation</a:t>
            </a:r>
            <a:r>
              <a:rPr lang="en-US" b="1" dirty="0" smtClean="0"/>
              <a:t> </a:t>
            </a:r>
            <a:r>
              <a:rPr lang="en-US" dirty="0" smtClean="0"/>
              <a:t>of</a:t>
            </a:r>
            <a:r>
              <a:rPr lang="en-US" b="1" dirty="0" smtClean="0"/>
              <a:t> </a:t>
            </a:r>
            <a:r>
              <a:rPr lang="en-US" b="1" i="1" dirty="0" smtClean="0"/>
              <a:t>routing protocols</a:t>
            </a:r>
          </a:p>
          <a:p>
            <a:r>
              <a:rPr lang="en-US" b="1" i="1" dirty="0" smtClean="0"/>
              <a:t>Design</a:t>
            </a:r>
            <a:r>
              <a:rPr lang="en-US" b="1" dirty="0" smtClean="0"/>
              <a:t> </a:t>
            </a:r>
            <a:r>
              <a:rPr lang="en-US" dirty="0" smtClean="0"/>
              <a:t>and</a:t>
            </a:r>
            <a:r>
              <a:rPr lang="en-US" b="1" dirty="0" smtClean="0"/>
              <a:t> </a:t>
            </a:r>
            <a:r>
              <a:rPr lang="en-US" b="1" i="1" dirty="0" smtClean="0"/>
              <a:t>evaluation</a:t>
            </a:r>
            <a:r>
              <a:rPr lang="en-US" b="1" dirty="0" smtClean="0"/>
              <a:t> </a:t>
            </a:r>
            <a:r>
              <a:rPr lang="en-US" dirty="0" smtClean="0"/>
              <a:t>of</a:t>
            </a:r>
            <a:r>
              <a:rPr lang="en-US" b="1" dirty="0" smtClean="0"/>
              <a:t> </a:t>
            </a:r>
            <a:r>
              <a:rPr lang="en-US" b="1" i="1" dirty="0" smtClean="0"/>
              <a:t>in-network caching </a:t>
            </a:r>
            <a:r>
              <a:rPr lang="en-US" b="1" dirty="0" smtClean="0"/>
              <a:t>schemes</a:t>
            </a:r>
            <a:r>
              <a:rPr lang="en-US" i="1" dirty="0" smtClean="0"/>
              <a:t> </a:t>
            </a:r>
            <a:r>
              <a:rPr lang="en-US" dirty="0" smtClean="0"/>
              <a:t>(we believe there are more interesting research areas to work on</a:t>
            </a:r>
            <a:r>
              <a:rPr lang="is-IS" dirty="0" smtClean="0"/>
              <a:t>…)</a:t>
            </a:r>
            <a:endParaRPr lang="en-US" dirty="0" smtClean="0"/>
          </a:p>
          <a:p>
            <a:pPr marL="0" indent="0">
              <a:buNone/>
            </a:pPr>
            <a:endParaRPr lang="en-US" b="1" dirty="0" smtClean="0"/>
          </a:p>
        </p:txBody>
      </p:sp>
      <p:sp>
        <p:nvSpPr>
          <p:cNvPr id="4" name="Slide Number Placeholder 3"/>
          <p:cNvSpPr>
            <a:spLocks noGrp="1"/>
          </p:cNvSpPr>
          <p:nvPr>
            <p:ph type="sldNum" sz="quarter" idx="12"/>
          </p:nvPr>
        </p:nvSpPr>
        <p:spPr/>
        <p:txBody>
          <a:bodyPr/>
          <a:lstStyle/>
          <a:p>
            <a:fld id="{B98F6320-F352-D240-9206-5B12BB5FB627}" type="slidenum">
              <a:rPr lang="en-US" smtClean="0"/>
              <a:t>6</a:t>
            </a:fld>
            <a:endParaRPr lang="en-US"/>
          </a:p>
        </p:txBody>
      </p:sp>
      <p:sp>
        <p:nvSpPr>
          <p:cNvPr id="5" name="Date Placeholder 4"/>
          <p:cNvSpPr>
            <a:spLocks noGrp="1"/>
          </p:cNvSpPr>
          <p:nvPr>
            <p:ph type="dt" sz="half" idx="10"/>
          </p:nvPr>
        </p:nvSpPr>
        <p:spPr/>
        <p:txBody>
          <a:bodyPr/>
          <a:lstStyle/>
          <a:p>
            <a:fld id="{6755FA8F-04DF-9A49-96C5-C12CAB3D7C04}" type="datetime1">
              <a:rPr lang="en-US" smtClean="0"/>
              <a:t>3/24/17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spTree>
    <p:extLst>
      <p:ext uri="{BB962C8B-B14F-4D97-AF65-F5344CB8AC3E}">
        <p14:creationId xmlns:p14="http://schemas.microsoft.com/office/powerpoint/2010/main" val="3913073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smtClean="0"/>
              <a:t>Community Adoption &amp; Growth</a:t>
            </a:r>
            <a:endParaRPr lang="en-US" b="1" dirty="0"/>
          </a:p>
        </p:txBody>
      </p:sp>
      <p:sp>
        <p:nvSpPr>
          <p:cNvPr id="3" name="Content Placeholder 2"/>
          <p:cNvSpPr>
            <a:spLocks noGrp="1"/>
          </p:cNvSpPr>
          <p:nvPr>
            <p:ph idx="1"/>
          </p:nvPr>
        </p:nvSpPr>
        <p:spPr/>
        <p:txBody>
          <a:bodyPr/>
          <a:lstStyle/>
          <a:p>
            <a:r>
              <a:rPr lang="en-US" dirty="0" smtClean="0"/>
              <a:t>Started with a mailing list with a few dozen of subscribers</a:t>
            </a:r>
          </a:p>
          <a:p>
            <a:r>
              <a:rPr lang="en-US" b="1" i="1" u="sng" dirty="0" smtClean="0"/>
              <a:t>Now: </a:t>
            </a:r>
            <a:r>
              <a:rPr lang="en-US" dirty="0" smtClean="0"/>
              <a:t>~500 subscribers</a:t>
            </a:r>
            <a:r>
              <a:rPr lang="en-US" smtClean="0"/>
              <a:t>, 380 Technical </a:t>
            </a:r>
            <a:r>
              <a:rPr lang="en-US" dirty="0" smtClean="0"/>
              <a:t>Report citations</a:t>
            </a:r>
            <a:endParaRPr lang="en-US" b="1" i="1" u="sng" dirty="0"/>
          </a:p>
        </p:txBody>
      </p:sp>
      <p:sp>
        <p:nvSpPr>
          <p:cNvPr id="4" name="Slide Number Placeholder 3"/>
          <p:cNvSpPr>
            <a:spLocks noGrp="1"/>
          </p:cNvSpPr>
          <p:nvPr>
            <p:ph type="sldNum" sz="quarter" idx="12"/>
          </p:nvPr>
        </p:nvSpPr>
        <p:spPr/>
        <p:txBody>
          <a:bodyPr/>
          <a:lstStyle/>
          <a:p>
            <a:fld id="{B98F6320-F352-D240-9206-5B12BB5FB627}" type="slidenum">
              <a:rPr lang="en-US" smtClean="0"/>
              <a:t>7</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0525" y="3164334"/>
            <a:ext cx="5591175" cy="3203128"/>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59475" y="3107949"/>
            <a:ext cx="5699125" cy="3287405"/>
          </a:xfrm>
          <a:prstGeom prst="rect">
            <a:avLst/>
          </a:prstGeom>
        </p:spPr>
      </p:pic>
      <p:sp>
        <p:nvSpPr>
          <p:cNvPr id="7" name="Date Placeholder 6"/>
          <p:cNvSpPr>
            <a:spLocks noGrp="1"/>
          </p:cNvSpPr>
          <p:nvPr>
            <p:ph type="dt" sz="half" idx="10"/>
          </p:nvPr>
        </p:nvSpPr>
        <p:spPr/>
        <p:txBody>
          <a:bodyPr/>
          <a:lstStyle/>
          <a:p>
            <a:fld id="{E3059EC4-8E91-ED42-9A34-1EA6D73E7358}" type="datetime1">
              <a:rPr lang="en-US" smtClean="0"/>
              <a:t>3/24/17</a:t>
            </a:fld>
            <a:endParaRPr lang="en-US"/>
          </a:p>
        </p:txBody>
      </p:sp>
      <p:sp>
        <p:nvSpPr>
          <p:cNvPr id="8" name="Footer Placeholder 7"/>
          <p:cNvSpPr>
            <a:spLocks noGrp="1"/>
          </p:cNvSpPr>
          <p:nvPr>
            <p:ph type="ftr" sz="quarter" idx="11"/>
          </p:nvPr>
        </p:nvSpPr>
        <p:spPr/>
        <p:txBody>
          <a:bodyPr/>
          <a:lstStyle/>
          <a:p>
            <a:r>
              <a:rPr lang="en-US" smtClean="0"/>
              <a:t>NDNcomm 2017</a:t>
            </a:r>
            <a:endParaRPr lang="en-US"/>
          </a:p>
        </p:txBody>
      </p:sp>
    </p:spTree>
    <p:extLst>
      <p:ext uri="{BB962C8B-B14F-4D97-AF65-F5344CB8AC3E}">
        <p14:creationId xmlns:p14="http://schemas.microsoft.com/office/powerpoint/2010/main" val="1165661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Lessons Learned</a:t>
            </a:r>
            <a:endParaRPr lang="en-US" b="1" dirty="0"/>
          </a:p>
        </p:txBody>
      </p:sp>
      <p:sp>
        <p:nvSpPr>
          <p:cNvPr id="3" name="Content Placeholder 2"/>
          <p:cNvSpPr>
            <a:spLocks noGrp="1"/>
          </p:cNvSpPr>
          <p:nvPr>
            <p:ph idx="1"/>
          </p:nvPr>
        </p:nvSpPr>
        <p:spPr/>
        <p:txBody>
          <a:bodyPr>
            <a:normAutofit/>
          </a:bodyPr>
          <a:lstStyle/>
          <a:p>
            <a:pPr marL="514350" indent="-514350">
              <a:buAutoNum type="arabicParenR"/>
            </a:pPr>
            <a:r>
              <a:rPr lang="en-US" dirty="0" smtClean="0"/>
              <a:t>A </a:t>
            </a:r>
            <a:r>
              <a:rPr lang="en-US" dirty="0"/>
              <a:t>well-designed simulation platform facilitates the protocol design </a:t>
            </a:r>
            <a:r>
              <a:rPr lang="en-US" dirty="0" smtClean="0"/>
              <a:t>effort</a:t>
            </a:r>
          </a:p>
          <a:p>
            <a:pPr marL="514350" indent="-514350">
              <a:buFont typeface="Arial"/>
              <a:buAutoNum type="arabicParenR"/>
            </a:pPr>
            <a:r>
              <a:rPr lang="en-US" dirty="0"/>
              <a:t>The simulator and the prototypes facilitate and influence each other’s </a:t>
            </a:r>
            <a:r>
              <a:rPr lang="en-US" dirty="0" smtClean="0"/>
              <a:t>development</a:t>
            </a:r>
          </a:p>
          <a:p>
            <a:pPr marL="514350" indent="-514350">
              <a:buFont typeface="Arial"/>
              <a:buAutoNum type="arabicParenR"/>
            </a:pPr>
            <a:r>
              <a:rPr lang="en-US" dirty="0"/>
              <a:t>Developing an open-source software project is an iterative </a:t>
            </a:r>
            <a:r>
              <a:rPr lang="en-US" dirty="0" smtClean="0"/>
              <a:t>process</a:t>
            </a:r>
            <a:endParaRPr lang="en-US" dirty="0"/>
          </a:p>
          <a:p>
            <a:pPr marL="514350" indent="-514350">
              <a:buFont typeface="Arial"/>
              <a:buAutoNum type="arabicParenR"/>
            </a:pPr>
            <a:r>
              <a:rPr lang="en-US" dirty="0" smtClean="0"/>
              <a:t>Researchers </a:t>
            </a:r>
            <a:r>
              <a:rPr lang="en-US" dirty="0"/>
              <a:t>should be able to reproduce each other’s </a:t>
            </a:r>
            <a:r>
              <a:rPr lang="en-US" dirty="0" smtClean="0"/>
              <a:t>experiments</a:t>
            </a:r>
          </a:p>
          <a:p>
            <a:pPr marL="514350" indent="-514350">
              <a:buFont typeface="Arial"/>
              <a:buAutoNum type="arabicParenR"/>
            </a:pPr>
            <a:r>
              <a:rPr lang="en-US" dirty="0" smtClean="0"/>
              <a:t>An </a:t>
            </a:r>
            <a:r>
              <a:rPr lang="en-US" dirty="0"/>
              <a:t>open communication channel with the user community is crucial for an open-source project</a:t>
            </a:r>
            <a:endParaRPr lang="en-US" dirty="0" smtClean="0"/>
          </a:p>
          <a:p>
            <a:pPr marL="0" indent="0">
              <a:buNone/>
            </a:pPr>
            <a:endParaRPr lang="en-US" dirty="0"/>
          </a:p>
        </p:txBody>
      </p:sp>
      <p:sp>
        <p:nvSpPr>
          <p:cNvPr id="4" name="Slide Number Placeholder 3"/>
          <p:cNvSpPr>
            <a:spLocks noGrp="1"/>
          </p:cNvSpPr>
          <p:nvPr>
            <p:ph type="sldNum" sz="quarter" idx="12"/>
          </p:nvPr>
        </p:nvSpPr>
        <p:spPr/>
        <p:txBody>
          <a:bodyPr/>
          <a:lstStyle/>
          <a:p>
            <a:fld id="{B98F6320-F352-D240-9206-5B12BB5FB627}" type="slidenum">
              <a:rPr lang="en-US" smtClean="0"/>
              <a:t>8</a:t>
            </a:fld>
            <a:endParaRPr lang="en-US"/>
          </a:p>
        </p:txBody>
      </p:sp>
      <p:sp>
        <p:nvSpPr>
          <p:cNvPr id="5" name="Date Placeholder 4"/>
          <p:cNvSpPr>
            <a:spLocks noGrp="1"/>
          </p:cNvSpPr>
          <p:nvPr>
            <p:ph type="dt" sz="half" idx="10"/>
          </p:nvPr>
        </p:nvSpPr>
        <p:spPr/>
        <p:txBody>
          <a:bodyPr/>
          <a:lstStyle/>
          <a:p>
            <a:fld id="{AE9EFEA4-1639-084A-B7DE-2426E6AEDC70}" type="datetime1">
              <a:rPr lang="en-US" smtClean="0"/>
              <a:t>3/24/17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spTree>
    <p:extLst>
      <p:ext uri="{BB962C8B-B14F-4D97-AF65-F5344CB8AC3E}">
        <p14:creationId xmlns:p14="http://schemas.microsoft.com/office/powerpoint/2010/main" val="16188331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ndnSIM</a:t>
            </a:r>
            <a:r>
              <a:rPr lang="en-US" b="1" dirty="0" smtClean="0"/>
              <a:t> Running Code</a:t>
            </a:r>
            <a:endParaRPr lang="en-US" b="1" dirty="0"/>
          </a:p>
        </p:txBody>
      </p:sp>
      <p:sp>
        <p:nvSpPr>
          <p:cNvPr id="3" name="Content Placeholder 2"/>
          <p:cNvSpPr>
            <a:spLocks noGrp="1"/>
          </p:cNvSpPr>
          <p:nvPr>
            <p:ph idx="1"/>
          </p:nvPr>
        </p:nvSpPr>
        <p:spPr>
          <a:xfrm>
            <a:off x="838199" y="1825625"/>
            <a:ext cx="11020425" cy="4351338"/>
          </a:xfrm>
        </p:spPr>
        <p:txBody>
          <a:bodyPr/>
          <a:lstStyle/>
          <a:p>
            <a:r>
              <a:rPr lang="en-US" dirty="0" smtClean="0"/>
              <a:t>Latest version: </a:t>
            </a:r>
            <a:r>
              <a:rPr lang="en-US" b="1" i="1" dirty="0" err="1" smtClean="0"/>
              <a:t>ndnSIM</a:t>
            </a:r>
            <a:r>
              <a:rPr lang="en-US" b="1" i="1" dirty="0" smtClean="0"/>
              <a:t> v2.3</a:t>
            </a:r>
            <a:r>
              <a:rPr lang="en-US" b="1" dirty="0" smtClean="0"/>
              <a:t>: </a:t>
            </a:r>
            <a:r>
              <a:rPr lang="en-US" sz="2400" dirty="0" smtClean="0">
                <a:hlinkClick r:id="rId3"/>
              </a:rPr>
              <a:t>https</a:t>
            </a:r>
            <a:r>
              <a:rPr lang="en-US" sz="2400" dirty="0">
                <a:hlinkClick r:id="rId3"/>
              </a:rPr>
              <a:t>://github.com/named-data-ndnSIM/ndnSIM</a:t>
            </a:r>
            <a:endParaRPr lang="en-US" sz="2400" dirty="0"/>
          </a:p>
          <a:p>
            <a:r>
              <a:rPr lang="en-US" dirty="0" smtClean="0"/>
              <a:t>Integrated </a:t>
            </a:r>
            <a:r>
              <a:rPr lang="en-US" b="1" i="1" dirty="0" smtClean="0"/>
              <a:t>NFD v0.5</a:t>
            </a:r>
            <a:r>
              <a:rPr lang="en-US" dirty="0"/>
              <a:t>: </a:t>
            </a:r>
            <a:r>
              <a:rPr lang="en-US" dirty="0">
                <a:hlinkClick r:id="rId4"/>
              </a:rPr>
              <a:t>https://</a:t>
            </a:r>
            <a:r>
              <a:rPr lang="en-US" dirty="0" err="1">
                <a:hlinkClick r:id="rId4"/>
              </a:rPr>
              <a:t>github.com</a:t>
            </a:r>
            <a:r>
              <a:rPr lang="en-US" dirty="0">
                <a:hlinkClick r:id="rId4"/>
              </a:rPr>
              <a:t>/named-data-</a:t>
            </a:r>
            <a:r>
              <a:rPr lang="en-US" dirty="0" err="1">
                <a:hlinkClick r:id="rId4"/>
              </a:rPr>
              <a:t>ndnSIM</a:t>
            </a:r>
            <a:r>
              <a:rPr lang="en-US" dirty="0">
                <a:hlinkClick r:id="rId4"/>
              </a:rPr>
              <a:t>/NFD/tree/38111cde9bab698f6eaf1a9d430130c2cbb3eca4</a:t>
            </a:r>
            <a:endParaRPr lang="en-US" dirty="0" smtClean="0"/>
          </a:p>
          <a:p>
            <a:r>
              <a:rPr lang="en-US" dirty="0" smtClean="0"/>
              <a:t>Integrated </a:t>
            </a:r>
            <a:r>
              <a:rPr lang="en-US" b="1" i="1" dirty="0" err="1" smtClean="0"/>
              <a:t>ndn</a:t>
            </a:r>
            <a:r>
              <a:rPr lang="en-US" b="1" i="1" dirty="0" smtClean="0"/>
              <a:t>-cxx v0.5</a:t>
            </a:r>
            <a:r>
              <a:rPr lang="en-US" dirty="0"/>
              <a:t>: </a:t>
            </a:r>
            <a:r>
              <a:rPr lang="en-US" dirty="0">
                <a:hlinkClick r:id="rId5"/>
              </a:rPr>
              <a:t>https://</a:t>
            </a:r>
            <a:r>
              <a:rPr lang="en-US" dirty="0" err="1">
                <a:hlinkClick r:id="rId5"/>
              </a:rPr>
              <a:t>github.com</a:t>
            </a:r>
            <a:r>
              <a:rPr lang="en-US" dirty="0">
                <a:hlinkClick r:id="rId5"/>
              </a:rPr>
              <a:t>/named-data-</a:t>
            </a:r>
            <a:r>
              <a:rPr lang="en-US" dirty="0" err="1">
                <a:hlinkClick r:id="rId5"/>
              </a:rPr>
              <a:t>ndnSIM</a:t>
            </a:r>
            <a:r>
              <a:rPr lang="en-US" dirty="0">
                <a:hlinkClick r:id="rId5"/>
              </a:rPr>
              <a:t>/</a:t>
            </a:r>
            <a:r>
              <a:rPr lang="en-US" dirty="0" err="1">
                <a:hlinkClick r:id="rId5"/>
              </a:rPr>
              <a:t>ndn</a:t>
            </a:r>
            <a:r>
              <a:rPr lang="en-US" dirty="0">
                <a:hlinkClick r:id="rId5"/>
              </a:rPr>
              <a:t>-cxx/tree/4692ba80cf1dcf07acbbaba8a134ea22481dd457</a:t>
            </a:r>
            <a:endParaRPr lang="en-US" dirty="0" smtClean="0"/>
          </a:p>
          <a:p>
            <a:r>
              <a:rPr lang="en-US" b="1" i="1" dirty="0" smtClean="0"/>
              <a:t>Real-world application examples</a:t>
            </a:r>
            <a:r>
              <a:rPr lang="en-US" dirty="0" smtClean="0"/>
              <a:t>: </a:t>
            </a:r>
          </a:p>
          <a:p>
            <a:pPr lvl="1">
              <a:buFont typeface="Wingdings" charset="2"/>
              <a:buChar char="Ø"/>
            </a:pPr>
            <a:r>
              <a:rPr lang="en-US" dirty="0" smtClean="0"/>
              <a:t> </a:t>
            </a:r>
            <a:r>
              <a:rPr lang="en-US" dirty="0" err="1" smtClean="0"/>
              <a:t>ChronoSync</a:t>
            </a:r>
            <a:r>
              <a:rPr lang="en-US" dirty="0"/>
              <a:t>: </a:t>
            </a:r>
            <a:r>
              <a:rPr lang="en-US" dirty="0">
                <a:hlinkClick r:id="rId6"/>
              </a:rPr>
              <a:t>https://</a:t>
            </a:r>
            <a:r>
              <a:rPr lang="en-US" dirty="0" err="1">
                <a:hlinkClick r:id="rId6"/>
              </a:rPr>
              <a:t>github.com</a:t>
            </a:r>
            <a:r>
              <a:rPr lang="en-US" dirty="0">
                <a:hlinkClick r:id="rId6"/>
              </a:rPr>
              <a:t>/named-data-</a:t>
            </a:r>
            <a:r>
              <a:rPr lang="en-US" dirty="0" err="1">
                <a:hlinkClick r:id="rId6"/>
              </a:rPr>
              <a:t>ndnSIM</a:t>
            </a:r>
            <a:r>
              <a:rPr lang="en-US" dirty="0">
                <a:hlinkClick r:id="rId6"/>
              </a:rPr>
              <a:t>/scenario-</a:t>
            </a:r>
            <a:r>
              <a:rPr lang="en-US" dirty="0" err="1">
                <a:hlinkClick r:id="rId6"/>
              </a:rPr>
              <a:t>ChronoSync</a:t>
            </a:r>
            <a:endParaRPr lang="en-US" dirty="0" smtClean="0"/>
          </a:p>
          <a:p>
            <a:pPr lvl="1">
              <a:buFont typeface="Wingdings" charset="2"/>
              <a:buChar char="Ø"/>
            </a:pPr>
            <a:r>
              <a:rPr lang="en-US" dirty="0"/>
              <a:t> </a:t>
            </a:r>
            <a:r>
              <a:rPr lang="en-US" dirty="0" smtClean="0"/>
              <a:t>NDN Ping: </a:t>
            </a:r>
            <a:r>
              <a:rPr lang="en-US" dirty="0" smtClean="0">
                <a:hlinkClick r:id="rId7"/>
              </a:rPr>
              <a:t>https</a:t>
            </a:r>
            <a:r>
              <a:rPr lang="en-US" dirty="0">
                <a:hlinkClick r:id="rId7"/>
              </a:rPr>
              <a:t>://</a:t>
            </a:r>
            <a:r>
              <a:rPr lang="en-US" dirty="0" smtClean="0">
                <a:hlinkClick r:id="rId7"/>
              </a:rPr>
              <a:t>github.com/named-data-ndnSIM/scenario-ndn-ping</a:t>
            </a:r>
            <a:endParaRPr lang="en-US" dirty="0" smtClean="0"/>
          </a:p>
          <a:p>
            <a:pPr>
              <a:buFont typeface="Arial" charset="0"/>
              <a:buChar char="•"/>
            </a:pPr>
            <a:r>
              <a:rPr lang="en-US" b="1" i="1" dirty="0" smtClean="0"/>
              <a:t>NLSR </a:t>
            </a:r>
            <a:r>
              <a:rPr lang="en-US" dirty="0" smtClean="0"/>
              <a:t>in </a:t>
            </a:r>
            <a:r>
              <a:rPr lang="en-US" dirty="0" err="1" smtClean="0"/>
              <a:t>ndnSIM</a:t>
            </a:r>
            <a:r>
              <a:rPr lang="en-US" dirty="0"/>
              <a:t>: </a:t>
            </a:r>
            <a:r>
              <a:rPr lang="en-US" dirty="0">
                <a:hlinkClick r:id="rId8"/>
              </a:rPr>
              <a:t>https://</a:t>
            </a:r>
            <a:r>
              <a:rPr lang="en-US" dirty="0" err="1">
                <a:hlinkClick r:id="rId8"/>
              </a:rPr>
              <a:t>github.com</a:t>
            </a:r>
            <a:r>
              <a:rPr lang="en-US" dirty="0">
                <a:hlinkClick r:id="rId8"/>
              </a:rPr>
              <a:t>/3rd-ndn-hackathon/</a:t>
            </a:r>
            <a:r>
              <a:rPr lang="en-US" dirty="0" err="1">
                <a:hlinkClick r:id="rId8"/>
              </a:rPr>
              <a:t>nlsrSIM</a:t>
            </a:r>
            <a:endParaRPr lang="en-US" dirty="0"/>
          </a:p>
        </p:txBody>
      </p:sp>
      <p:sp>
        <p:nvSpPr>
          <p:cNvPr id="4" name="Slide Number Placeholder 3"/>
          <p:cNvSpPr>
            <a:spLocks noGrp="1"/>
          </p:cNvSpPr>
          <p:nvPr>
            <p:ph type="sldNum" sz="quarter" idx="12"/>
          </p:nvPr>
        </p:nvSpPr>
        <p:spPr/>
        <p:txBody>
          <a:bodyPr/>
          <a:lstStyle/>
          <a:p>
            <a:fld id="{B98F6320-F352-D240-9206-5B12BB5FB627}" type="slidenum">
              <a:rPr lang="en-US" smtClean="0"/>
              <a:t>9</a:t>
            </a:fld>
            <a:endParaRPr lang="en-US"/>
          </a:p>
        </p:txBody>
      </p:sp>
      <p:sp>
        <p:nvSpPr>
          <p:cNvPr id="5" name="Date Placeholder 4"/>
          <p:cNvSpPr>
            <a:spLocks noGrp="1"/>
          </p:cNvSpPr>
          <p:nvPr>
            <p:ph type="dt" sz="half" idx="10"/>
          </p:nvPr>
        </p:nvSpPr>
        <p:spPr/>
        <p:txBody>
          <a:bodyPr/>
          <a:lstStyle/>
          <a:p>
            <a:fld id="{6A4DB142-55C4-5648-9DE7-2A253DD85D1C}" type="datetime1">
              <a:rPr lang="en-US" smtClean="0"/>
              <a:t>3/24/17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spTree>
    <p:extLst>
      <p:ext uri="{BB962C8B-B14F-4D97-AF65-F5344CB8AC3E}">
        <p14:creationId xmlns:p14="http://schemas.microsoft.com/office/powerpoint/2010/main" val="21037243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873</Words>
  <Application>Microsoft Macintosh PowerPoint</Application>
  <PresentationFormat>Widescreen</PresentationFormat>
  <Paragraphs>138</Paragraphs>
  <Slides>11</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On the Evolution of ndnSIM: an Open-Source Ecosystem for NDN Experimentation</vt:lpstr>
      <vt:lpstr>Presentation Overview</vt:lpstr>
      <vt:lpstr>ndnSIM Simulation Ecosystem</vt:lpstr>
      <vt:lpstr>ndnSIM Ecosystem Design</vt:lpstr>
      <vt:lpstr>Prototype Integration Trade-offs</vt:lpstr>
      <vt:lpstr>ndnSIM: NDN Research Enabler</vt:lpstr>
      <vt:lpstr>Community Adoption &amp; Growth</vt:lpstr>
      <vt:lpstr>Lessons Learned</vt:lpstr>
      <vt:lpstr>ndnSIM Running Code</vt:lpstr>
      <vt:lpstr>ndnSIM: Universal Evaluation Platform for NDN Experimentation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204</cp:revision>
  <dcterms:created xsi:type="dcterms:W3CDTF">2017-01-26T23:40:29Z</dcterms:created>
  <dcterms:modified xsi:type="dcterms:W3CDTF">2017-03-24T15:15:52Z</dcterms:modified>
</cp:coreProperties>
</file>