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Default Extension="emf" ContentType="image/x-emf"/>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handoutMasterIdLst>
    <p:handoutMasterId r:id="rId14"/>
  </p:handoutMasterIdLst>
  <p:sldIdLst>
    <p:sldId id="256" r:id="rId2"/>
    <p:sldId id="260" r:id="rId3"/>
    <p:sldId id="283" r:id="rId4"/>
    <p:sldId id="274" r:id="rId5"/>
    <p:sldId id="276" r:id="rId6"/>
    <p:sldId id="284" r:id="rId7"/>
    <p:sldId id="286" r:id="rId8"/>
    <p:sldId id="280" r:id="rId9"/>
    <p:sldId id="287" r:id="rId10"/>
    <p:sldId id="281" r:id="rId11"/>
    <p:sldId id="27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3318"/>
    <p:restoredTop sz="50000"/>
  </p:normalViewPr>
  <p:slideViewPr>
    <p:cSldViewPr snapToGrid="0" snapToObjects="1">
      <p:cViewPr>
        <p:scale>
          <a:sx n="54" d="100"/>
          <a:sy n="54" d="100"/>
        </p:scale>
        <p:origin x="944" y="160"/>
      </p:cViewPr>
      <p:guideLst/>
    </p:cSldViewPr>
  </p:slideViewPr>
  <p:notesTextViewPr>
    <p:cViewPr>
      <p:scale>
        <a:sx n="1" d="1"/>
        <a:sy n="1" d="1"/>
      </p:scale>
      <p:origin x="0" y="0"/>
    </p:cViewPr>
  </p:notesTextViewPr>
  <p:notesViewPr>
    <p:cSldViewPr snapToGrid="0" snapToObjects="1">
      <p:cViewPr varScale="1">
        <p:scale>
          <a:sx n="85" d="100"/>
          <a:sy n="85" d="100"/>
        </p:scale>
        <p:origin x="2648" y="168"/>
      </p:cViewPr>
      <p:guideLst/>
    </p:cSldViewPr>
  </p:notes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002DB32-EEAE-0A4A-B83A-AFC0374FC52E}" type="datetimeFigureOut">
              <a:rPr lang="en-US" smtClean="0"/>
              <a:t>3/23/17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C228369-3B66-234D-9A06-5920E532A7F2}" type="slidenum">
              <a:rPr lang="en-US" smtClean="0"/>
              <a:t>‹#›</a:t>
            </a:fld>
            <a:endParaRPr lang="en-US"/>
          </a:p>
        </p:txBody>
      </p:sp>
    </p:spTree>
    <p:extLst>
      <p:ext uri="{BB962C8B-B14F-4D97-AF65-F5344CB8AC3E}">
        <p14:creationId xmlns:p14="http://schemas.microsoft.com/office/powerpoint/2010/main" val="9746953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5A132A-4518-4943-8A78-1964981EEE07}" type="datetimeFigureOut">
              <a:rPr lang="en-US" smtClean="0"/>
              <a:t>3/23/17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30A966-4099-9C47-BF1B-7A8040328642}" type="slidenum">
              <a:rPr lang="en-US" smtClean="0"/>
              <a:t>‹#›</a:t>
            </a:fld>
            <a:endParaRPr lang="en-US"/>
          </a:p>
        </p:txBody>
      </p:sp>
    </p:spTree>
    <p:extLst>
      <p:ext uri="{BB962C8B-B14F-4D97-AF65-F5344CB8AC3E}">
        <p14:creationId xmlns:p14="http://schemas.microsoft.com/office/powerpoint/2010/main" val="1421025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30A966-4099-9C47-BF1B-7A8040328642}" type="slidenum">
              <a:rPr lang="en-US" smtClean="0"/>
              <a:t>1</a:t>
            </a:fld>
            <a:endParaRPr lang="en-US"/>
          </a:p>
        </p:txBody>
      </p:sp>
    </p:spTree>
    <p:extLst>
      <p:ext uri="{BB962C8B-B14F-4D97-AF65-F5344CB8AC3E}">
        <p14:creationId xmlns:p14="http://schemas.microsoft.com/office/powerpoint/2010/main" val="10031165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Data-centric logic implemented at the TCP/IP application layer:</a:t>
            </a:r>
            <a:r>
              <a:rPr lang="en-US" baseline="0" dirty="0" smtClean="0"/>
              <a:t> peers do not care where they fetch data from + data integrity verification based on SHA1 hashes in the .torrent file</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dirty="0" smtClean="0"/>
              <a:t>No network-layer knowledge (routing policies, distance to each peer, peer IP address)</a:t>
            </a:r>
            <a:endParaRPr lang="en-US" baseline="0"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baseline="0" dirty="0" smtClean="0"/>
              <a:t>Goal: </a:t>
            </a:r>
            <a:r>
              <a:rPr lang="en-US" sz="1200" kern="1200" dirty="0" smtClean="0">
                <a:solidFill>
                  <a:schemeClr val="tx1"/>
                </a:solidFill>
                <a:effectLst/>
                <a:latin typeface="+mn-lt"/>
                <a:ea typeface="+mn-ea"/>
                <a:cs typeface="+mn-cs"/>
              </a:rPr>
              <a:t>study the impact of implementing the data-centric logic at different layers of the network architecture</a:t>
            </a:r>
          </a:p>
          <a:p>
            <a:pPr marL="228600" marR="0" lvl="1" indent="-228600" algn="l" defTabSz="914400" rtl="0" eaLnBrk="1" fontAlgn="auto" latinLnBrk="0" hangingPunct="1">
              <a:lnSpc>
                <a:spcPct val="100000"/>
              </a:lnSpc>
              <a:spcBef>
                <a:spcPts val="0"/>
              </a:spcBef>
              <a:spcAft>
                <a:spcPts val="0"/>
              </a:spcAft>
              <a:buClrTx/>
              <a:buSzTx/>
              <a:buFontTx/>
              <a:buAutoNum type="alphaLcParenR"/>
              <a:tabLst/>
              <a:defRPr/>
            </a:pPr>
            <a:r>
              <a:rPr lang="en-US" sz="1200" kern="1200" baseline="0" dirty="0" smtClean="0">
                <a:solidFill>
                  <a:schemeClr val="tx1"/>
                </a:solidFill>
                <a:effectLst/>
                <a:latin typeface="+mn-lt"/>
                <a:ea typeface="+mn-ea"/>
                <a:cs typeface="+mn-cs"/>
              </a:rPr>
              <a:t>Issues that TCP-IP based </a:t>
            </a:r>
            <a:r>
              <a:rPr lang="en-US" sz="1200" kern="1200" baseline="0" dirty="0" err="1" smtClean="0">
                <a:solidFill>
                  <a:schemeClr val="tx1"/>
                </a:solidFill>
                <a:effectLst/>
                <a:latin typeface="+mn-lt"/>
                <a:ea typeface="+mn-ea"/>
                <a:cs typeface="+mn-cs"/>
              </a:rPr>
              <a:t>BitTorrent</a:t>
            </a:r>
            <a:r>
              <a:rPr lang="en-US" sz="1200" kern="1200" baseline="0" dirty="0" smtClean="0">
                <a:solidFill>
                  <a:schemeClr val="tx1"/>
                </a:solidFill>
                <a:effectLst/>
                <a:latin typeface="+mn-lt"/>
                <a:ea typeface="+mn-ea"/>
                <a:cs typeface="+mn-cs"/>
              </a:rPr>
              <a:t> faces because of being an application layer overlay</a:t>
            </a:r>
          </a:p>
          <a:p>
            <a:pPr marL="228600" marR="0" lvl="1" indent="-228600" algn="l" defTabSz="914400" rtl="0" eaLnBrk="1" fontAlgn="auto" latinLnBrk="0" hangingPunct="1">
              <a:lnSpc>
                <a:spcPct val="100000"/>
              </a:lnSpc>
              <a:spcBef>
                <a:spcPts val="0"/>
              </a:spcBef>
              <a:spcAft>
                <a:spcPts val="0"/>
              </a:spcAft>
              <a:buClrTx/>
              <a:buSzTx/>
              <a:buFontTx/>
              <a:buAutoNum type="alphaLcParenR"/>
              <a:tabLst/>
              <a:defRPr/>
            </a:pPr>
            <a:r>
              <a:rPr lang="en-US" sz="1200" kern="1200" baseline="0" dirty="0" smtClean="0">
                <a:solidFill>
                  <a:schemeClr val="tx1"/>
                </a:solidFill>
                <a:effectLst/>
                <a:latin typeface="+mn-lt"/>
                <a:ea typeface="+mn-ea"/>
                <a:cs typeface="+mn-cs"/>
              </a:rPr>
              <a:t>Similarities/Differences between </a:t>
            </a:r>
            <a:r>
              <a:rPr lang="en-US" sz="1200" kern="1200" baseline="0" dirty="0" err="1" smtClean="0">
                <a:solidFill>
                  <a:schemeClr val="tx1"/>
                </a:solidFill>
                <a:effectLst/>
                <a:latin typeface="+mn-lt"/>
                <a:ea typeface="+mn-ea"/>
                <a:cs typeface="+mn-cs"/>
              </a:rPr>
              <a:t>BitTorrent</a:t>
            </a:r>
            <a:r>
              <a:rPr lang="en-US" sz="1200" kern="1200" baseline="0" dirty="0" smtClean="0">
                <a:solidFill>
                  <a:schemeClr val="tx1"/>
                </a:solidFill>
                <a:effectLst/>
                <a:latin typeface="+mn-lt"/>
                <a:ea typeface="+mn-ea"/>
                <a:cs typeface="+mn-cs"/>
              </a:rPr>
              <a:t> and the model of NDN</a:t>
            </a:r>
          </a:p>
          <a:p>
            <a:pPr marL="228600" marR="0" lvl="1" indent="-228600" algn="l" defTabSz="914400" rtl="0" eaLnBrk="1" fontAlgn="auto" latinLnBrk="0" hangingPunct="1">
              <a:lnSpc>
                <a:spcPct val="100000"/>
              </a:lnSpc>
              <a:spcBef>
                <a:spcPts val="0"/>
              </a:spcBef>
              <a:spcAft>
                <a:spcPts val="0"/>
              </a:spcAft>
              <a:buClrTx/>
              <a:buSzTx/>
              <a:buFontTx/>
              <a:buAutoNum type="alphaLcParenR"/>
              <a:tabLst/>
              <a:defRPr/>
            </a:pPr>
            <a:endParaRPr lang="en-US" sz="1200" kern="1200" baseline="0" dirty="0" smtClean="0">
              <a:solidFill>
                <a:schemeClr val="tx1"/>
              </a:solidFill>
              <a:effectLst/>
              <a:latin typeface="+mn-lt"/>
              <a:ea typeface="+mn-ea"/>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r>
              <a:rPr lang="en-US" baseline="0" dirty="0" smtClean="0"/>
              <a:t>Eventually, we present the </a:t>
            </a:r>
            <a:r>
              <a:rPr lang="en-US" baseline="0" dirty="0" err="1" smtClean="0"/>
              <a:t>nTorrent</a:t>
            </a:r>
            <a:r>
              <a:rPr lang="en-US" baseline="0" dirty="0" smtClean="0"/>
              <a:t> design, a proof-of-concept NDN application to provide </a:t>
            </a:r>
            <a:r>
              <a:rPr lang="en-US" baseline="0" dirty="0" err="1" smtClean="0"/>
              <a:t>BitTorrent</a:t>
            </a:r>
            <a:r>
              <a:rPr lang="en-US" baseline="0" dirty="0" smtClean="0"/>
              <a:t>-like functions natively in NDN in a simpler way than the TCP-IP based implementation.</a:t>
            </a:r>
          </a:p>
        </p:txBody>
      </p:sp>
      <p:sp>
        <p:nvSpPr>
          <p:cNvPr id="4" name="Slide Number Placeholder 3"/>
          <p:cNvSpPr>
            <a:spLocks noGrp="1"/>
          </p:cNvSpPr>
          <p:nvPr>
            <p:ph type="sldNum" sz="quarter" idx="10"/>
          </p:nvPr>
        </p:nvSpPr>
        <p:spPr/>
        <p:txBody>
          <a:bodyPr/>
          <a:lstStyle/>
          <a:p>
            <a:fld id="{DC30A966-4099-9C47-BF1B-7A8040328642}" type="slidenum">
              <a:rPr lang="en-US" smtClean="0"/>
              <a:t>2</a:t>
            </a:fld>
            <a:endParaRPr lang="en-US"/>
          </a:p>
        </p:txBody>
      </p:sp>
    </p:spTree>
    <p:extLst>
      <p:ext uri="{BB962C8B-B14F-4D97-AF65-F5344CB8AC3E}">
        <p14:creationId xmlns:p14="http://schemas.microsoft.com/office/powerpoint/2010/main" val="5286501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ultimate goal</a:t>
            </a:r>
            <a:r>
              <a:rPr lang="en-US" baseline="0" dirty="0" smtClean="0"/>
              <a:t> of BT peers is to download a torrent. Given this goal, they:</a:t>
            </a:r>
          </a:p>
          <a:p>
            <a:endParaRPr lang="en-US" baseline="0" dirty="0" smtClean="0"/>
          </a:p>
          <a:p>
            <a:pPr marL="228600" indent="-228600">
              <a:buAutoNum type="arabicParenR"/>
            </a:pPr>
            <a:r>
              <a:rPr lang="en-US" b="1" i="1" u="sng" dirty="0" smtClean="0"/>
              <a:t>Peer Discovery: </a:t>
            </a:r>
            <a:r>
              <a:rPr lang="en-US" baseline="0" dirty="0" smtClean="0"/>
              <a:t>The underlying TCP/IP forces BT to specific an IP address to fetch data from: peers have to discover others (their IP address): a) through a tracker, b) through a DHT, c) once they have joined a swarm, they can use some optimizations to reduce dependency on tracker or DHT, e.g., Peer Discovery Protocol (PEX)</a:t>
            </a:r>
          </a:p>
          <a:p>
            <a:pPr marL="228600" indent="-228600">
              <a:buAutoNum type="arabicParenR"/>
            </a:pPr>
            <a:r>
              <a:rPr lang="en-US" b="1" i="1" u="sng" dirty="0" smtClean="0"/>
              <a:t>Peer Selection:  </a:t>
            </a:r>
            <a:r>
              <a:rPr lang="en-US" baseline="0" dirty="0" smtClean="0"/>
              <a:t>Once you discover some peers, how do you select the best ones to download data from? A number of BT implementations use download bandwidth as the metric (unaware of peer location) to decide by performing application layer measurements</a:t>
            </a:r>
          </a:p>
          <a:p>
            <a:pPr marL="228600" indent="-228600">
              <a:buAutoNum type="arabicParenR"/>
            </a:pPr>
            <a:r>
              <a:rPr lang="en-US" b="1" i="1" u="sng" dirty="0" smtClean="0"/>
              <a:t>Rarest Piece Prioritization: </a:t>
            </a:r>
            <a:r>
              <a:rPr lang="en-US" baseline="0" dirty="0" smtClean="0"/>
              <a:t>Since TCP/IP does not support data retention, peers have to download pieces in a way to benefit data replication for the swarm; they prioritize the replication of rare pieces, so that they can be downloaded in parallel from multiple peers and do not become unavailable. </a:t>
            </a:r>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n-US" b="1" i="1" u="sng" dirty="0" smtClean="0"/>
              <a:t>Piece Integrity Verification: </a:t>
            </a:r>
            <a:r>
              <a:rPr lang="en-US" sz="1200" kern="1200" dirty="0" smtClean="0">
                <a:solidFill>
                  <a:schemeClr val="tx1"/>
                </a:solidFill>
                <a:effectLst/>
                <a:latin typeface="+mn-lt"/>
                <a:ea typeface="+mn-ea"/>
                <a:cs typeface="+mn-cs"/>
              </a:rPr>
              <a:t>The TCP/IP network layer does not verify the integrity of individual packets, forcing </a:t>
            </a:r>
            <a:r>
              <a:rPr lang="en-US" sz="1200" kern="1200" dirty="0" err="1" smtClean="0">
                <a:solidFill>
                  <a:schemeClr val="tx1"/>
                </a:solidFill>
                <a:effectLst/>
                <a:latin typeface="+mn-lt"/>
                <a:ea typeface="+mn-ea"/>
                <a:cs typeface="+mn-cs"/>
              </a:rPr>
              <a:t>BitTorrent</a:t>
            </a:r>
            <a:r>
              <a:rPr lang="en-US" sz="1200" kern="1200" dirty="0" smtClean="0">
                <a:solidFill>
                  <a:schemeClr val="tx1"/>
                </a:solidFill>
                <a:effectLst/>
                <a:latin typeface="+mn-lt"/>
                <a:ea typeface="+mn-ea"/>
                <a:cs typeface="+mn-cs"/>
              </a:rPr>
              <a:t> to verify data integrity per piece at the application layer. If one packet in a piece is missing or fails the integrity check, the entire piece cannot be verified. </a:t>
            </a:r>
            <a:endParaRPr lang="en-US" dirty="0" smtClean="0"/>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n-US" b="1" i="1" u="sng" dirty="0" smtClean="0"/>
              <a:t>Data Sharing: </a:t>
            </a:r>
            <a:r>
              <a:rPr lang="en-US" baseline="0" dirty="0" smtClean="0"/>
              <a:t>No data retention by network, data sharing enforced at the application layer </a:t>
            </a:r>
            <a:r>
              <a:rPr lang="en-US" sz="1200" kern="1200" dirty="0" smtClean="0">
                <a:solidFill>
                  <a:schemeClr val="tx1"/>
                </a:solidFill>
                <a:effectLst/>
                <a:latin typeface="+mn-lt"/>
                <a:ea typeface="+mn-ea"/>
                <a:cs typeface="+mn-cs"/>
              </a:rPr>
              <a:t>by explicitly managing (choking and </a:t>
            </a:r>
            <a:r>
              <a:rPr lang="en-US" sz="1200" kern="1200" dirty="0" err="1" smtClean="0">
                <a:solidFill>
                  <a:schemeClr val="tx1"/>
                </a:solidFill>
                <a:effectLst/>
                <a:latin typeface="+mn-lt"/>
                <a:ea typeface="+mn-ea"/>
                <a:cs typeface="+mn-cs"/>
              </a:rPr>
              <a:t>unchoking</a:t>
            </a:r>
            <a:r>
              <a:rPr lang="en-US" sz="1200" kern="1200" dirty="0" smtClean="0">
                <a:solidFill>
                  <a:schemeClr val="tx1"/>
                </a:solidFill>
                <a:effectLst/>
                <a:latin typeface="+mn-lt"/>
                <a:ea typeface="+mn-ea"/>
                <a:cs typeface="+mn-cs"/>
              </a:rPr>
              <a:t>) individual connections. </a:t>
            </a:r>
            <a:endParaRPr lang="en-US" dirty="0" smtClean="0"/>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n-US" b="1" i="1" u="sng" dirty="0" smtClean="0"/>
              <a:t>Traffic Localization: </a:t>
            </a:r>
            <a:r>
              <a:rPr lang="en-US" sz="1200" kern="1200" dirty="0" smtClean="0">
                <a:solidFill>
                  <a:schemeClr val="tx1"/>
                </a:solidFill>
                <a:effectLst/>
                <a:latin typeface="+mn-lt"/>
                <a:ea typeface="+mn-ea"/>
                <a:cs typeface="+mn-cs"/>
              </a:rPr>
              <a:t>Throughout the process of data fetching and sharing, peers aim to talk to nearby peers to minimize download time, while Internet Service Providers (ISPs) aim to minimize the volume of generated inter-AS traffic. </a:t>
            </a:r>
            <a:r>
              <a:rPr lang="en-US" sz="1200" kern="1200" dirty="0" err="1" smtClean="0">
                <a:solidFill>
                  <a:schemeClr val="tx1"/>
                </a:solidFill>
                <a:effectLst/>
                <a:latin typeface="+mn-lt"/>
                <a:ea typeface="+mn-ea"/>
                <a:cs typeface="+mn-cs"/>
              </a:rPr>
              <a:t>BitTorrent</a:t>
            </a:r>
            <a:r>
              <a:rPr lang="en-US" sz="1200" kern="1200" dirty="0" smtClean="0">
                <a:solidFill>
                  <a:schemeClr val="tx1"/>
                </a:solidFill>
                <a:effectLst/>
                <a:latin typeface="+mn-lt"/>
                <a:ea typeface="+mn-ea"/>
                <a:cs typeface="+mn-cs"/>
              </a:rPr>
              <a:t> has no knowledge of the underlying connectivity, therefore, it can generate massive amounts of long distance and inter-AS traffic, increasing download times, network resource consumption and the costs of ISPs.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Ways</a:t>
            </a:r>
            <a:r>
              <a:rPr lang="en-US" sz="1200" kern="1200" baseline="0" dirty="0" smtClean="0">
                <a:solidFill>
                  <a:schemeClr val="tx1"/>
                </a:solidFill>
                <a:effectLst/>
                <a:latin typeface="+mn-lt"/>
                <a:ea typeface="+mn-ea"/>
                <a:cs typeface="+mn-cs"/>
              </a:rPr>
              <a:t> to deal with that: 1) external knowledge of network topology by peers or tracker</a:t>
            </a:r>
            <a:br>
              <a:rPr lang="en-US" sz="1200" kern="1200" baseline="0" dirty="0" smtClean="0">
                <a:solidFill>
                  <a:schemeClr val="tx1"/>
                </a:solidFill>
                <a:effectLst/>
                <a:latin typeface="+mn-lt"/>
                <a:ea typeface="+mn-ea"/>
                <a:cs typeface="+mn-cs"/>
              </a:rPr>
            </a:br>
            <a:r>
              <a:rPr lang="en-US" sz="1200" kern="1200" baseline="0" dirty="0" smtClean="0">
                <a:solidFill>
                  <a:schemeClr val="tx1"/>
                </a:solidFill>
                <a:effectLst/>
                <a:latin typeface="+mn-lt"/>
                <a:ea typeface="+mn-ea"/>
                <a:cs typeface="+mn-cs"/>
              </a:rPr>
              <a:t>2) Path monitoring and latency measurements by peers</a:t>
            </a:r>
            <a:br>
              <a:rPr lang="en-US" sz="1200" kern="1200" baseline="0" dirty="0" smtClean="0">
                <a:solidFill>
                  <a:schemeClr val="tx1"/>
                </a:solidFill>
                <a:effectLst/>
                <a:latin typeface="+mn-lt"/>
                <a:ea typeface="+mn-ea"/>
                <a:cs typeface="+mn-cs"/>
              </a:rPr>
            </a:br>
            <a:r>
              <a:rPr lang="en-US" sz="1200" kern="1200" baseline="0" dirty="0" smtClean="0">
                <a:solidFill>
                  <a:schemeClr val="tx1"/>
                </a:solidFill>
                <a:effectLst/>
                <a:latin typeface="+mn-lt"/>
                <a:ea typeface="+mn-ea"/>
                <a:cs typeface="+mn-cs"/>
              </a:rPr>
              <a:t>3) Leverage DNS service discovery to find peers within the same local network</a:t>
            </a:r>
            <a:br>
              <a:rPr lang="en-US" sz="1200" kern="1200" baseline="0" dirty="0" smtClean="0">
                <a:solidFill>
                  <a:schemeClr val="tx1"/>
                </a:solidFill>
                <a:effectLst/>
                <a:latin typeface="+mn-lt"/>
                <a:ea typeface="+mn-ea"/>
                <a:cs typeface="+mn-cs"/>
              </a:rPr>
            </a:br>
            <a:r>
              <a:rPr lang="en-US" sz="1200" kern="1200" baseline="0" dirty="0" smtClean="0">
                <a:solidFill>
                  <a:schemeClr val="tx1"/>
                </a:solidFill>
                <a:effectLst/>
                <a:latin typeface="+mn-lt"/>
                <a:ea typeface="+mn-ea"/>
                <a:cs typeface="+mn-cs"/>
              </a:rPr>
              <a:t>4) ISPs deploy “local” trackers to return “local” peers </a:t>
            </a:r>
            <a:br>
              <a:rPr lang="en-US" sz="1200" kern="1200" baseline="0" dirty="0" smtClean="0">
                <a:solidFill>
                  <a:schemeClr val="tx1"/>
                </a:solidFill>
                <a:effectLst/>
                <a:latin typeface="+mn-lt"/>
                <a:ea typeface="+mn-ea"/>
                <a:cs typeface="+mn-cs"/>
              </a:rPr>
            </a:br>
            <a:r>
              <a:rPr lang="en-US" sz="1200" kern="1200" baseline="0" dirty="0" smtClean="0">
                <a:solidFill>
                  <a:schemeClr val="tx1"/>
                </a:solidFill>
                <a:effectLst/>
                <a:latin typeface="+mn-lt"/>
                <a:ea typeface="+mn-ea"/>
                <a:cs typeface="+mn-cs"/>
              </a:rPr>
              <a:t>All these approaches introduce components external to the protocol itself plus the last one requires modification of DNS configuration</a:t>
            </a:r>
            <a:endParaRPr lang="en-US" dirty="0" smtClean="0"/>
          </a:p>
          <a:p>
            <a:pPr marL="228600" indent="-228600">
              <a:buAutoNum type="arabicParenR"/>
            </a:pPr>
            <a:endParaRPr lang="en-US" baseline="0" dirty="0" smtClean="0"/>
          </a:p>
          <a:p>
            <a:pPr marL="228600" indent="-228600">
              <a:buAutoNum type="arabicParenR"/>
            </a:pPr>
            <a:endParaRPr lang="en-US" baseline="0" dirty="0" smtClean="0"/>
          </a:p>
          <a:p>
            <a:pPr marL="228600" indent="-228600">
              <a:buAutoNum type="arabicParenR"/>
            </a:pPr>
            <a:endParaRPr lang="en-US" baseline="0" dirty="0" smtClean="0"/>
          </a:p>
          <a:p>
            <a:pPr marL="228600" indent="-228600">
              <a:buAutoNum type="arabicParenR"/>
            </a:pPr>
            <a:endParaRPr lang="en-US" baseline="0" dirty="0" smtClean="0"/>
          </a:p>
          <a:p>
            <a:pPr marL="228600" indent="-228600">
              <a:buAutoNum type="arabicParenR"/>
            </a:pPr>
            <a:endParaRPr lang="en-US" baseline="0" dirty="0" smtClean="0"/>
          </a:p>
          <a:p>
            <a:pPr marL="228600" indent="-228600">
              <a:buAutoNum type="arabicParenR"/>
            </a:pPr>
            <a:endParaRPr lang="en-US" dirty="0"/>
          </a:p>
        </p:txBody>
      </p:sp>
      <p:sp>
        <p:nvSpPr>
          <p:cNvPr id="4" name="Slide Number Placeholder 3"/>
          <p:cNvSpPr>
            <a:spLocks noGrp="1"/>
          </p:cNvSpPr>
          <p:nvPr>
            <p:ph type="sldNum" sz="quarter" idx="10"/>
          </p:nvPr>
        </p:nvSpPr>
        <p:spPr/>
        <p:txBody>
          <a:bodyPr/>
          <a:lstStyle/>
          <a:p>
            <a:fld id="{DC30A966-4099-9C47-BF1B-7A8040328642}" type="slidenum">
              <a:rPr lang="en-US" smtClean="0"/>
              <a:t>3</a:t>
            </a:fld>
            <a:endParaRPr lang="en-US"/>
          </a:p>
        </p:txBody>
      </p:sp>
    </p:spTree>
    <p:extLst>
      <p:ext uri="{BB962C8B-B14F-4D97-AF65-F5344CB8AC3E}">
        <p14:creationId xmlns:p14="http://schemas.microsoft.com/office/powerpoint/2010/main" val="20821145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Say application</a:t>
            </a:r>
            <a:r>
              <a:rPr lang="en-US" baseline="0" dirty="0" smtClean="0"/>
              <a:t> names</a:t>
            </a:r>
          </a:p>
          <a:p>
            <a:endParaRPr lang="en-US" baseline="0" dirty="0" smtClean="0"/>
          </a:p>
          <a:p>
            <a:r>
              <a:rPr lang="en-US" baseline="0" dirty="0" smtClean="0"/>
              <a:t>Naming Data: application names in NDN are used directly by network</a:t>
            </a:r>
          </a:p>
          <a:p>
            <a:endParaRPr lang="en-US" baseline="0" dirty="0" smtClean="0"/>
          </a:p>
          <a:p>
            <a:r>
              <a:rPr lang="en-US" baseline="0" dirty="0" err="1" smtClean="0"/>
              <a:t>BitTorrent</a:t>
            </a:r>
            <a:r>
              <a:rPr lang="en-US" baseline="0" dirty="0" smtClean="0"/>
              <a:t>: the application names stays at the application layer</a:t>
            </a:r>
            <a:endParaRPr lang="en-US" dirty="0" smtClean="0"/>
          </a:p>
          <a:p>
            <a:endParaRPr lang="en-US" dirty="0" smtClean="0"/>
          </a:p>
          <a:p>
            <a:r>
              <a:rPr lang="en-US" dirty="0" smtClean="0"/>
              <a:t>Data centric security:</a:t>
            </a:r>
            <a:r>
              <a:rPr lang="en-US" baseline="0" dirty="0" smtClean="0"/>
              <a:t> NDN uses signature per data packet and can use full names to optimize data integrity check to be performed by the network itself with minimal forwarder processing overhead</a:t>
            </a:r>
          </a:p>
          <a:p>
            <a:r>
              <a:rPr lang="en-US" baseline="0" dirty="0" smtClean="0"/>
              <a:t>Efficient data retrieval: Through the </a:t>
            </a:r>
            <a:r>
              <a:rPr lang="en-US" baseline="0" dirty="0" err="1" smtClean="0"/>
              <a:t>stateful</a:t>
            </a:r>
            <a:r>
              <a:rPr lang="en-US" baseline="0" dirty="0" smtClean="0"/>
              <a:t> forwarding plane and the strategy module: 1) Prioritization of local data copies, 2) Best location that has the data in terms of data plane performance, 3) Parallel fetching and Multi-path forwarding, 4) Native data multicast and in-network caching</a:t>
            </a:r>
            <a:endParaRPr lang="en-US" dirty="0"/>
          </a:p>
        </p:txBody>
      </p:sp>
      <p:sp>
        <p:nvSpPr>
          <p:cNvPr id="4" name="Slide Number Placeholder 3"/>
          <p:cNvSpPr>
            <a:spLocks noGrp="1"/>
          </p:cNvSpPr>
          <p:nvPr>
            <p:ph type="sldNum" sz="quarter" idx="10"/>
          </p:nvPr>
        </p:nvSpPr>
        <p:spPr/>
        <p:txBody>
          <a:bodyPr/>
          <a:lstStyle/>
          <a:p>
            <a:fld id="{DC30A966-4099-9C47-BF1B-7A8040328642}" type="slidenum">
              <a:rPr lang="en-US" smtClean="0"/>
              <a:t>4</a:t>
            </a:fld>
            <a:endParaRPr lang="en-US"/>
          </a:p>
        </p:txBody>
      </p:sp>
    </p:spTree>
    <p:extLst>
      <p:ext uri="{BB962C8B-B14F-4D97-AF65-F5344CB8AC3E}">
        <p14:creationId xmlns:p14="http://schemas.microsoft.com/office/powerpoint/2010/main" val="7095021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i="1" dirty="0" smtClean="0"/>
              <a:t>Torrent File contains the full names of file manifests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1" i="1" dirty="0" smtClean="0"/>
              <a:t>File Manifest: catalog of full packet names in a file </a:t>
            </a:r>
            <a:endParaRPr lang="en-US" sz="1200" dirty="0" smtClean="0"/>
          </a:p>
          <a:p>
            <a:endParaRPr lang="en-US" dirty="0"/>
          </a:p>
        </p:txBody>
      </p:sp>
      <p:sp>
        <p:nvSpPr>
          <p:cNvPr id="4" name="Slide Number Placeholder 3"/>
          <p:cNvSpPr>
            <a:spLocks noGrp="1"/>
          </p:cNvSpPr>
          <p:nvPr>
            <p:ph type="sldNum" sz="quarter" idx="10"/>
          </p:nvPr>
        </p:nvSpPr>
        <p:spPr/>
        <p:txBody>
          <a:bodyPr/>
          <a:lstStyle/>
          <a:p>
            <a:fld id="{DC30A966-4099-9C47-BF1B-7A8040328642}" type="slidenum">
              <a:rPr lang="en-US" smtClean="0"/>
              <a:t>5</a:t>
            </a:fld>
            <a:endParaRPr lang="en-US"/>
          </a:p>
        </p:txBody>
      </p:sp>
    </p:spTree>
    <p:extLst>
      <p:ext uri="{BB962C8B-B14F-4D97-AF65-F5344CB8AC3E}">
        <p14:creationId xmlns:p14="http://schemas.microsoft.com/office/powerpoint/2010/main" val="3216836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We do not do rarest piece first:</a:t>
            </a:r>
          </a:p>
          <a:p>
            <a:r>
              <a:rPr lang="en-US" baseline="0" dirty="0" smtClean="0"/>
              <a:t>1) we do not know</a:t>
            </a:r>
          </a:p>
          <a:p>
            <a:r>
              <a:rPr lang="en-US" baseline="0" dirty="0" smtClean="0"/>
              <a:t>2) does not maximize cache usage</a:t>
            </a:r>
            <a:endParaRPr lang="en-US" dirty="0" smtClean="0"/>
          </a:p>
          <a:p>
            <a:endParaRPr lang="en-US" dirty="0"/>
          </a:p>
        </p:txBody>
      </p:sp>
      <p:sp>
        <p:nvSpPr>
          <p:cNvPr id="4" name="Slide Number Placeholder 3"/>
          <p:cNvSpPr>
            <a:spLocks noGrp="1"/>
          </p:cNvSpPr>
          <p:nvPr>
            <p:ph type="sldNum" sz="quarter" idx="10"/>
          </p:nvPr>
        </p:nvSpPr>
        <p:spPr/>
        <p:txBody>
          <a:bodyPr/>
          <a:lstStyle/>
          <a:p>
            <a:fld id="{DC30A966-4099-9C47-BF1B-7A8040328642}" type="slidenum">
              <a:rPr lang="en-US" smtClean="0"/>
              <a:t>7</a:t>
            </a:fld>
            <a:endParaRPr lang="en-US"/>
          </a:p>
        </p:txBody>
      </p:sp>
    </p:spTree>
    <p:extLst>
      <p:ext uri="{BB962C8B-B14F-4D97-AF65-F5344CB8AC3E}">
        <p14:creationId xmlns:p14="http://schemas.microsoft.com/office/powerpoint/2010/main" val="141779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2 major decisions involved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Replace</a:t>
            </a:r>
            <a:r>
              <a:rPr lang="en-US" sz="1200" kern="1200" baseline="0" dirty="0" smtClean="0">
                <a:solidFill>
                  <a:schemeClr val="tx1"/>
                </a:solidFill>
                <a:effectLst/>
                <a:latin typeface="+mn-lt"/>
                <a:ea typeface="+mn-ea"/>
                <a:cs typeface="+mn-cs"/>
              </a:rPr>
              <a:t> routing announcement with Routing Scalability, talk about #1 and the trade-off, then about #2 and the trade-off</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pPr marL="228600" indent="-228600">
              <a:buAutoNum type="arabicParenR"/>
            </a:pPr>
            <a:r>
              <a:rPr lang="en-US" dirty="0" smtClean="0"/>
              <a:t>More coarse grain</a:t>
            </a:r>
            <a:r>
              <a:rPr lang="en-US" baseline="0" dirty="0" smtClean="0"/>
              <a:t> announcements, smaller FIBs (better routing scalability), Interests may reach locations that do not have the data, more time to find and fetch data</a:t>
            </a:r>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n-US" baseline="0" dirty="0" smtClean="0"/>
              <a:t>Announcing prefixes without having downloaded all their packets, enable more parallel fetching by others, Interests may reach locations that do not have the data, more time to find and fetch data</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1) this decision involves a trade-off between the accuracy of the routing and forwarding plane and the number of announced prefixes; coarse-grained announcements reduce the size of FIBs but, depending on when the announcements are made (as explained below), they might result in extended path exploration to find the data or reduced amounts of time that a peer uploads its data. </a:t>
            </a:r>
            <a:endParaRPr lang="en-US" dirty="0" smtClean="0"/>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 </a:t>
            </a:r>
            <a:r>
              <a:rPr lang="en-US" sz="1200" kern="1200" dirty="0" smtClean="0">
                <a:solidFill>
                  <a:schemeClr val="tx1"/>
                </a:solidFill>
                <a:effectLst/>
                <a:latin typeface="+mn-lt"/>
                <a:ea typeface="+mn-ea"/>
                <a:cs typeface="+mn-cs"/>
              </a:rPr>
              <a:t>Since a peer can announce a prefix without having all its data (e.g., the prefix of a file in the torrent, without having all the packets in the file), this decision involves a trade-off among the required amount of path exploration to find the data, the amount of time that a peer uploads its data and the peer agility in the sense of enabling peers to download data fast from multiple sources. </a:t>
            </a:r>
            <a:endParaRPr lang="en-US" dirty="0" smtClean="0"/>
          </a:p>
          <a:p>
            <a:endParaRPr lang="en-US" dirty="0"/>
          </a:p>
        </p:txBody>
      </p:sp>
      <p:sp>
        <p:nvSpPr>
          <p:cNvPr id="4" name="Slide Number Placeholder 3"/>
          <p:cNvSpPr>
            <a:spLocks noGrp="1"/>
          </p:cNvSpPr>
          <p:nvPr>
            <p:ph type="sldNum" sz="quarter" idx="10"/>
          </p:nvPr>
        </p:nvSpPr>
        <p:spPr/>
        <p:txBody>
          <a:bodyPr/>
          <a:lstStyle/>
          <a:p>
            <a:fld id="{DC30A966-4099-9C47-BF1B-7A8040328642}" type="slidenum">
              <a:rPr lang="en-US" smtClean="0"/>
              <a:t>8</a:t>
            </a:fld>
            <a:endParaRPr lang="en-US"/>
          </a:p>
        </p:txBody>
      </p:sp>
    </p:spTree>
    <p:extLst>
      <p:ext uri="{BB962C8B-B14F-4D97-AF65-F5344CB8AC3E}">
        <p14:creationId xmlns:p14="http://schemas.microsoft.com/office/powerpoint/2010/main" val="20828010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Announcing prefixes without having downloaded all their packets, enable more parallel fetching by others, Interests may reach locations that do not have the data, more time to find and fetch data</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DC30A966-4099-9C47-BF1B-7A8040328642}" type="slidenum">
              <a:rPr lang="en-US" smtClean="0"/>
              <a:t>9</a:t>
            </a:fld>
            <a:endParaRPr lang="en-US"/>
          </a:p>
        </p:txBody>
      </p:sp>
    </p:spTree>
    <p:extLst>
      <p:ext uri="{BB962C8B-B14F-4D97-AF65-F5344CB8AC3E}">
        <p14:creationId xmlns:p14="http://schemas.microsoft.com/office/powerpoint/2010/main" val="15670827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 </a:t>
            </a:r>
            <a:r>
              <a:rPr lang="en-US" sz="1200" kern="1200" dirty="0" smtClean="0">
                <a:solidFill>
                  <a:schemeClr val="tx1"/>
                </a:solidFill>
                <a:effectLst/>
                <a:latin typeface="+mn-lt"/>
                <a:ea typeface="+mn-ea"/>
                <a:cs typeface="+mn-cs"/>
              </a:rPr>
              <a:t>a peer in NDN acts as a consumer and a producer at the same time; as a consumer, it downloads data from others, and as a producer, it uploads data to others, which requires the peer to announce the name prefixes of the data (i.e., the peer is willing to upload) to the routing system </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 </a:t>
            </a:r>
            <a:r>
              <a:rPr lang="en-US" sz="1200" kern="1200" dirty="0" smtClean="0">
                <a:solidFill>
                  <a:schemeClr val="tx1"/>
                </a:solidFill>
                <a:effectLst/>
                <a:latin typeface="+mn-lt"/>
                <a:ea typeface="+mn-ea"/>
                <a:cs typeface="+mn-cs"/>
              </a:rPr>
              <a:t>Peer will express a request for data and the forwarding plane will bring this data back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3) Traffic localization and parallel downloading are done by the forwarding plane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4) NDN’s native support for multicast data delivery and in-network caching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5) Data</a:t>
            </a:r>
            <a:r>
              <a:rPr lang="en-US" sz="1200" kern="1200" baseline="0" dirty="0" smtClean="0">
                <a:solidFill>
                  <a:schemeClr val="tx1"/>
                </a:solidFill>
                <a:effectLst/>
                <a:latin typeface="+mn-lt"/>
                <a:ea typeface="+mn-ea"/>
                <a:cs typeface="+mn-cs"/>
              </a:rPr>
              <a:t> integrity verification by forwarders because of full names</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DC30A966-4099-9C47-BF1B-7A8040328642}" type="slidenum">
              <a:rPr lang="en-US" smtClean="0"/>
              <a:t>11</a:t>
            </a:fld>
            <a:endParaRPr lang="en-US"/>
          </a:p>
        </p:txBody>
      </p:sp>
    </p:spTree>
    <p:extLst>
      <p:ext uri="{BB962C8B-B14F-4D97-AF65-F5344CB8AC3E}">
        <p14:creationId xmlns:p14="http://schemas.microsoft.com/office/powerpoint/2010/main" val="2120827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6C7ADB3-F736-F24A-ADF8-C92DC7269B49}" type="datetime1">
              <a:rPr lang="en-US" smtClean="0"/>
              <a:t>3/23/17</a:t>
            </a:fld>
            <a:endParaRPr lang="en-US"/>
          </a:p>
        </p:txBody>
      </p:sp>
      <p:sp>
        <p:nvSpPr>
          <p:cNvPr id="5" name="Footer Placeholder 4"/>
          <p:cNvSpPr>
            <a:spLocks noGrp="1"/>
          </p:cNvSpPr>
          <p:nvPr>
            <p:ph type="ftr" sz="quarter" idx="11"/>
          </p:nvPr>
        </p:nvSpPr>
        <p:spPr/>
        <p:txBody>
          <a:bodyPr/>
          <a:lstStyle/>
          <a:p>
            <a:r>
              <a:rPr lang="en-US" smtClean="0"/>
              <a:t>NDNcomm 2017</a:t>
            </a:r>
            <a:endParaRPr lang="en-US"/>
          </a:p>
        </p:txBody>
      </p:sp>
      <p:sp>
        <p:nvSpPr>
          <p:cNvPr id="6" name="Slide Number Placeholder 5"/>
          <p:cNvSpPr>
            <a:spLocks noGrp="1"/>
          </p:cNvSpPr>
          <p:nvPr>
            <p:ph type="sldNum" sz="quarter" idx="12"/>
          </p:nvPr>
        </p:nvSpPr>
        <p:spPr/>
        <p:txBody>
          <a:bodyPr/>
          <a:lstStyle/>
          <a:p>
            <a:fld id="{B98F6320-F352-D240-9206-5B12BB5FB627}" type="slidenum">
              <a:rPr lang="en-US" smtClean="0"/>
              <a:t>‹#›</a:t>
            </a:fld>
            <a:endParaRPr lang="en-US"/>
          </a:p>
        </p:txBody>
      </p:sp>
    </p:spTree>
    <p:extLst>
      <p:ext uri="{BB962C8B-B14F-4D97-AF65-F5344CB8AC3E}">
        <p14:creationId xmlns:p14="http://schemas.microsoft.com/office/powerpoint/2010/main" val="1554641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259F14-CF04-DB47-A22A-40E635A0D2AA}" type="datetime1">
              <a:rPr lang="en-US" smtClean="0"/>
              <a:t>3/23/17</a:t>
            </a:fld>
            <a:endParaRPr lang="en-US"/>
          </a:p>
        </p:txBody>
      </p:sp>
      <p:sp>
        <p:nvSpPr>
          <p:cNvPr id="5" name="Footer Placeholder 4"/>
          <p:cNvSpPr>
            <a:spLocks noGrp="1"/>
          </p:cNvSpPr>
          <p:nvPr>
            <p:ph type="ftr" sz="quarter" idx="11"/>
          </p:nvPr>
        </p:nvSpPr>
        <p:spPr/>
        <p:txBody>
          <a:bodyPr/>
          <a:lstStyle/>
          <a:p>
            <a:r>
              <a:rPr lang="en-US" smtClean="0"/>
              <a:t>NDNcomm 2017</a:t>
            </a:r>
            <a:endParaRPr lang="en-US"/>
          </a:p>
        </p:txBody>
      </p:sp>
      <p:sp>
        <p:nvSpPr>
          <p:cNvPr id="6" name="Slide Number Placeholder 5"/>
          <p:cNvSpPr>
            <a:spLocks noGrp="1"/>
          </p:cNvSpPr>
          <p:nvPr>
            <p:ph type="sldNum" sz="quarter" idx="12"/>
          </p:nvPr>
        </p:nvSpPr>
        <p:spPr/>
        <p:txBody>
          <a:bodyPr/>
          <a:lstStyle/>
          <a:p>
            <a:fld id="{B98F6320-F352-D240-9206-5B12BB5FB627}" type="slidenum">
              <a:rPr lang="en-US" smtClean="0"/>
              <a:t>‹#›</a:t>
            </a:fld>
            <a:endParaRPr lang="en-US"/>
          </a:p>
        </p:txBody>
      </p:sp>
    </p:spTree>
    <p:extLst>
      <p:ext uri="{BB962C8B-B14F-4D97-AF65-F5344CB8AC3E}">
        <p14:creationId xmlns:p14="http://schemas.microsoft.com/office/powerpoint/2010/main" val="1082532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378A7F-464E-7C48-BF03-4B470CDE362B}" type="datetime1">
              <a:rPr lang="en-US" smtClean="0"/>
              <a:t>3/23/17</a:t>
            </a:fld>
            <a:endParaRPr lang="en-US"/>
          </a:p>
        </p:txBody>
      </p:sp>
      <p:sp>
        <p:nvSpPr>
          <p:cNvPr id="5" name="Footer Placeholder 4"/>
          <p:cNvSpPr>
            <a:spLocks noGrp="1"/>
          </p:cNvSpPr>
          <p:nvPr>
            <p:ph type="ftr" sz="quarter" idx="11"/>
          </p:nvPr>
        </p:nvSpPr>
        <p:spPr/>
        <p:txBody>
          <a:bodyPr/>
          <a:lstStyle/>
          <a:p>
            <a:r>
              <a:rPr lang="en-US" smtClean="0"/>
              <a:t>NDNcomm 2017</a:t>
            </a:r>
            <a:endParaRPr lang="en-US"/>
          </a:p>
        </p:txBody>
      </p:sp>
      <p:sp>
        <p:nvSpPr>
          <p:cNvPr id="6" name="Slide Number Placeholder 5"/>
          <p:cNvSpPr>
            <a:spLocks noGrp="1"/>
          </p:cNvSpPr>
          <p:nvPr>
            <p:ph type="sldNum" sz="quarter" idx="12"/>
          </p:nvPr>
        </p:nvSpPr>
        <p:spPr/>
        <p:txBody>
          <a:bodyPr/>
          <a:lstStyle/>
          <a:p>
            <a:fld id="{B98F6320-F352-D240-9206-5B12BB5FB627}" type="slidenum">
              <a:rPr lang="en-US" smtClean="0"/>
              <a:t>‹#›</a:t>
            </a:fld>
            <a:endParaRPr lang="en-US"/>
          </a:p>
        </p:txBody>
      </p:sp>
    </p:spTree>
    <p:extLst>
      <p:ext uri="{BB962C8B-B14F-4D97-AF65-F5344CB8AC3E}">
        <p14:creationId xmlns:p14="http://schemas.microsoft.com/office/powerpoint/2010/main" val="635530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147BED0-860C-F14E-B069-C852B0E6896A}" type="datetime1">
              <a:rPr lang="en-US" smtClean="0"/>
              <a:t>3/23/17</a:t>
            </a:fld>
            <a:endParaRPr lang="en-US"/>
          </a:p>
        </p:txBody>
      </p:sp>
      <p:sp>
        <p:nvSpPr>
          <p:cNvPr id="5" name="Footer Placeholder 4"/>
          <p:cNvSpPr>
            <a:spLocks noGrp="1"/>
          </p:cNvSpPr>
          <p:nvPr>
            <p:ph type="ftr" sz="quarter" idx="11"/>
          </p:nvPr>
        </p:nvSpPr>
        <p:spPr/>
        <p:txBody>
          <a:bodyPr/>
          <a:lstStyle/>
          <a:p>
            <a:r>
              <a:rPr lang="en-US" smtClean="0"/>
              <a:t>NDNcomm 2017</a:t>
            </a:r>
            <a:endParaRPr lang="en-US"/>
          </a:p>
        </p:txBody>
      </p:sp>
      <p:sp>
        <p:nvSpPr>
          <p:cNvPr id="6" name="Slide Number Placeholder 5"/>
          <p:cNvSpPr>
            <a:spLocks noGrp="1"/>
          </p:cNvSpPr>
          <p:nvPr>
            <p:ph type="sldNum" sz="quarter" idx="12"/>
          </p:nvPr>
        </p:nvSpPr>
        <p:spPr/>
        <p:txBody>
          <a:bodyPr/>
          <a:lstStyle/>
          <a:p>
            <a:fld id="{B98F6320-F352-D240-9206-5B12BB5FB627}" type="slidenum">
              <a:rPr lang="en-US" smtClean="0"/>
              <a:t>‹#›</a:t>
            </a:fld>
            <a:endParaRPr lang="en-US"/>
          </a:p>
        </p:txBody>
      </p:sp>
    </p:spTree>
    <p:extLst>
      <p:ext uri="{BB962C8B-B14F-4D97-AF65-F5344CB8AC3E}">
        <p14:creationId xmlns:p14="http://schemas.microsoft.com/office/powerpoint/2010/main" val="2120241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6DF427C-E8F4-CD49-8B6A-DCCA0208036D}" type="datetime1">
              <a:rPr lang="en-US" smtClean="0"/>
              <a:t>3/23/17</a:t>
            </a:fld>
            <a:endParaRPr lang="en-US"/>
          </a:p>
        </p:txBody>
      </p:sp>
      <p:sp>
        <p:nvSpPr>
          <p:cNvPr id="5" name="Footer Placeholder 4"/>
          <p:cNvSpPr>
            <a:spLocks noGrp="1"/>
          </p:cNvSpPr>
          <p:nvPr>
            <p:ph type="ftr" sz="quarter" idx="11"/>
          </p:nvPr>
        </p:nvSpPr>
        <p:spPr/>
        <p:txBody>
          <a:bodyPr/>
          <a:lstStyle/>
          <a:p>
            <a:r>
              <a:rPr lang="en-US" smtClean="0"/>
              <a:t>NDNcomm 2017</a:t>
            </a:r>
            <a:endParaRPr lang="en-US"/>
          </a:p>
        </p:txBody>
      </p:sp>
      <p:sp>
        <p:nvSpPr>
          <p:cNvPr id="6" name="Slide Number Placeholder 5"/>
          <p:cNvSpPr>
            <a:spLocks noGrp="1"/>
          </p:cNvSpPr>
          <p:nvPr>
            <p:ph type="sldNum" sz="quarter" idx="12"/>
          </p:nvPr>
        </p:nvSpPr>
        <p:spPr/>
        <p:txBody>
          <a:bodyPr/>
          <a:lstStyle/>
          <a:p>
            <a:fld id="{B98F6320-F352-D240-9206-5B12BB5FB627}" type="slidenum">
              <a:rPr lang="en-US" smtClean="0"/>
              <a:t>‹#›</a:t>
            </a:fld>
            <a:endParaRPr lang="en-US"/>
          </a:p>
        </p:txBody>
      </p:sp>
    </p:spTree>
    <p:extLst>
      <p:ext uri="{BB962C8B-B14F-4D97-AF65-F5344CB8AC3E}">
        <p14:creationId xmlns:p14="http://schemas.microsoft.com/office/powerpoint/2010/main" val="1699861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D034A61-DB0B-1A40-A7F9-4DC101B5D2DF}" type="datetime1">
              <a:rPr lang="en-US" smtClean="0"/>
              <a:t>3/23/17</a:t>
            </a:fld>
            <a:endParaRPr lang="en-US"/>
          </a:p>
        </p:txBody>
      </p:sp>
      <p:sp>
        <p:nvSpPr>
          <p:cNvPr id="6" name="Footer Placeholder 5"/>
          <p:cNvSpPr>
            <a:spLocks noGrp="1"/>
          </p:cNvSpPr>
          <p:nvPr>
            <p:ph type="ftr" sz="quarter" idx="11"/>
          </p:nvPr>
        </p:nvSpPr>
        <p:spPr/>
        <p:txBody>
          <a:bodyPr/>
          <a:lstStyle/>
          <a:p>
            <a:r>
              <a:rPr lang="en-US" smtClean="0"/>
              <a:t>NDNcomm 2017</a:t>
            </a:r>
            <a:endParaRPr lang="en-US"/>
          </a:p>
        </p:txBody>
      </p:sp>
      <p:sp>
        <p:nvSpPr>
          <p:cNvPr id="7" name="Slide Number Placeholder 6"/>
          <p:cNvSpPr>
            <a:spLocks noGrp="1"/>
          </p:cNvSpPr>
          <p:nvPr>
            <p:ph type="sldNum" sz="quarter" idx="12"/>
          </p:nvPr>
        </p:nvSpPr>
        <p:spPr/>
        <p:txBody>
          <a:bodyPr/>
          <a:lstStyle/>
          <a:p>
            <a:fld id="{B98F6320-F352-D240-9206-5B12BB5FB627}" type="slidenum">
              <a:rPr lang="en-US" smtClean="0"/>
              <a:t>‹#›</a:t>
            </a:fld>
            <a:endParaRPr lang="en-US"/>
          </a:p>
        </p:txBody>
      </p:sp>
    </p:spTree>
    <p:extLst>
      <p:ext uri="{BB962C8B-B14F-4D97-AF65-F5344CB8AC3E}">
        <p14:creationId xmlns:p14="http://schemas.microsoft.com/office/powerpoint/2010/main" val="1602854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409FF3F-C101-0740-BA2E-F640A682B7F0}" type="datetime1">
              <a:rPr lang="en-US" smtClean="0"/>
              <a:t>3/23/17</a:t>
            </a:fld>
            <a:endParaRPr lang="en-US"/>
          </a:p>
        </p:txBody>
      </p:sp>
      <p:sp>
        <p:nvSpPr>
          <p:cNvPr id="8" name="Footer Placeholder 7"/>
          <p:cNvSpPr>
            <a:spLocks noGrp="1"/>
          </p:cNvSpPr>
          <p:nvPr>
            <p:ph type="ftr" sz="quarter" idx="11"/>
          </p:nvPr>
        </p:nvSpPr>
        <p:spPr/>
        <p:txBody>
          <a:bodyPr/>
          <a:lstStyle/>
          <a:p>
            <a:r>
              <a:rPr lang="en-US" smtClean="0"/>
              <a:t>NDNcomm 2017</a:t>
            </a:r>
            <a:endParaRPr lang="en-US"/>
          </a:p>
        </p:txBody>
      </p:sp>
      <p:sp>
        <p:nvSpPr>
          <p:cNvPr id="9" name="Slide Number Placeholder 8"/>
          <p:cNvSpPr>
            <a:spLocks noGrp="1"/>
          </p:cNvSpPr>
          <p:nvPr>
            <p:ph type="sldNum" sz="quarter" idx="12"/>
          </p:nvPr>
        </p:nvSpPr>
        <p:spPr/>
        <p:txBody>
          <a:bodyPr/>
          <a:lstStyle/>
          <a:p>
            <a:fld id="{B98F6320-F352-D240-9206-5B12BB5FB627}" type="slidenum">
              <a:rPr lang="en-US" smtClean="0"/>
              <a:t>‹#›</a:t>
            </a:fld>
            <a:endParaRPr lang="en-US"/>
          </a:p>
        </p:txBody>
      </p:sp>
    </p:spTree>
    <p:extLst>
      <p:ext uri="{BB962C8B-B14F-4D97-AF65-F5344CB8AC3E}">
        <p14:creationId xmlns:p14="http://schemas.microsoft.com/office/powerpoint/2010/main" val="1138747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744331-FBE1-4940-B316-95F6DCCF44E1}" type="datetime1">
              <a:rPr lang="en-US" smtClean="0"/>
              <a:t>3/23/17</a:t>
            </a:fld>
            <a:endParaRPr lang="en-US"/>
          </a:p>
        </p:txBody>
      </p:sp>
      <p:sp>
        <p:nvSpPr>
          <p:cNvPr id="4" name="Footer Placeholder 3"/>
          <p:cNvSpPr>
            <a:spLocks noGrp="1"/>
          </p:cNvSpPr>
          <p:nvPr>
            <p:ph type="ftr" sz="quarter" idx="11"/>
          </p:nvPr>
        </p:nvSpPr>
        <p:spPr/>
        <p:txBody>
          <a:bodyPr/>
          <a:lstStyle/>
          <a:p>
            <a:r>
              <a:rPr lang="en-US" smtClean="0"/>
              <a:t>NDNcomm 2017</a:t>
            </a:r>
            <a:endParaRPr lang="en-US"/>
          </a:p>
        </p:txBody>
      </p:sp>
      <p:sp>
        <p:nvSpPr>
          <p:cNvPr id="5" name="Slide Number Placeholder 4"/>
          <p:cNvSpPr>
            <a:spLocks noGrp="1"/>
          </p:cNvSpPr>
          <p:nvPr>
            <p:ph type="sldNum" sz="quarter" idx="12"/>
          </p:nvPr>
        </p:nvSpPr>
        <p:spPr/>
        <p:txBody>
          <a:bodyPr/>
          <a:lstStyle/>
          <a:p>
            <a:fld id="{B98F6320-F352-D240-9206-5B12BB5FB627}" type="slidenum">
              <a:rPr lang="en-US" smtClean="0"/>
              <a:t>‹#›</a:t>
            </a:fld>
            <a:endParaRPr lang="en-US"/>
          </a:p>
        </p:txBody>
      </p:sp>
    </p:spTree>
    <p:extLst>
      <p:ext uri="{BB962C8B-B14F-4D97-AF65-F5344CB8AC3E}">
        <p14:creationId xmlns:p14="http://schemas.microsoft.com/office/powerpoint/2010/main" val="548466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85AEA1-B14C-B74E-8E97-E8DB2E95FE19}" type="datetime1">
              <a:rPr lang="en-US" smtClean="0"/>
              <a:t>3/23/17</a:t>
            </a:fld>
            <a:endParaRPr lang="en-US"/>
          </a:p>
        </p:txBody>
      </p:sp>
      <p:sp>
        <p:nvSpPr>
          <p:cNvPr id="3" name="Footer Placeholder 2"/>
          <p:cNvSpPr>
            <a:spLocks noGrp="1"/>
          </p:cNvSpPr>
          <p:nvPr>
            <p:ph type="ftr" sz="quarter" idx="11"/>
          </p:nvPr>
        </p:nvSpPr>
        <p:spPr/>
        <p:txBody>
          <a:bodyPr/>
          <a:lstStyle/>
          <a:p>
            <a:r>
              <a:rPr lang="en-US" smtClean="0"/>
              <a:t>NDNcomm 2017</a:t>
            </a:r>
            <a:endParaRPr lang="en-US"/>
          </a:p>
        </p:txBody>
      </p:sp>
      <p:sp>
        <p:nvSpPr>
          <p:cNvPr id="4" name="Slide Number Placeholder 3"/>
          <p:cNvSpPr>
            <a:spLocks noGrp="1"/>
          </p:cNvSpPr>
          <p:nvPr>
            <p:ph type="sldNum" sz="quarter" idx="12"/>
          </p:nvPr>
        </p:nvSpPr>
        <p:spPr/>
        <p:txBody>
          <a:bodyPr/>
          <a:lstStyle/>
          <a:p>
            <a:fld id="{B98F6320-F352-D240-9206-5B12BB5FB627}" type="slidenum">
              <a:rPr lang="en-US" smtClean="0"/>
              <a:t>‹#›</a:t>
            </a:fld>
            <a:endParaRPr lang="en-US"/>
          </a:p>
        </p:txBody>
      </p:sp>
    </p:spTree>
    <p:extLst>
      <p:ext uri="{BB962C8B-B14F-4D97-AF65-F5344CB8AC3E}">
        <p14:creationId xmlns:p14="http://schemas.microsoft.com/office/powerpoint/2010/main" val="1070383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A485CD-963A-DF4D-A804-58B11D70014D}" type="datetime1">
              <a:rPr lang="en-US" smtClean="0"/>
              <a:t>3/23/17</a:t>
            </a:fld>
            <a:endParaRPr lang="en-US"/>
          </a:p>
        </p:txBody>
      </p:sp>
      <p:sp>
        <p:nvSpPr>
          <p:cNvPr id="6" name="Footer Placeholder 5"/>
          <p:cNvSpPr>
            <a:spLocks noGrp="1"/>
          </p:cNvSpPr>
          <p:nvPr>
            <p:ph type="ftr" sz="quarter" idx="11"/>
          </p:nvPr>
        </p:nvSpPr>
        <p:spPr/>
        <p:txBody>
          <a:bodyPr/>
          <a:lstStyle/>
          <a:p>
            <a:r>
              <a:rPr lang="en-US" smtClean="0"/>
              <a:t>NDNcomm 2017</a:t>
            </a:r>
            <a:endParaRPr lang="en-US"/>
          </a:p>
        </p:txBody>
      </p:sp>
      <p:sp>
        <p:nvSpPr>
          <p:cNvPr id="7" name="Slide Number Placeholder 6"/>
          <p:cNvSpPr>
            <a:spLocks noGrp="1"/>
          </p:cNvSpPr>
          <p:nvPr>
            <p:ph type="sldNum" sz="quarter" idx="12"/>
          </p:nvPr>
        </p:nvSpPr>
        <p:spPr/>
        <p:txBody>
          <a:bodyPr/>
          <a:lstStyle/>
          <a:p>
            <a:fld id="{B98F6320-F352-D240-9206-5B12BB5FB627}" type="slidenum">
              <a:rPr lang="en-US" smtClean="0"/>
              <a:t>‹#›</a:t>
            </a:fld>
            <a:endParaRPr lang="en-US"/>
          </a:p>
        </p:txBody>
      </p:sp>
    </p:spTree>
    <p:extLst>
      <p:ext uri="{BB962C8B-B14F-4D97-AF65-F5344CB8AC3E}">
        <p14:creationId xmlns:p14="http://schemas.microsoft.com/office/powerpoint/2010/main" val="466066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B4BE89-71F7-5B44-88F0-201B23D75F10}" type="datetime1">
              <a:rPr lang="en-US" smtClean="0"/>
              <a:t>3/23/17</a:t>
            </a:fld>
            <a:endParaRPr lang="en-US"/>
          </a:p>
        </p:txBody>
      </p:sp>
      <p:sp>
        <p:nvSpPr>
          <p:cNvPr id="6" name="Footer Placeholder 5"/>
          <p:cNvSpPr>
            <a:spLocks noGrp="1"/>
          </p:cNvSpPr>
          <p:nvPr>
            <p:ph type="ftr" sz="quarter" idx="11"/>
          </p:nvPr>
        </p:nvSpPr>
        <p:spPr/>
        <p:txBody>
          <a:bodyPr/>
          <a:lstStyle/>
          <a:p>
            <a:r>
              <a:rPr lang="en-US" smtClean="0"/>
              <a:t>NDNcomm 2017</a:t>
            </a:r>
            <a:endParaRPr lang="en-US"/>
          </a:p>
        </p:txBody>
      </p:sp>
      <p:sp>
        <p:nvSpPr>
          <p:cNvPr id="7" name="Slide Number Placeholder 6"/>
          <p:cNvSpPr>
            <a:spLocks noGrp="1"/>
          </p:cNvSpPr>
          <p:nvPr>
            <p:ph type="sldNum" sz="quarter" idx="12"/>
          </p:nvPr>
        </p:nvSpPr>
        <p:spPr/>
        <p:txBody>
          <a:bodyPr/>
          <a:lstStyle/>
          <a:p>
            <a:fld id="{B98F6320-F352-D240-9206-5B12BB5FB627}" type="slidenum">
              <a:rPr lang="en-US" smtClean="0"/>
              <a:t>‹#›</a:t>
            </a:fld>
            <a:endParaRPr lang="en-US"/>
          </a:p>
        </p:txBody>
      </p:sp>
    </p:spTree>
    <p:extLst>
      <p:ext uri="{BB962C8B-B14F-4D97-AF65-F5344CB8AC3E}">
        <p14:creationId xmlns:p14="http://schemas.microsoft.com/office/powerpoint/2010/main" val="129900644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156C51-1892-4443-8715-4838CCF5FE04}" type="datetime1">
              <a:rPr lang="en-US" smtClean="0"/>
              <a:t>3/23/17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NDNcomm 2017</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8F6320-F352-D240-9206-5B12BB5FB627}" type="slidenum">
              <a:rPr lang="en-US" smtClean="0"/>
              <a:t>‹#›</a:t>
            </a:fld>
            <a:endParaRPr lang="en-US"/>
          </a:p>
        </p:txBody>
      </p:sp>
    </p:spTree>
    <p:extLst>
      <p:ext uri="{BB962C8B-B14F-4D97-AF65-F5344CB8AC3E}">
        <p14:creationId xmlns:p14="http://schemas.microsoft.com/office/powerpoint/2010/main" val="11717724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github.com/spirosmastorakis/nTorrent"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4" Type="http://schemas.openxmlformats.org/officeDocument/2006/relationships/image" Target="../media/image8.emf"/><Relationship Id="rId5" Type="http://schemas.openxmlformats.org/officeDocument/2006/relationships/image" Target="../media/image9.emf"/><Relationship Id="rId6" Type="http://schemas.openxmlformats.org/officeDocument/2006/relationships/image" Target="../media/image10.emf"/><Relationship Id="rId7" Type="http://schemas.openxmlformats.org/officeDocument/2006/relationships/image" Target="../media/image11.emf"/><Relationship Id="rId8" Type="http://schemas.openxmlformats.org/officeDocument/2006/relationships/image" Target="../media/image12.emf"/><Relationship Id="rId9" Type="http://schemas.openxmlformats.org/officeDocument/2006/relationships/image" Target="../media/image13.emf"/><Relationship Id="rId10" Type="http://schemas.openxmlformats.org/officeDocument/2006/relationships/image" Target="../media/image14.tiff"/><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emf"/></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6.pn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652806"/>
            <a:ext cx="9144000" cy="2387600"/>
          </a:xfrm>
        </p:spPr>
        <p:txBody>
          <a:bodyPr>
            <a:normAutofit/>
          </a:bodyPr>
          <a:lstStyle/>
          <a:p>
            <a:r>
              <a:rPr lang="en-US" sz="4800" b="1" dirty="0" err="1" smtClean="0"/>
              <a:t>nTorrent</a:t>
            </a:r>
            <a:r>
              <a:rPr lang="en-US" sz="4800" b="1" dirty="0" smtClean="0"/>
              <a:t>: Peer-to-Peer File Sharing in Named Data Networking</a:t>
            </a:r>
            <a:endParaRPr lang="en-US" sz="4800" b="1" dirty="0"/>
          </a:p>
        </p:txBody>
      </p:sp>
      <p:sp>
        <p:nvSpPr>
          <p:cNvPr id="3" name="Subtitle 2"/>
          <p:cNvSpPr>
            <a:spLocks noGrp="1"/>
          </p:cNvSpPr>
          <p:nvPr>
            <p:ph type="subTitle" idx="1"/>
          </p:nvPr>
        </p:nvSpPr>
        <p:spPr>
          <a:xfrm>
            <a:off x="1573428" y="5242933"/>
            <a:ext cx="9144000" cy="1655762"/>
          </a:xfrm>
        </p:spPr>
        <p:txBody>
          <a:bodyPr>
            <a:noAutofit/>
          </a:bodyPr>
          <a:lstStyle/>
          <a:p>
            <a:r>
              <a:rPr lang="en-US" sz="3400" dirty="0" err="1" smtClean="0"/>
              <a:t>Spyridon</a:t>
            </a:r>
            <a:r>
              <a:rPr lang="en-US" sz="3400" dirty="0" smtClean="0"/>
              <a:t> (Spyros) </a:t>
            </a:r>
            <a:r>
              <a:rPr lang="en-US" sz="3400" dirty="0" err="1" smtClean="0"/>
              <a:t>Mastorakis</a:t>
            </a:r>
            <a:endParaRPr lang="en-US" sz="3400" dirty="0" smtClean="0"/>
          </a:p>
          <a:p>
            <a:r>
              <a:rPr lang="en-US" sz="3400" dirty="0" smtClean="0"/>
              <a:t>University of California, Los Angeles</a:t>
            </a:r>
            <a:br>
              <a:rPr lang="en-US" sz="3400" dirty="0" smtClean="0"/>
            </a:br>
            <a:endParaRPr lang="en-US" sz="3400" dirty="0" smtClean="0"/>
          </a:p>
        </p:txBody>
      </p:sp>
      <p:sp>
        <p:nvSpPr>
          <p:cNvPr id="4" name="Rectangle 3"/>
          <p:cNvSpPr/>
          <p:nvPr/>
        </p:nvSpPr>
        <p:spPr>
          <a:xfrm>
            <a:off x="1939636" y="3330263"/>
            <a:ext cx="8728363" cy="1661993"/>
          </a:xfrm>
          <a:prstGeom prst="rect">
            <a:avLst/>
          </a:prstGeom>
        </p:spPr>
        <p:txBody>
          <a:bodyPr wrap="square">
            <a:spAutoFit/>
          </a:bodyPr>
          <a:lstStyle/>
          <a:p>
            <a:pPr algn="ctr"/>
            <a:r>
              <a:rPr lang="en-US" sz="3400" b="1" dirty="0" err="1" smtClean="0"/>
              <a:t>NDNcomm</a:t>
            </a:r>
            <a:r>
              <a:rPr lang="en-US" sz="3400" b="1" dirty="0" smtClean="0"/>
              <a:t> 2017</a:t>
            </a:r>
          </a:p>
          <a:p>
            <a:pPr algn="ctr"/>
            <a:r>
              <a:rPr lang="en-US" sz="3400" dirty="0" err="1" smtClean="0"/>
              <a:t>Macrh</a:t>
            </a:r>
            <a:r>
              <a:rPr lang="en-US" sz="3400" dirty="0" smtClean="0"/>
              <a:t> 23 – 24</a:t>
            </a:r>
          </a:p>
          <a:p>
            <a:pPr algn="ctr"/>
            <a:r>
              <a:rPr lang="en-US" sz="3400" dirty="0" smtClean="0"/>
              <a:t>Memphis</a:t>
            </a:r>
            <a:endParaRPr lang="en-US" sz="3400" dirty="0"/>
          </a:p>
        </p:txBody>
      </p:sp>
      <p:sp>
        <p:nvSpPr>
          <p:cNvPr id="8" name="Slide Number Placeholder 7"/>
          <p:cNvSpPr>
            <a:spLocks noGrp="1"/>
          </p:cNvSpPr>
          <p:nvPr>
            <p:ph type="sldNum" sz="quarter" idx="12"/>
          </p:nvPr>
        </p:nvSpPr>
        <p:spPr/>
        <p:txBody>
          <a:bodyPr/>
          <a:lstStyle/>
          <a:p>
            <a:fld id="{B98F6320-F352-D240-9206-5B12BB5FB627}" type="slidenum">
              <a:rPr lang="en-US" smtClean="0"/>
              <a:t>1</a:t>
            </a:fld>
            <a:endParaRPr lang="en-US"/>
          </a:p>
        </p:txBody>
      </p:sp>
      <p:sp>
        <p:nvSpPr>
          <p:cNvPr id="5" name="Date Placeholder 4"/>
          <p:cNvSpPr>
            <a:spLocks noGrp="1"/>
          </p:cNvSpPr>
          <p:nvPr>
            <p:ph type="dt" sz="half" idx="10"/>
          </p:nvPr>
        </p:nvSpPr>
        <p:spPr/>
        <p:txBody>
          <a:bodyPr/>
          <a:lstStyle/>
          <a:p>
            <a:fld id="{25B0B271-17F6-E04E-8AC2-EA81CD19649B}" type="datetime1">
              <a:rPr lang="en-US" smtClean="0"/>
              <a:t>3/23/17</a:t>
            </a:fld>
            <a:endParaRPr lang="en-US"/>
          </a:p>
        </p:txBody>
      </p:sp>
      <p:pic>
        <p:nvPicPr>
          <p:cNvPr id="7" name="Picture 6" descr="cropped-20130722_Logo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148174" y="-79433"/>
            <a:ext cx="2043826" cy="1201796"/>
          </a:xfrm>
          <a:prstGeom prst="rect">
            <a:avLst/>
          </a:prstGeom>
        </p:spPr>
      </p:pic>
      <p:sp>
        <p:nvSpPr>
          <p:cNvPr id="6" name="Footer Placeholder 5"/>
          <p:cNvSpPr>
            <a:spLocks noGrp="1"/>
          </p:cNvSpPr>
          <p:nvPr>
            <p:ph type="ftr" sz="quarter" idx="11"/>
          </p:nvPr>
        </p:nvSpPr>
        <p:spPr/>
        <p:txBody>
          <a:bodyPr/>
          <a:lstStyle/>
          <a:p>
            <a:r>
              <a:rPr lang="en-US" smtClean="0"/>
              <a:t>NDNcomm 2017</a:t>
            </a:r>
            <a:endParaRPr lang="en-US"/>
          </a:p>
        </p:txBody>
      </p:sp>
    </p:spTree>
    <p:extLst>
      <p:ext uri="{BB962C8B-B14F-4D97-AF65-F5344CB8AC3E}">
        <p14:creationId xmlns:p14="http://schemas.microsoft.com/office/powerpoint/2010/main" val="4313508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nTorrent</a:t>
            </a:r>
            <a:r>
              <a:rPr lang="en-US" b="1" dirty="0"/>
              <a:t> </a:t>
            </a:r>
            <a:r>
              <a:rPr lang="en-US" b="1" dirty="0" smtClean="0"/>
              <a:t>Implementation</a:t>
            </a:r>
            <a:endParaRPr lang="en-US" b="1" dirty="0"/>
          </a:p>
        </p:txBody>
      </p:sp>
      <p:sp>
        <p:nvSpPr>
          <p:cNvPr id="3" name="Content Placeholder 2"/>
          <p:cNvSpPr>
            <a:spLocks noGrp="1"/>
          </p:cNvSpPr>
          <p:nvPr>
            <p:ph idx="1"/>
          </p:nvPr>
        </p:nvSpPr>
        <p:spPr/>
        <p:txBody>
          <a:bodyPr/>
          <a:lstStyle/>
          <a:p>
            <a:r>
              <a:rPr lang="en-US" dirty="0" smtClean="0"/>
              <a:t>Implementation </a:t>
            </a:r>
            <a:r>
              <a:rPr lang="en-US" dirty="0"/>
              <a:t>(almost ready to </a:t>
            </a:r>
            <a:r>
              <a:rPr lang="en-US" dirty="0" smtClean="0"/>
              <a:t>use, have been tested and debugged on the NDN </a:t>
            </a:r>
            <a:r>
              <a:rPr lang="en-US" dirty="0" err="1" smtClean="0"/>
              <a:t>testbed</a:t>
            </a:r>
            <a:r>
              <a:rPr lang="en-US" dirty="0" smtClean="0"/>
              <a:t>): </a:t>
            </a:r>
            <a:r>
              <a:rPr lang="en-US" dirty="0" smtClean="0">
                <a:hlinkClick r:id="rId2"/>
              </a:rPr>
              <a:t>https</a:t>
            </a:r>
            <a:r>
              <a:rPr lang="en-US" dirty="0">
                <a:hlinkClick r:id="rId2"/>
              </a:rPr>
              <a:t>://</a:t>
            </a:r>
            <a:r>
              <a:rPr lang="en-US" dirty="0" smtClean="0">
                <a:hlinkClick r:id="rId2"/>
              </a:rPr>
              <a:t>github.com/spirosmastorakis/nTorrent</a:t>
            </a:r>
            <a:endParaRPr lang="en-US" dirty="0" smtClean="0"/>
          </a:p>
          <a:p>
            <a:r>
              <a:rPr lang="en-US" dirty="0" smtClean="0"/>
              <a:t>Documentation to come soon</a:t>
            </a:r>
          </a:p>
          <a:p>
            <a:r>
              <a:rPr lang="en-US" dirty="0" smtClean="0"/>
              <a:t>Implementation to be ported to </a:t>
            </a:r>
            <a:r>
              <a:rPr lang="en-US" dirty="0" err="1" smtClean="0"/>
              <a:t>ndnSIM</a:t>
            </a:r>
            <a:r>
              <a:rPr lang="en-US" dirty="0" smtClean="0"/>
              <a:t> soon</a:t>
            </a:r>
          </a:p>
          <a:p>
            <a:endParaRPr lang="en-US" dirty="0"/>
          </a:p>
        </p:txBody>
      </p:sp>
      <p:sp>
        <p:nvSpPr>
          <p:cNvPr id="4" name="Date Placeholder 3"/>
          <p:cNvSpPr>
            <a:spLocks noGrp="1"/>
          </p:cNvSpPr>
          <p:nvPr>
            <p:ph type="dt" sz="half" idx="10"/>
          </p:nvPr>
        </p:nvSpPr>
        <p:spPr/>
        <p:txBody>
          <a:bodyPr/>
          <a:lstStyle/>
          <a:p>
            <a:fld id="{A36A5C92-D120-7044-B642-7E05482057F3}" type="datetime1">
              <a:rPr lang="en-US" smtClean="0"/>
              <a:t>3/23/17</a:t>
            </a:fld>
            <a:endParaRPr lang="en-US"/>
          </a:p>
        </p:txBody>
      </p:sp>
      <p:sp>
        <p:nvSpPr>
          <p:cNvPr id="6" name="Slide Number Placeholder 5"/>
          <p:cNvSpPr>
            <a:spLocks noGrp="1"/>
          </p:cNvSpPr>
          <p:nvPr>
            <p:ph type="sldNum" sz="quarter" idx="12"/>
          </p:nvPr>
        </p:nvSpPr>
        <p:spPr/>
        <p:txBody>
          <a:bodyPr/>
          <a:lstStyle/>
          <a:p>
            <a:fld id="{B98F6320-F352-D240-9206-5B12BB5FB627}" type="slidenum">
              <a:rPr lang="en-US" smtClean="0"/>
              <a:t>10</a:t>
            </a:fld>
            <a:endParaRPr lang="en-US"/>
          </a:p>
        </p:txBody>
      </p:sp>
      <p:sp>
        <p:nvSpPr>
          <p:cNvPr id="5" name="Footer Placeholder 4"/>
          <p:cNvSpPr>
            <a:spLocks noGrp="1"/>
          </p:cNvSpPr>
          <p:nvPr>
            <p:ph type="ftr" sz="quarter" idx="11"/>
          </p:nvPr>
        </p:nvSpPr>
        <p:spPr/>
        <p:txBody>
          <a:bodyPr/>
          <a:lstStyle/>
          <a:p>
            <a:r>
              <a:rPr lang="en-US" smtClean="0"/>
              <a:t>NDNcomm 2017</a:t>
            </a:r>
            <a:endParaRPr lang="en-US"/>
          </a:p>
        </p:txBody>
      </p:sp>
    </p:spTree>
    <p:extLst>
      <p:ext uri="{BB962C8B-B14F-4D97-AF65-F5344CB8AC3E}">
        <p14:creationId xmlns:p14="http://schemas.microsoft.com/office/powerpoint/2010/main" val="20279947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Peer-to-Peer File Sharing in NDN Terms</a:t>
            </a:r>
            <a:endParaRPr lang="en-US" b="1" dirty="0"/>
          </a:p>
        </p:txBody>
      </p:sp>
      <p:sp>
        <p:nvSpPr>
          <p:cNvPr id="3" name="Content Placeholder 2"/>
          <p:cNvSpPr>
            <a:spLocks noGrp="1"/>
          </p:cNvSpPr>
          <p:nvPr>
            <p:ph idx="1"/>
          </p:nvPr>
        </p:nvSpPr>
        <p:spPr/>
        <p:txBody>
          <a:bodyPr/>
          <a:lstStyle/>
          <a:p>
            <a:r>
              <a:rPr lang="en-US" dirty="0" smtClean="0"/>
              <a:t>Peer </a:t>
            </a:r>
            <a:r>
              <a:rPr lang="en-US" i="1" dirty="0" smtClean="0"/>
              <a:t>acts</a:t>
            </a:r>
            <a:r>
              <a:rPr lang="en-US" dirty="0" smtClean="0"/>
              <a:t> </a:t>
            </a:r>
            <a:r>
              <a:rPr lang="en-US" dirty="0" smtClean="0"/>
              <a:t>as </a:t>
            </a:r>
            <a:r>
              <a:rPr lang="en-US" i="1" dirty="0" smtClean="0"/>
              <a:t>producer</a:t>
            </a:r>
            <a:r>
              <a:rPr lang="en-US" dirty="0" smtClean="0"/>
              <a:t> and </a:t>
            </a:r>
            <a:r>
              <a:rPr lang="en-US" i="1" dirty="0" smtClean="0"/>
              <a:t>consumer</a:t>
            </a:r>
            <a:r>
              <a:rPr lang="en-US" dirty="0" smtClean="0"/>
              <a:t> at the same time</a:t>
            </a:r>
          </a:p>
          <a:p>
            <a:r>
              <a:rPr lang="en-US" dirty="0" smtClean="0"/>
              <a:t>Peer </a:t>
            </a:r>
            <a:r>
              <a:rPr lang="en-US" i="1" dirty="0" smtClean="0"/>
              <a:t>does not have to explicitly discover </a:t>
            </a:r>
            <a:r>
              <a:rPr lang="en-US" dirty="0" smtClean="0"/>
              <a:t>others</a:t>
            </a:r>
          </a:p>
          <a:p>
            <a:r>
              <a:rPr lang="en-US" i="1" dirty="0" smtClean="0"/>
              <a:t>No need </a:t>
            </a:r>
            <a:r>
              <a:rPr lang="en-US" dirty="0" smtClean="0"/>
              <a:t>for a</a:t>
            </a:r>
            <a:r>
              <a:rPr lang="en-US" i="1" dirty="0" smtClean="0"/>
              <a:t> tracker </a:t>
            </a:r>
          </a:p>
          <a:p>
            <a:r>
              <a:rPr lang="en-US" dirty="0" smtClean="0"/>
              <a:t>Elimination of </a:t>
            </a:r>
            <a:r>
              <a:rPr lang="en-US" i="1" dirty="0" smtClean="0"/>
              <a:t>redundant fetching</a:t>
            </a:r>
            <a:r>
              <a:rPr lang="en-US" dirty="0" smtClean="0"/>
              <a:t>, </a:t>
            </a:r>
            <a:r>
              <a:rPr lang="en-US" i="1" dirty="0" smtClean="0"/>
              <a:t>reduction of network load </a:t>
            </a:r>
            <a:r>
              <a:rPr lang="en-US" dirty="0" smtClean="0"/>
              <a:t>and </a:t>
            </a:r>
            <a:r>
              <a:rPr lang="en-US" i="1" dirty="0" smtClean="0"/>
              <a:t>retrieval time </a:t>
            </a:r>
          </a:p>
          <a:p>
            <a:r>
              <a:rPr lang="en-US" dirty="0" smtClean="0"/>
              <a:t>Peer</a:t>
            </a:r>
            <a:r>
              <a:rPr lang="en-US" i="1" dirty="0" smtClean="0"/>
              <a:t> never </a:t>
            </a:r>
            <a:r>
              <a:rPr lang="en-US" dirty="0" smtClean="0"/>
              <a:t>receives</a:t>
            </a:r>
            <a:r>
              <a:rPr lang="en-US" i="1" dirty="0" smtClean="0"/>
              <a:t> bogus data</a:t>
            </a:r>
            <a:endParaRPr lang="en-US" i="1" dirty="0"/>
          </a:p>
        </p:txBody>
      </p:sp>
      <p:sp>
        <p:nvSpPr>
          <p:cNvPr id="4" name="Date Placeholder 3"/>
          <p:cNvSpPr>
            <a:spLocks noGrp="1"/>
          </p:cNvSpPr>
          <p:nvPr>
            <p:ph type="dt" sz="half" idx="10"/>
          </p:nvPr>
        </p:nvSpPr>
        <p:spPr/>
        <p:txBody>
          <a:bodyPr/>
          <a:lstStyle/>
          <a:p>
            <a:fld id="{10BA8158-CC1A-5944-8555-9B8E35CAE683}" type="datetime1">
              <a:rPr lang="en-US" smtClean="0"/>
              <a:t>3/23/17</a:t>
            </a:fld>
            <a:endParaRPr lang="en-US"/>
          </a:p>
        </p:txBody>
      </p:sp>
      <p:sp>
        <p:nvSpPr>
          <p:cNvPr id="6" name="Slide Number Placeholder 5"/>
          <p:cNvSpPr>
            <a:spLocks noGrp="1"/>
          </p:cNvSpPr>
          <p:nvPr>
            <p:ph type="sldNum" sz="quarter" idx="12"/>
          </p:nvPr>
        </p:nvSpPr>
        <p:spPr/>
        <p:txBody>
          <a:bodyPr/>
          <a:lstStyle/>
          <a:p>
            <a:fld id="{B98F6320-F352-D240-9206-5B12BB5FB627}" type="slidenum">
              <a:rPr lang="en-US" smtClean="0"/>
              <a:t>11</a:t>
            </a:fld>
            <a:endParaRPr lang="en-US"/>
          </a:p>
        </p:txBody>
      </p:sp>
      <p:sp>
        <p:nvSpPr>
          <p:cNvPr id="5" name="Footer Placeholder 4"/>
          <p:cNvSpPr>
            <a:spLocks noGrp="1"/>
          </p:cNvSpPr>
          <p:nvPr>
            <p:ph type="ftr" sz="quarter" idx="11"/>
          </p:nvPr>
        </p:nvSpPr>
        <p:spPr/>
        <p:txBody>
          <a:bodyPr/>
          <a:lstStyle/>
          <a:p>
            <a:r>
              <a:rPr lang="en-US" smtClean="0"/>
              <a:t>NDNcomm 2017</a:t>
            </a:r>
            <a:endParaRPr lang="en-US"/>
          </a:p>
        </p:txBody>
      </p:sp>
    </p:spTree>
    <p:extLst>
      <p:ext uri="{BB962C8B-B14F-4D97-AF65-F5344CB8AC3E}">
        <p14:creationId xmlns:p14="http://schemas.microsoft.com/office/powerpoint/2010/main" val="13869851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450" y="365125"/>
            <a:ext cx="10515600" cy="1325563"/>
          </a:xfrm>
        </p:spPr>
        <p:txBody>
          <a:bodyPr/>
          <a:lstStyle/>
          <a:p>
            <a:r>
              <a:rPr lang="en-US" b="1" dirty="0" smtClean="0"/>
              <a:t>Data-Centricity &amp; Peer-to-Peer </a:t>
            </a:r>
            <a:r>
              <a:rPr lang="en-US" b="1" dirty="0" smtClean="0"/>
              <a:t>File </a:t>
            </a:r>
            <a:r>
              <a:rPr lang="en-US" b="1" dirty="0" smtClean="0"/>
              <a:t>Sharing</a:t>
            </a:r>
            <a:endParaRPr lang="en-US" b="1" dirty="0"/>
          </a:p>
        </p:txBody>
      </p:sp>
      <p:sp>
        <p:nvSpPr>
          <p:cNvPr id="3" name="Content Placeholder 2"/>
          <p:cNvSpPr>
            <a:spLocks noGrp="1"/>
          </p:cNvSpPr>
          <p:nvPr>
            <p:ph idx="1"/>
          </p:nvPr>
        </p:nvSpPr>
        <p:spPr>
          <a:xfrm>
            <a:off x="838200" y="1825624"/>
            <a:ext cx="10515600" cy="4530725"/>
          </a:xfrm>
        </p:spPr>
        <p:txBody>
          <a:bodyPr>
            <a:normAutofit/>
          </a:bodyPr>
          <a:lstStyle/>
          <a:p>
            <a:pPr marL="0" lvl="1" indent="0">
              <a:spcBef>
                <a:spcPts val="1000"/>
              </a:spcBef>
              <a:buNone/>
            </a:pPr>
            <a:r>
              <a:rPr lang="en-US" sz="2200" b="1" i="1" dirty="0"/>
              <a:t>D</a:t>
            </a:r>
            <a:r>
              <a:rPr lang="en-US" sz="2200" b="1" i="1" dirty="0" smtClean="0"/>
              <a:t>ata-centricity</a:t>
            </a:r>
            <a:r>
              <a:rPr lang="en-US" sz="2200" dirty="0" smtClean="0"/>
              <a:t> </a:t>
            </a:r>
            <a:r>
              <a:rPr lang="en-US" sz="2200" dirty="0"/>
              <a:t>at different </a:t>
            </a:r>
            <a:r>
              <a:rPr lang="en-US" sz="2200" dirty="0" smtClean="0"/>
              <a:t>layers (</a:t>
            </a:r>
            <a:r>
              <a:rPr lang="en-US" sz="2200" b="1" i="1" dirty="0" smtClean="0"/>
              <a:t>application</a:t>
            </a:r>
            <a:r>
              <a:rPr lang="en-US" sz="2200" dirty="0" smtClean="0"/>
              <a:t> </a:t>
            </a:r>
            <a:r>
              <a:rPr lang="en-US" sz="2200" b="1" i="1" u="sng" dirty="0"/>
              <a:t>vs</a:t>
            </a:r>
            <a:r>
              <a:rPr lang="en-US" sz="2200" dirty="0"/>
              <a:t> </a:t>
            </a:r>
            <a:r>
              <a:rPr lang="en-US" sz="2200" b="1" i="1" dirty="0"/>
              <a:t>network</a:t>
            </a:r>
            <a:r>
              <a:rPr lang="en-US" sz="2200" dirty="0" smtClean="0"/>
              <a:t>) for peer-to-peer file sharing</a:t>
            </a:r>
            <a:endParaRPr lang="en-US" sz="2200" b="1" i="1" u="sng" dirty="0" smtClean="0"/>
          </a:p>
          <a:p>
            <a:pPr marL="0" indent="0">
              <a:buNone/>
            </a:pPr>
            <a:endParaRPr lang="en-US" sz="2200" b="1" i="1" u="sng" dirty="0" smtClean="0"/>
          </a:p>
          <a:p>
            <a:pPr marL="0" indent="0">
              <a:buNone/>
            </a:pPr>
            <a:r>
              <a:rPr lang="en-US" sz="2200" b="1" i="1" u="sng" dirty="0" err="1"/>
              <a:t>BitTorrent</a:t>
            </a:r>
            <a:r>
              <a:rPr lang="en-US" sz="2200" b="1" i="1" u="sng" dirty="0"/>
              <a:t> (BT)</a:t>
            </a:r>
            <a:r>
              <a:rPr lang="en-US" sz="2200" dirty="0"/>
              <a:t>: peer-to-peer file sharing application in TCP/IP</a:t>
            </a:r>
          </a:p>
          <a:p>
            <a:pPr lvl="1"/>
            <a:r>
              <a:rPr lang="en-US" sz="2200" dirty="0"/>
              <a:t>Robust &amp; efficient data distribution</a:t>
            </a:r>
          </a:p>
          <a:p>
            <a:pPr lvl="1"/>
            <a:r>
              <a:rPr lang="en-US" sz="2200" dirty="0"/>
              <a:t>Data-centricity at the application layer</a:t>
            </a:r>
          </a:p>
          <a:p>
            <a:pPr lvl="1"/>
            <a:r>
              <a:rPr lang="en-US" sz="2200" dirty="0"/>
              <a:t>Point-to-point TCP/IP packet delivery at transport &amp; network layers</a:t>
            </a:r>
          </a:p>
          <a:p>
            <a:pPr lvl="1"/>
            <a:r>
              <a:rPr lang="en-US" sz="2200" dirty="0"/>
              <a:t>No network-layer </a:t>
            </a:r>
            <a:r>
              <a:rPr lang="en-US" sz="2200" dirty="0" smtClean="0"/>
              <a:t>knowledge</a:t>
            </a:r>
            <a:endParaRPr lang="en-US" sz="2200" b="1" i="1" u="sng" dirty="0" smtClean="0"/>
          </a:p>
          <a:p>
            <a:pPr marL="0" indent="0">
              <a:buNone/>
            </a:pPr>
            <a:endParaRPr lang="en-US" sz="2200" b="1" i="1" u="sng" dirty="0"/>
          </a:p>
          <a:p>
            <a:pPr marL="0" indent="0">
              <a:buNone/>
            </a:pPr>
            <a:r>
              <a:rPr lang="en-US" sz="2200" b="1" i="1" u="sng" dirty="0" smtClean="0"/>
              <a:t>Named </a:t>
            </a:r>
            <a:r>
              <a:rPr lang="en-US" sz="2200" b="1" i="1" u="sng" dirty="0"/>
              <a:t>Data Networking:</a:t>
            </a:r>
            <a:r>
              <a:rPr lang="en-US" sz="2200" dirty="0"/>
              <a:t> </a:t>
            </a:r>
            <a:r>
              <a:rPr lang="en-US" sz="2200" dirty="0" smtClean="0"/>
              <a:t>Data-centricity directly </a:t>
            </a:r>
            <a:r>
              <a:rPr lang="en-US" sz="2200" dirty="0"/>
              <a:t>at network </a:t>
            </a:r>
            <a:r>
              <a:rPr lang="en-US" sz="2200" dirty="0" smtClean="0"/>
              <a:t>layer</a:t>
            </a:r>
            <a:endParaRPr lang="en-US" sz="2200" dirty="0"/>
          </a:p>
          <a:p>
            <a:pPr lvl="1"/>
            <a:r>
              <a:rPr lang="en-US" sz="2200" dirty="0" smtClean="0"/>
              <a:t>How </a:t>
            </a:r>
            <a:r>
              <a:rPr lang="en-US" sz="2200" dirty="0"/>
              <a:t>easy/difficult </a:t>
            </a:r>
            <a:r>
              <a:rPr lang="en-US" sz="2200" dirty="0" smtClean="0"/>
              <a:t>to </a:t>
            </a:r>
            <a:r>
              <a:rPr lang="en-US" sz="2200" dirty="0"/>
              <a:t>design an application </a:t>
            </a:r>
            <a:r>
              <a:rPr lang="en-US" sz="2200" dirty="0" smtClean="0"/>
              <a:t>with </a:t>
            </a:r>
            <a:r>
              <a:rPr lang="en-US" sz="2200" dirty="0"/>
              <a:t>similar </a:t>
            </a:r>
            <a:r>
              <a:rPr lang="en-US" sz="2200" dirty="0" smtClean="0"/>
              <a:t>objective?</a:t>
            </a:r>
            <a:br>
              <a:rPr lang="en-US" sz="2200" dirty="0" smtClean="0"/>
            </a:br>
            <a:endParaRPr lang="en-US" sz="2600" dirty="0" smtClean="0"/>
          </a:p>
          <a:p>
            <a:pPr lvl="1"/>
            <a:endParaRPr lang="en-US" sz="2200" dirty="0"/>
          </a:p>
          <a:p>
            <a:pPr marL="457200" lvl="1" indent="0">
              <a:buNone/>
            </a:pPr>
            <a:endParaRPr lang="en-US" sz="2200" dirty="0" smtClean="0"/>
          </a:p>
        </p:txBody>
      </p:sp>
      <p:sp>
        <p:nvSpPr>
          <p:cNvPr id="4" name="Slide Number Placeholder 3"/>
          <p:cNvSpPr>
            <a:spLocks noGrp="1"/>
          </p:cNvSpPr>
          <p:nvPr>
            <p:ph type="sldNum" sz="quarter" idx="12"/>
          </p:nvPr>
        </p:nvSpPr>
        <p:spPr/>
        <p:txBody>
          <a:bodyPr/>
          <a:lstStyle/>
          <a:p>
            <a:fld id="{B98F6320-F352-D240-9206-5B12BB5FB627}" type="slidenum">
              <a:rPr lang="en-US" smtClean="0"/>
              <a:t>2</a:t>
            </a:fld>
            <a:endParaRPr lang="en-US"/>
          </a:p>
        </p:txBody>
      </p:sp>
      <p:sp>
        <p:nvSpPr>
          <p:cNvPr id="5" name="Date Placeholder 4"/>
          <p:cNvSpPr>
            <a:spLocks noGrp="1"/>
          </p:cNvSpPr>
          <p:nvPr>
            <p:ph type="dt" sz="half" idx="10"/>
          </p:nvPr>
        </p:nvSpPr>
        <p:spPr/>
        <p:txBody>
          <a:bodyPr/>
          <a:lstStyle/>
          <a:p>
            <a:fld id="{CC7369ED-7D28-604C-83C5-DB08D5057A1B}" type="datetime1">
              <a:rPr lang="en-US" smtClean="0"/>
              <a:t>3/23/17</a:t>
            </a:fld>
            <a:endParaRPr lang="en-US"/>
          </a:p>
        </p:txBody>
      </p:sp>
      <p:sp>
        <p:nvSpPr>
          <p:cNvPr id="6" name="Footer Placeholder 5"/>
          <p:cNvSpPr>
            <a:spLocks noGrp="1"/>
          </p:cNvSpPr>
          <p:nvPr>
            <p:ph type="ftr" sz="quarter" idx="11"/>
          </p:nvPr>
        </p:nvSpPr>
        <p:spPr/>
        <p:txBody>
          <a:bodyPr/>
          <a:lstStyle/>
          <a:p>
            <a:r>
              <a:rPr lang="en-US" smtClean="0"/>
              <a:t>NDNcomm 2017</a:t>
            </a:r>
            <a:endParaRPr lang="en-US"/>
          </a:p>
        </p:txBody>
      </p:sp>
    </p:spTree>
    <p:extLst>
      <p:ext uri="{BB962C8B-B14F-4D97-AF65-F5344CB8AC3E}">
        <p14:creationId xmlns:p14="http://schemas.microsoft.com/office/powerpoint/2010/main" val="8716906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TCP/IP Hurdles to </a:t>
            </a:r>
            <a:r>
              <a:rPr lang="en-US" b="1" dirty="0" err="1"/>
              <a:t>BitTorrent</a:t>
            </a:r>
            <a:endParaRPr lang="en-US" b="1" dirty="0"/>
          </a:p>
        </p:txBody>
      </p:sp>
      <p:sp>
        <p:nvSpPr>
          <p:cNvPr id="4" name="Date Placeholder 3"/>
          <p:cNvSpPr>
            <a:spLocks noGrp="1"/>
          </p:cNvSpPr>
          <p:nvPr>
            <p:ph type="dt" sz="half" idx="10"/>
          </p:nvPr>
        </p:nvSpPr>
        <p:spPr/>
        <p:txBody>
          <a:bodyPr/>
          <a:lstStyle/>
          <a:p>
            <a:fld id="{516A8A8D-D48E-4146-9AC9-4F8BC02BEA1E}" type="datetime1">
              <a:rPr lang="en-US" b="1" smtClean="0"/>
              <a:t>3/23/17</a:t>
            </a:fld>
            <a:endParaRPr lang="en-US" b="1"/>
          </a:p>
        </p:txBody>
      </p:sp>
      <p:sp>
        <p:nvSpPr>
          <p:cNvPr id="5" name="Slide Number Placeholder 4"/>
          <p:cNvSpPr>
            <a:spLocks noGrp="1"/>
          </p:cNvSpPr>
          <p:nvPr>
            <p:ph type="sldNum" sz="quarter" idx="12"/>
          </p:nvPr>
        </p:nvSpPr>
        <p:spPr/>
        <p:txBody>
          <a:bodyPr/>
          <a:lstStyle/>
          <a:p>
            <a:fld id="{B98F6320-F352-D240-9206-5B12BB5FB627}" type="slidenum">
              <a:rPr lang="en-US" b="1" smtClean="0"/>
              <a:t>3</a:t>
            </a:fld>
            <a:endParaRPr lang="en-US" b="1"/>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5400" y="1690688"/>
            <a:ext cx="9601200" cy="4464864"/>
          </a:xfrm>
          <a:prstGeom prst="rect">
            <a:avLst/>
          </a:prstGeom>
        </p:spPr>
      </p:pic>
      <p:sp>
        <p:nvSpPr>
          <p:cNvPr id="9" name="Footer Placeholder 8"/>
          <p:cNvSpPr>
            <a:spLocks noGrp="1"/>
          </p:cNvSpPr>
          <p:nvPr>
            <p:ph type="ftr" sz="quarter" idx="11"/>
          </p:nvPr>
        </p:nvSpPr>
        <p:spPr/>
        <p:txBody>
          <a:bodyPr/>
          <a:lstStyle/>
          <a:p>
            <a:r>
              <a:rPr lang="en-US" b="1" smtClean="0"/>
              <a:t>NDNcomm 2017</a:t>
            </a:r>
            <a:endParaRPr lang="en-US" b="1"/>
          </a:p>
        </p:txBody>
      </p:sp>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670800" y="5355452"/>
            <a:ext cx="939800" cy="800100"/>
          </a:xfrm>
          <a:prstGeom prst="rect">
            <a:avLst/>
          </a:prstGeom>
        </p:spPr>
      </p:pic>
      <p:sp>
        <p:nvSpPr>
          <p:cNvPr id="12" name="TextBox 11"/>
          <p:cNvSpPr txBox="1"/>
          <p:nvPr/>
        </p:nvSpPr>
        <p:spPr>
          <a:xfrm>
            <a:off x="6781800" y="6111241"/>
            <a:ext cx="3657600" cy="707886"/>
          </a:xfrm>
          <a:prstGeom prst="rect">
            <a:avLst/>
          </a:prstGeom>
          <a:noFill/>
        </p:spPr>
        <p:txBody>
          <a:bodyPr wrap="square" rtlCol="0">
            <a:spAutoFit/>
          </a:bodyPr>
          <a:lstStyle/>
          <a:p>
            <a:r>
              <a:rPr lang="en-US" sz="2000" b="1" dirty="0" smtClean="0"/>
              <a:t>I want to download the torrent. Anybody else around????</a:t>
            </a:r>
            <a:endParaRPr lang="en-US" sz="2000" b="1" dirty="0"/>
          </a:p>
        </p:txBody>
      </p:sp>
      <p:pic>
        <p:nvPicPr>
          <p:cNvPr id="13" name="Picture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975678" y="5213731"/>
            <a:ext cx="800100" cy="843259"/>
          </a:xfrm>
          <a:prstGeom prst="rect">
            <a:avLst/>
          </a:prstGeom>
        </p:spPr>
      </p:pic>
      <p:sp>
        <p:nvSpPr>
          <p:cNvPr id="14" name="TextBox 13"/>
          <p:cNvSpPr txBox="1"/>
          <p:nvPr/>
        </p:nvSpPr>
        <p:spPr>
          <a:xfrm>
            <a:off x="9775778" y="5444263"/>
            <a:ext cx="1600200" cy="400110"/>
          </a:xfrm>
          <a:prstGeom prst="rect">
            <a:avLst/>
          </a:prstGeom>
          <a:noFill/>
        </p:spPr>
        <p:txBody>
          <a:bodyPr wrap="square" rtlCol="0">
            <a:spAutoFit/>
          </a:bodyPr>
          <a:lstStyle/>
          <a:p>
            <a:r>
              <a:rPr lang="en-US" sz="2000" b="1" smtClean="0"/>
              <a:t>Torrent File</a:t>
            </a:r>
            <a:endParaRPr lang="en-US" sz="2000" b="1" dirty="0"/>
          </a:p>
        </p:txBody>
      </p:sp>
      <p:pic>
        <p:nvPicPr>
          <p:cNvPr id="15" name="Picture 1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163327" y="2232606"/>
            <a:ext cx="836146" cy="1152525"/>
          </a:xfrm>
          <a:prstGeom prst="rect">
            <a:avLst/>
          </a:prstGeom>
        </p:spPr>
      </p:pic>
      <p:sp>
        <p:nvSpPr>
          <p:cNvPr id="16" name="TextBox 15"/>
          <p:cNvSpPr txBox="1"/>
          <p:nvPr/>
        </p:nvSpPr>
        <p:spPr>
          <a:xfrm>
            <a:off x="2438400" y="3385131"/>
            <a:ext cx="2333625" cy="400110"/>
          </a:xfrm>
          <a:prstGeom prst="rect">
            <a:avLst/>
          </a:prstGeom>
          <a:noFill/>
        </p:spPr>
        <p:txBody>
          <a:bodyPr wrap="square" rtlCol="0">
            <a:spAutoFit/>
          </a:bodyPr>
          <a:lstStyle/>
          <a:p>
            <a:r>
              <a:rPr lang="en-US" sz="2000" b="1" smtClean="0"/>
              <a:t>Tracker or DHT node</a:t>
            </a:r>
            <a:endParaRPr lang="en-US" sz="2000" b="1" dirty="0"/>
          </a:p>
        </p:txBody>
      </p:sp>
      <p:cxnSp>
        <p:nvCxnSpPr>
          <p:cNvPr id="18" name="Straight Connector 17"/>
          <p:cNvCxnSpPr/>
          <p:nvPr/>
        </p:nvCxnSpPr>
        <p:spPr>
          <a:xfrm>
            <a:off x="4343400" y="3785241"/>
            <a:ext cx="3409950" cy="1428074"/>
          </a:xfrm>
          <a:prstGeom prst="line">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4038600" y="3913254"/>
            <a:ext cx="3467100" cy="1413751"/>
          </a:xfrm>
          <a:prstGeom prst="line">
            <a:avLst/>
          </a:prstGeom>
          <a:ln w="63500">
            <a:headEnd type="triangle"/>
          </a:ln>
        </p:spPr>
        <p:style>
          <a:lnRef idx="1">
            <a:schemeClr val="accent1"/>
          </a:lnRef>
          <a:fillRef idx="0">
            <a:schemeClr val="accent1"/>
          </a:fillRef>
          <a:effectRef idx="0">
            <a:schemeClr val="accent1"/>
          </a:effectRef>
          <a:fontRef idx="minor">
            <a:schemeClr val="tx1"/>
          </a:fontRef>
        </p:style>
      </p:cxnSp>
      <p:pic>
        <p:nvPicPr>
          <p:cNvPr id="44" name="Picture 4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105400" y="1432506"/>
            <a:ext cx="939800" cy="800100"/>
          </a:xfrm>
          <a:prstGeom prst="rect">
            <a:avLst/>
          </a:prstGeom>
        </p:spPr>
      </p:pic>
      <p:pic>
        <p:nvPicPr>
          <p:cNvPr id="45" name="Picture 4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2025" y="3789294"/>
            <a:ext cx="939800" cy="800100"/>
          </a:xfrm>
          <a:prstGeom prst="rect">
            <a:avLst/>
          </a:prstGeom>
        </p:spPr>
      </p:pic>
      <p:pic>
        <p:nvPicPr>
          <p:cNvPr id="46" name="Picture 4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86300" y="5553746"/>
            <a:ext cx="939800" cy="800100"/>
          </a:xfrm>
          <a:prstGeom prst="rect">
            <a:avLst/>
          </a:prstGeom>
        </p:spPr>
      </p:pic>
      <p:sp>
        <p:nvSpPr>
          <p:cNvPr id="47" name="TextBox 46"/>
          <p:cNvSpPr txBox="1"/>
          <p:nvPr/>
        </p:nvSpPr>
        <p:spPr>
          <a:xfrm>
            <a:off x="6800850" y="6141030"/>
            <a:ext cx="3190875" cy="646331"/>
          </a:xfrm>
          <a:prstGeom prst="rect">
            <a:avLst/>
          </a:prstGeom>
          <a:noFill/>
        </p:spPr>
        <p:txBody>
          <a:bodyPr wrap="square" rtlCol="0">
            <a:spAutoFit/>
          </a:bodyPr>
          <a:lstStyle/>
          <a:p>
            <a:r>
              <a:rPr lang="en-US" b="1" dirty="0" smtClean="0"/>
              <a:t>Which peer to fetch data from?</a:t>
            </a:r>
          </a:p>
          <a:p>
            <a:r>
              <a:rPr lang="en-US" b="1" dirty="0" smtClean="0"/>
              <a:t>Who is the closest one?</a:t>
            </a:r>
            <a:endParaRPr lang="en-US" b="1" dirty="0"/>
          </a:p>
        </p:txBody>
      </p:sp>
      <p:cxnSp>
        <p:nvCxnSpPr>
          <p:cNvPr id="48" name="Straight Connector 47"/>
          <p:cNvCxnSpPr/>
          <p:nvPr/>
        </p:nvCxnSpPr>
        <p:spPr>
          <a:xfrm>
            <a:off x="5998135" y="2303711"/>
            <a:ext cx="2286000" cy="2735679"/>
          </a:xfrm>
          <a:prstGeom prst="line">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5540935" y="2303711"/>
            <a:ext cx="2286000" cy="2726107"/>
          </a:xfrm>
          <a:prstGeom prst="line">
            <a:avLst/>
          </a:prstGeom>
          <a:ln w="63500">
            <a:headEnd type="triangle"/>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2785549" y="3962690"/>
            <a:ext cx="4492625" cy="1658945"/>
          </a:xfrm>
          <a:prstGeom prst="line">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2416222" y="4086507"/>
            <a:ext cx="4651375" cy="1730103"/>
          </a:xfrm>
          <a:prstGeom prst="line">
            <a:avLst/>
          </a:prstGeom>
          <a:ln w="63500">
            <a:headEnd type="triangle"/>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V="1">
            <a:off x="5837751" y="5785607"/>
            <a:ext cx="1452002" cy="226527"/>
          </a:xfrm>
          <a:prstGeom prst="line">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V="1">
            <a:off x="5880146" y="6096305"/>
            <a:ext cx="1531378" cy="249724"/>
          </a:xfrm>
          <a:prstGeom prst="line">
            <a:avLst/>
          </a:prstGeom>
          <a:ln w="63500">
            <a:headEnd type="triangle"/>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a:off x="6955865" y="6119451"/>
            <a:ext cx="2714625" cy="400110"/>
          </a:xfrm>
          <a:prstGeom prst="rect">
            <a:avLst/>
          </a:prstGeom>
          <a:noFill/>
        </p:spPr>
        <p:txBody>
          <a:bodyPr wrap="square" rtlCol="0">
            <a:spAutoFit/>
          </a:bodyPr>
          <a:lstStyle/>
          <a:p>
            <a:r>
              <a:rPr lang="en-US" sz="2000" b="1" dirty="0" smtClean="0"/>
              <a:t>Have to try them all!</a:t>
            </a:r>
            <a:endParaRPr lang="en-US" sz="2000" b="1" dirty="0"/>
          </a:p>
        </p:txBody>
      </p:sp>
      <p:sp>
        <p:nvSpPr>
          <p:cNvPr id="76" name="TextBox 75"/>
          <p:cNvSpPr txBox="1"/>
          <p:nvPr/>
        </p:nvSpPr>
        <p:spPr>
          <a:xfrm>
            <a:off x="6376530" y="6110533"/>
            <a:ext cx="5762625" cy="400110"/>
          </a:xfrm>
          <a:prstGeom prst="rect">
            <a:avLst/>
          </a:prstGeom>
          <a:noFill/>
        </p:spPr>
        <p:txBody>
          <a:bodyPr wrap="square" rtlCol="0">
            <a:spAutoFit/>
          </a:bodyPr>
          <a:lstStyle/>
          <a:p>
            <a:r>
              <a:rPr lang="en-US" sz="2000" b="1" dirty="0" smtClean="0"/>
              <a:t>Download first from whoever has the rarest piece!</a:t>
            </a:r>
            <a:endParaRPr lang="en-US" sz="2000" b="1" dirty="0"/>
          </a:p>
        </p:txBody>
      </p:sp>
      <p:cxnSp>
        <p:nvCxnSpPr>
          <p:cNvPr id="77" name="Straight Connector 76"/>
          <p:cNvCxnSpPr/>
          <p:nvPr/>
        </p:nvCxnSpPr>
        <p:spPr>
          <a:xfrm>
            <a:off x="5811277" y="2340773"/>
            <a:ext cx="2286000" cy="2735679"/>
          </a:xfrm>
          <a:prstGeom prst="line">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5354077" y="2340773"/>
            <a:ext cx="2286000" cy="2726107"/>
          </a:xfrm>
          <a:prstGeom prst="line">
            <a:avLst/>
          </a:prstGeom>
          <a:ln w="63500">
            <a:headEnd type="triangle"/>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a:off x="6781800" y="6228977"/>
            <a:ext cx="3477652" cy="400110"/>
          </a:xfrm>
          <a:prstGeom prst="rect">
            <a:avLst/>
          </a:prstGeom>
          <a:noFill/>
        </p:spPr>
        <p:txBody>
          <a:bodyPr wrap="square" rtlCol="0">
            <a:spAutoFit/>
          </a:bodyPr>
          <a:lstStyle/>
          <a:p>
            <a:r>
              <a:rPr lang="en-US" sz="2000" b="1" dirty="0" smtClean="0"/>
              <a:t>Got a piece. Have to verify it..</a:t>
            </a:r>
            <a:endParaRPr lang="en-US" sz="2000" b="1" dirty="0"/>
          </a:p>
        </p:txBody>
      </p:sp>
      <p:pic>
        <p:nvPicPr>
          <p:cNvPr id="80" name="Picture 7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104009" y="5338439"/>
            <a:ext cx="800100" cy="843259"/>
          </a:xfrm>
          <a:prstGeom prst="rect">
            <a:avLst/>
          </a:prstGeom>
        </p:spPr>
      </p:pic>
      <p:sp>
        <p:nvSpPr>
          <p:cNvPr id="81" name="TextBox 80"/>
          <p:cNvSpPr txBox="1"/>
          <p:nvPr/>
        </p:nvSpPr>
        <p:spPr>
          <a:xfrm>
            <a:off x="9928178" y="5596663"/>
            <a:ext cx="1600200" cy="400110"/>
          </a:xfrm>
          <a:prstGeom prst="rect">
            <a:avLst/>
          </a:prstGeom>
          <a:noFill/>
        </p:spPr>
        <p:txBody>
          <a:bodyPr wrap="square" rtlCol="0">
            <a:spAutoFit/>
          </a:bodyPr>
          <a:lstStyle/>
          <a:p>
            <a:r>
              <a:rPr lang="en-US" sz="2000" b="1" smtClean="0"/>
              <a:t>Torrent </a:t>
            </a:r>
            <a:r>
              <a:rPr lang="en-US" sz="2000" b="1" dirty="0" smtClean="0"/>
              <a:t>File</a:t>
            </a:r>
            <a:endParaRPr lang="en-US" sz="2000" b="1" dirty="0"/>
          </a:p>
        </p:txBody>
      </p:sp>
      <p:sp>
        <p:nvSpPr>
          <p:cNvPr id="84" name="TextBox 83"/>
          <p:cNvSpPr txBox="1"/>
          <p:nvPr/>
        </p:nvSpPr>
        <p:spPr>
          <a:xfrm>
            <a:off x="6985362" y="6001476"/>
            <a:ext cx="3087991" cy="400110"/>
          </a:xfrm>
          <a:prstGeom prst="rect">
            <a:avLst/>
          </a:prstGeom>
          <a:noFill/>
        </p:spPr>
        <p:txBody>
          <a:bodyPr wrap="square" rtlCol="0">
            <a:spAutoFit/>
          </a:bodyPr>
          <a:lstStyle/>
          <a:p>
            <a:r>
              <a:rPr lang="en-US" sz="2000" b="1" dirty="0" smtClean="0"/>
              <a:t>Let’s share the piece now!</a:t>
            </a:r>
            <a:endParaRPr lang="en-US" sz="2000" b="1" dirty="0"/>
          </a:p>
        </p:txBody>
      </p:sp>
      <p:sp>
        <p:nvSpPr>
          <p:cNvPr id="85" name="TextBox 84"/>
          <p:cNvSpPr txBox="1"/>
          <p:nvPr/>
        </p:nvSpPr>
        <p:spPr>
          <a:xfrm>
            <a:off x="6916714" y="6033713"/>
            <a:ext cx="3762375" cy="707886"/>
          </a:xfrm>
          <a:prstGeom prst="rect">
            <a:avLst/>
          </a:prstGeom>
          <a:noFill/>
        </p:spPr>
        <p:txBody>
          <a:bodyPr wrap="square" rtlCol="0">
            <a:spAutoFit/>
          </a:bodyPr>
          <a:lstStyle/>
          <a:p>
            <a:r>
              <a:rPr lang="en-US" sz="2000" b="1" dirty="0" smtClean="0"/>
              <a:t>This guy is not uploading enough. Have to “choke” him</a:t>
            </a:r>
            <a:endParaRPr lang="en-US" sz="2000" b="1" dirty="0"/>
          </a:p>
        </p:txBody>
      </p:sp>
      <p:cxnSp>
        <p:nvCxnSpPr>
          <p:cNvPr id="88" name="Straight Connector 87"/>
          <p:cNvCxnSpPr/>
          <p:nvPr/>
        </p:nvCxnSpPr>
        <p:spPr>
          <a:xfrm>
            <a:off x="4166113" y="4282671"/>
            <a:ext cx="914400" cy="914400"/>
          </a:xfrm>
          <a:prstGeom prst="line">
            <a:avLst/>
          </a:prstGeom>
          <a:ln w="1270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flipH="1">
            <a:off x="4070957" y="4297962"/>
            <a:ext cx="1117880" cy="978776"/>
          </a:xfrm>
          <a:prstGeom prst="line">
            <a:avLst/>
          </a:prstGeom>
          <a:ln w="127000">
            <a:solidFill>
              <a:srgbClr val="FF0000"/>
            </a:solidFill>
          </a:ln>
        </p:spPr>
        <p:style>
          <a:lnRef idx="1">
            <a:schemeClr val="accent1"/>
          </a:lnRef>
          <a:fillRef idx="0">
            <a:schemeClr val="accent1"/>
          </a:fillRef>
          <a:effectRef idx="0">
            <a:schemeClr val="accent1"/>
          </a:effectRef>
          <a:fontRef idx="minor">
            <a:schemeClr val="tx1"/>
          </a:fontRef>
        </p:style>
      </p:cxnSp>
      <p:sp>
        <p:nvSpPr>
          <p:cNvPr id="92" name="TextBox 91"/>
          <p:cNvSpPr txBox="1"/>
          <p:nvPr/>
        </p:nvSpPr>
        <p:spPr>
          <a:xfrm>
            <a:off x="6838950" y="6142332"/>
            <a:ext cx="4448175" cy="400110"/>
          </a:xfrm>
          <a:prstGeom prst="rect">
            <a:avLst/>
          </a:prstGeom>
          <a:noFill/>
        </p:spPr>
        <p:txBody>
          <a:bodyPr wrap="square" rtlCol="0">
            <a:spAutoFit/>
          </a:bodyPr>
          <a:lstStyle/>
          <a:p>
            <a:r>
              <a:rPr lang="en-US" sz="2000" b="1" dirty="0" smtClean="0"/>
              <a:t>Are there any peers in my network?</a:t>
            </a:r>
            <a:endParaRPr lang="en-US" sz="2000" b="1" dirty="0"/>
          </a:p>
        </p:txBody>
      </p:sp>
    </p:spTree>
    <p:extLst>
      <p:ext uri="{BB962C8B-B14F-4D97-AF65-F5344CB8AC3E}">
        <p14:creationId xmlns:p14="http://schemas.microsoft.com/office/powerpoint/2010/main" val="879324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1"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dissolve">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xit" presetSubtype="0" fill="hold" grpId="2" nodeType="clickEffect">
                                  <p:stCondLst>
                                    <p:cond delay="0"/>
                                  </p:stCondLst>
                                  <p:childTnLst>
                                    <p:set>
                                      <p:cBhvr>
                                        <p:cTn id="19" dur="1" fill="hold">
                                          <p:stCondLst>
                                            <p:cond delay="0"/>
                                          </p:stCondLst>
                                        </p:cTn>
                                        <p:tgtEl>
                                          <p:spTgt spid="12"/>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4"/>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13"/>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xit" presetSubtype="0" fill="hold" nodeType="clickEffect">
                                  <p:stCondLst>
                                    <p:cond delay="0"/>
                                  </p:stCondLst>
                                  <p:childTnLst>
                                    <p:set>
                                      <p:cBhvr>
                                        <p:cTn id="29" dur="1" fill="hold">
                                          <p:stCondLst>
                                            <p:cond delay="0"/>
                                          </p:stCondLst>
                                        </p:cTn>
                                        <p:tgtEl>
                                          <p:spTgt spid="13"/>
                                        </p:tgtEl>
                                        <p:attrNameLst>
                                          <p:attrName>style.visibility</p:attrName>
                                        </p:attrNameLst>
                                      </p:cBhvr>
                                      <p:to>
                                        <p:strVal val="hidden"/>
                                      </p:to>
                                    </p:set>
                                  </p:childTnLst>
                                </p:cTn>
                              </p:par>
                              <p:par>
                                <p:cTn id="30" presetID="1" presetClass="exit" presetSubtype="0" fill="hold" grpId="1" nodeType="withEffect">
                                  <p:stCondLst>
                                    <p:cond delay="0"/>
                                  </p:stCondLst>
                                  <p:childTnLst>
                                    <p:set>
                                      <p:cBhvr>
                                        <p:cTn id="31" dur="1" fill="hold">
                                          <p:stCondLst>
                                            <p:cond delay="0"/>
                                          </p:stCondLst>
                                        </p:cTn>
                                        <p:tgtEl>
                                          <p:spTgt spid="14"/>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15"/>
                                        </p:tgtEl>
                                        <p:attrNameLst>
                                          <p:attrName>style.visibility</p:attrName>
                                        </p:attrNameLst>
                                      </p:cBhvr>
                                      <p:to>
                                        <p:strVal val="visible"/>
                                      </p:to>
                                    </p:set>
                                  </p:childTnLst>
                                </p:cTn>
                              </p:par>
                              <p:par>
                                <p:cTn id="36" presetID="1" presetClass="entr" presetSubtype="0" fill="hold" grpId="0" nodeType="withEffect">
                                  <p:stCondLst>
                                    <p:cond delay="0"/>
                                  </p:stCondLst>
                                  <p:childTnLst>
                                    <p:set>
                                      <p:cBhvr>
                                        <p:cTn id="37" dur="1" fill="hold">
                                          <p:stCondLst>
                                            <p:cond delay="0"/>
                                          </p:stCondLst>
                                        </p:cTn>
                                        <p:tgtEl>
                                          <p:spTgt spid="16"/>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dissolve">
                                      <p:cBhvr>
                                        <p:cTn id="42" dur="500"/>
                                        <p:tgtEl>
                                          <p:spTgt spid="19"/>
                                        </p:tgtEl>
                                      </p:cBhvr>
                                    </p:animEffect>
                                  </p:childTnLst>
                                </p:cTn>
                              </p:par>
                              <p:par>
                                <p:cTn id="43" presetID="9" presetClass="entr" presetSubtype="0" fill="hold" nodeType="with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dissolve">
                                      <p:cBhvr>
                                        <p:cTn id="45" dur="500"/>
                                        <p:tgtEl>
                                          <p:spTgt spid="18"/>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xit" presetSubtype="0" fill="hold" nodeType="clickEffect">
                                  <p:stCondLst>
                                    <p:cond delay="0"/>
                                  </p:stCondLst>
                                  <p:childTnLst>
                                    <p:set>
                                      <p:cBhvr>
                                        <p:cTn id="49" dur="1" fill="hold">
                                          <p:stCondLst>
                                            <p:cond delay="0"/>
                                          </p:stCondLst>
                                        </p:cTn>
                                        <p:tgtEl>
                                          <p:spTgt spid="18"/>
                                        </p:tgtEl>
                                        <p:attrNameLst>
                                          <p:attrName>style.visibility</p:attrName>
                                        </p:attrNameLst>
                                      </p:cBhvr>
                                      <p:to>
                                        <p:strVal val="hidden"/>
                                      </p:to>
                                    </p:set>
                                  </p:childTnLst>
                                </p:cTn>
                              </p:par>
                              <p:par>
                                <p:cTn id="50" presetID="1" presetClass="exit" presetSubtype="0" fill="hold" nodeType="withEffect">
                                  <p:stCondLst>
                                    <p:cond delay="0"/>
                                  </p:stCondLst>
                                  <p:childTnLst>
                                    <p:set>
                                      <p:cBhvr>
                                        <p:cTn id="51" dur="1" fill="hold">
                                          <p:stCondLst>
                                            <p:cond delay="0"/>
                                          </p:stCondLst>
                                        </p:cTn>
                                        <p:tgtEl>
                                          <p:spTgt spid="19"/>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1" presetClass="exit" presetSubtype="0" fill="hold" nodeType="clickEffect">
                                  <p:stCondLst>
                                    <p:cond delay="0"/>
                                  </p:stCondLst>
                                  <p:childTnLst>
                                    <p:set>
                                      <p:cBhvr>
                                        <p:cTn id="55" dur="1" fill="hold">
                                          <p:stCondLst>
                                            <p:cond delay="0"/>
                                          </p:stCondLst>
                                        </p:cTn>
                                        <p:tgtEl>
                                          <p:spTgt spid="15"/>
                                        </p:tgtEl>
                                        <p:attrNameLst>
                                          <p:attrName>style.visibility</p:attrName>
                                        </p:attrNameLst>
                                      </p:cBhvr>
                                      <p:to>
                                        <p:strVal val="hidden"/>
                                      </p:to>
                                    </p:set>
                                  </p:childTnLst>
                                </p:cTn>
                              </p:par>
                              <p:par>
                                <p:cTn id="56" presetID="1" presetClass="exit" presetSubtype="0" fill="hold" grpId="1" nodeType="withEffect">
                                  <p:stCondLst>
                                    <p:cond delay="0"/>
                                  </p:stCondLst>
                                  <p:childTnLst>
                                    <p:set>
                                      <p:cBhvr>
                                        <p:cTn id="57" dur="1" fill="hold">
                                          <p:stCondLst>
                                            <p:cond delay="0"/>
                                          </p:stCondLst>
                                        </p:cTn>
                                        <p:tgtEl>
                                          <p:spTgt spid="16"/>
                                        </p:tgtEl>
                                        <p:attrNameLst>
                                          <p:attrName>style.visibility</p:attrName>
                                        </p:attrNameLst>
                                      </p:cBhvr>
                                      <p:to>
                                        <p:strVal val="hidden"/>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nodeType="clickEffect">
                                  <p:stCondLst>
                                    <p:cond delay="0"/>
                                  </p:stCondLst>
                                  <p:childTnLst>
                                    <p:set>
                                      <p:cBhvr>
                                        <p:cTn id="61" dur="1" fill="hold">
                                          <p:stCondLst>
                                            <p:cond delay="0"/>
                                          </p:stCondLst>
                                        </p:cTn>
                                        <p:tgtEl>
                                          <p:spTgt spid="44"/>
                                        </p:tgtEl>
                                        <p:attrNameLst>
                                          <p:attrName>style.visibility</p:attrName>
                                        </p:attrNameLst>
                                      </p:cBhvr>
                                      <p:to>
                                        <p:strVal val="visible"/>
                                      </p:to>
                                    </p:set>
                                  </p:childTnLst>
                                </p:cTn>
                              </p:par>
                            </p:childTnLst>
                          </p:cTn>
                        </p:par>
                      </p:childTnLst>
                    </p:cTn>
                  </p:par>
                  <p:par>
                    <p:cTn id="62" fill="hold">
                      <p:stCondLst>
                        <p:cond delay="indefinite"/>
                      </p:stCondLst>
                      <p:childTnLst>
                        <p:par>
                          <p:cTn id="63" fill="hold">
                            <p:stCondLst>
                              <p:cond delay="0"/>
                            </p:stCondLst>
                            <p:childTnLst>
                              <p:par>
                                <p:cTn id="64" presetID="1" presetClass="entr" presetSubtype="0" fill="hold" nodeType="clickEffect">
                                  <p:stCondLst>
                                    <p:cond delay="0"/>
                                  </p:stCondLst>
                                  <p:childTnLst>
                                    <p:set>
                                      <p:cBhvr>
                                        <p:cTn id="65" dur="1" fill="hold">
                                          <p:stCondLst>
                                            <p:cond delay="0"/>
                                          </p:stCondLst>
                                        </p:cTn>
                                        <p:tgtEl>
                                          <p:spTgt spid="45"/>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nodeType="clickEffect">
                                  <p:stCondLst>
                                    <p:cond delay="0"/>
                                  </p:stCondLst>
                                  <p:childTnLst>
                                    <p:set>
                                      <p:cBhvr>
                                        <p:cTn id="69" dur="1" fill="hold">
                                          <p:stCondLst>
                                            <p:cond delay="0"/>
                                          </p:stCondLst>
                                        </p:cTn>
                                        <p:tgtEl>
                                          <p:spTgt spid="46"/>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9" presetClass="entr" presetSubtype="0" fill="hold" grpId="0" nodeType="clickEffect">
                                  <p:stCondLst>
                                    <p:cond delay="0"/>
                                  </p:stCondLst>
                                  <p:childTnLst>
                                    <p:set>
                                      <p:cBhvr>
                                        <p:cTn id="73" dur="1" fill="hold">
                                          <p:stCondLst>
                                            <p:cond delay="0"/>
                                          </p:stCondLst>
                                        </p:cTn>
                                        <p:tgtEl>
                                          <p:spTgt spid="47"/>
                                        </p:tgtEl>
                                        <p:attrNameLst>
                                          <p:attrName>style.visibility</p:attrName>
                                        </p:attrNameLst>
                                      </p:cBhvr>
                                      <p:to>
                                        <p:strVal val="visible"/>
                                      </p:to>
                                    </p:set>
                                    <p:animEffect transition="in" filter="dissolve">
                                      <p:cBhvr>
                                        <p:cTn id="74" dur="500"/>
                                        <p:tgtEl>
                                          <p:spTgt spid="47"/>
                                        </p:tgtEl>
                                      </p:cBhvr>
                                    </p:animEffect>
                                  </p:childTnLst>
                                </p:cTn>
                              </p:par>
                            </p:childTnLst>
                          </p:cTn>
                        </p:par>
                      </p:childTnLst>
                    </p:cTn>
                  </p:par>
                  <p:par>
                    <p:cTn id="75" fill="hold">
                      <p:stCondLst>
                        <p:cond delay="indefinite"/>
                      </p:stCondLst>
                      <p:childTnLst>
                        <p:par>
                          <p:cTn id="76" fill="hold">
                            <p:stCondLst>
                              <p:cond delay="0"/>
                            </p:stCondLst>
                            <p:childTnLst>
                              <p:par>
                                <p:cTn id="77" presetID="1" presetClass="exit" presetSubtype="0" fill="hold" grpId="1" nodeType="clickEffect">
                                  <p:stCondLst>
                                    <p:cond delay="0"/>
                                  </p:stCondLst>
                                  <p:childTnLst>
                                    <p:set>
                                      <p:cBhvr>
                                        <p:cTn id="78" dur="1" fill="hold">
                                          <p:stCondLst>
                                            <p:cond delay="0"/>
                                          </p:stCondLst>
                                        </p:cTn>
                                        <p:tgtEl>
                                          <p:spTgt spid="47"/>
                                        </p:tgtEl>
                                        <p:attrNameLst>
                                          <p:attrName>style.visibility</p:attrName>
                                        </p:attrNameLst>
                                      </p:cBhvr>
                                      <p:to>
                                        <p:strVal val="hidden"/>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51"/>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50"/>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67"/>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75"/>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68"/>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49"/>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48"/>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xit" presetSubtype="0" fill="hold" nodeType="clickEffect">
                                  <p:stCondLst>
                                    <p:cond delay="0"/>
                                  </p:stCondLst>
                                  <p:childTnLst>
                                    <p:set>
                                      <p:cBhvr>
                                        <p:cTn id="98" dur="1" fill="hold">
                                          <p:stCondLst>
                                            <p:cond delay="0"/>
                                          </p:stCondLst>
                                        </p:cTn>
                                        <p:tgtEl>
                                          <p:spTgt spid="48"/>
                                        </p:tgtEl>
                                        <p:attrNameLst>
                                          <p:attrName>style.visibility</p:attrName>
                                        </p:attrNameLst>
                                      </p:cBhvr>
                                      <p:to>
                                        <p:strVal val="hidden"/>
                                      </p:to>
                                    </p:set>
                                  </p:childTnLst>
                                </p:cTn>
                              </p:par>
                              <p:par>
                                <p:cTn id="99" presetID="1" presetClass="exit" presetSubtype="0" fill="hold" nodeType="withEffect">
                                  <p:stCondLst>
                                    <p:cond delay="0"/>
                                  </p:stCondLst>
                                  <p:childTnLst>
                                    <p:set>
                                      <p:cBhvr>
                                        <p:cTn id="100" dur="1" fill="hold">
                                          <p:stCondLst>
                                            <p:cond delay="0"/>
                                          </p:stCondLst>
                                        </p:cTn>
                                        <p:tgtEl>
                                          <p:spTgt spid="49"/>
                                        </p:tgtEl>
                                        <p:attrNameLst>
                                          <p:attrName>style.visibility</p:attrName>
                                        </p:attrNameLst>
                                      </p:cBhvr>
                                      <p:to>
                                        <p:strVal val="hidden"/>
                                      </p:to>
                                    </p:set>
                                  </p:childTnLst>
                                </p:cTn>
                              </p:par>
                              <p:par>
                                <p:cTn id="101" presetID="1" presetClass="exit" presetSubtype="0" fill="hold" nodeType="withEffect">
                                  <p:stCondLst>
                                    <p:cond delay="0"/>
                                  </p:stCondLst>
                                  <p:childTnLst>
                                    <p:set>
                                      <p:cBhvr>
                                        <p:cTn id="102" dur="1" fill="hold">
                                          <p:stCondLst>
                                            <p:cond delay="0"/>
                                          </p:stCondLst>
                                        </p:cTn>
                                        <p:tgtEl>
                                          <p:spTgt spid="50"/>
                                        </p:tgtEl>
                                        <p:attrNameLst>
                                          <p:attrName>style.visibility</p:attrName>
                                        </p:attrNameLst>
                                      </p:cBhvr>
                                      <p:to>
                                        <p:strVal val="hidden"/>
                                      </p:to>
                                    </p:set>
                                  </p:childTnLst>
                                </p:cTn>
                              </p:par>
                              <p:par>
                                <p:cTn id="103" presetID="1" presetClass="exit" presetSubtype="0" fill="hold" nodeType="withEffect">
                                  <p:stCondLst>
                                    <p:cond delay="0"/>
                                  </p:stCondLst>
                                  <p:childTnLst>
                                    <p:set>
                                      <p:cBhvr>
                                        <p:cTn id="104" dur="1" fill="hold">
                                          <p:stCondLst>
                                            <p:cond delay="0"/>
                                          </p:stCondLst>
                                        </p:cTn>
                                        <p:tgtEl>
                                          <p:spTgt spid="51"/>
                                        </p:tgtEl>
                                        <p:attrNameLst>
                                          <p:attrName>style.visibility</p:attrName>
                                        </p:attrNameLst>
                                      </p:cBhvr>
                                      <p:to>
                                        <p:strVal val="hidden"/>
                                      </p:to>
                                    </p:set>
                                  </p:childTnLst>
                                </p:cTn>
                              </p:par>
                              <p:par>
                                <p:cTn id="105" presetID="1" presetClass="exit" presetSubtype="0" fill="hold" nodeType="withEffect">
                                  <p:stCondLst>
                                    <p:cond delay="0"/>
                                  </p:stCondLst>
                                  <p:childTnLst>
                                    <p:set>
                                      <p:cBhvr>
                                        <p:cTn id="106" dur="1" fill="hold">
                                          <p:stCondLst>
                                            <p:cond delay="0"/>
                                          </p:stCondLst>
                                        </p:cTn>
                                        <p:tgtEl>
                                          <p:spTgt spid="67"/>
                                        </p:tgtEl>
                                        <p:attrNameLst>
                                          <p:attrName>style.visibility</p:attrName>
                                        </p:attrNameLst>
                                      </p:cBhvr>
                                      <p:to>
                                        <p:strVal val="hidden"/>
                                      </p:to>
                                    </p:set>
                                  </p:childTnLst>
                                </p:cTn>
                              </p:par>
                              <p:par>
                                <p:cTn id="107" presetID="1" presetClass="exit" presetSubtype="0" fill="hold" nodeType="withEffect">
                                  <p:stCondLst>
                                    <p:cond delay="0"/>
                                  </p:stCondLst>
                                  <p:childTnLst>
                                    <p:set>
                                      <p:cBhvr>
                                        <p:cTn id="108" dur="1" fill="hold">
                                          <p:stCondLst>
                                            <p:cond delay="0"/>
                                          </p:stCondLst>
                                        </p:cTn>
                                        <p:tgtEl>
                                          <p:spTgt spid="68"/>
                                        </p:tgtEl>
                                        <p:attrNameLst>
                                          <p:attrName>style.visibility</p:attrName>
                                        </p:attrNameLst>
                                      </p:cBhvr>
                                      <p:to>
                                        <p:strVal val="hidden"/>
                                      </p:to>
                                    </p:set>
                                  </p:childTnLst>
                                </p:cTn>
                              </p:par>
                              <p:par>
                                <p:cTn id="109" presetID="1" presetClass="exit" presetSubtype="0" fill="hold" grpId="1" nodeType="withEffect">
                                  <p:stCondLst>
                                    <p:cond delay="0"/>
                                  </p:stCondLst>
                                  <p:childTnLst>
                                    <p:set>
                                      <p:cBhvr>
                                        <p:cTn id="110" dur="1" fill="hold">
                                          <p:stCondLst>
                                            <p:cond delay="0"/>
                                          </p:stCondLst>
                                        </p:cTn>
                                        <p:tgtEl>
                                          <p:spTgt spid="75"/>
                                        </p:tgtEl>
                                        <p:attrNameLst>
                                          <p:attrName>style.visibility</p:attrName>
                                        </p:attrNameLst>
                                      </p:cBhvr>
                                      <p:to>
                                        <p:strVal val="hidden"/>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grpId="0" nodeType="clickEffect">
                                  <p:stCondLst>
                                    <p:cond delay="0"/>
                                  </p:stCondLst>
                                  <p:childTnLst>
                                    <p:set>
                                      <p:cBhvr>
                                        <p:cTn id="114" dur="1" fill="hold">
                                          <p:stCondLst>
                                            <p:cond delay="0"/>
                                          </p:stCondLst>
                                        </p:cTn>
                                        <p:tgtEl>
                                          <p:spTgt spid="76"/>
                                        </p:tgtEl>
                                        <p:attrNameLst>
                                          <p:attrName>style.visibility</p:attrName>
                                        </p:attrNameLst>
                                      </p:cBhvr>
                                      <p:to>
                                        <p:strVal val="visible"/>
                                      </p:to>
                                    </p:set>
                                  </p:childTnLst>
                                </p:cTn>
                              </p:par>
                              <p:par>
                                <p:cTn id="115" presetID="1" presetClass="entr" presetSubtype="0" fill="hold" nodeType="withEffect">
                                  <p:stCondLst>
                                    <p:cond delay="0"/>
                                  </p:stCondLst>
                                  <p:childTnLst>
                                    <p:set>
                                      <p:cBhvr>
                                        <p:cTn id="116" dur="1" fill="hold">
                                          <p:stCondLst>
                                            <p:cond delay="0"/>
                                          </p:stCondLst>
                                        </p:cTn>
                                        <p:tgtEl>
                                          <p:spTgt spid="77"/>
                                        </p:tgtEl>
                                        <p:attrNameLst>
                                          <p:attrName>style.visibility</p:attrName>
                                        </p:attrNameLst>
                                      </p:cBhvr>
                                      <p:to>
                                        <p:strVal val="visible"/>
                                      </p:to>
                                    </p:set>
                                  </p:childTnLst>
                                </p:cTn>
                              </p:par>
                              <p:par>
                                <p:cTn id="117" presetID="1" presetClass="entr" presetSubtype="0" fill="hold" nodeType="withEffect">
                                  <p:stCondLst>
                                    <p:cond delay="0"/>
                                  </p:stCondLst>
                                  <p:childTnLst>
                                    <p:set>
                                      <p:cBhvr>
                                        <p:cTn id="118" dur="1" fill="hold">
                                          <p:stCondLst>
                                            <p:cond delay="0"/>
                                          </p:stCondLst>
                                        </p:cTn>
                                        <p:tgtEl>
                                          <p:spTgt spid="78"/>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xit" presetSubtype="0" fill="hold" nodeType="clickEffect">
                                  <p:stCondLst>
                                    <p:cond delay="0"/>
                                  </p:stCondLst>
                                  <p:childTnLst>
                                    <p:set>
                                      <p:cBhvr>
                                        <p:cTn id="122" dur="1" fill="hold">
                                          <p:stCondLst>
                                            <p:cond delay="0"/>
                                          </p:stCondLst>
                                        </p:cTn>
                                        <p:tgtEl>
                                          <p:spTgt spid="77"/>
                                        </p:tgtEl>
                                        <p:attrNameLst>
                                          <p:attrName>style.visibility</p:attrName>
                                        </p:attrNameLst>
                                      </p:cBhvr>
                                      <p:to>
                                        <p:strVal val="hidden"/>
                                      </p:to>
                                    </p:set>
                                  </p:childTnLst>
                                </p:cTn>
                              </p:par>
                              <p:par>
                                <p:cTn id="123" presetID="1" presetClass="exit" presetSubtype="0" fill="hold" nodeType="withEffect">
                                  <p:stCondLst>
                                    <p:cond delay="0"/>
                                  </p:stCondLst>
                                  <p:childTnLst>
                                    <p:set>
                                      <p:cBhvr>
                                        <p:cTn id="124" dur="1" fill="hold">
                                          <p:stCondLst>
                                            <p:cond delay="0"/>
                                          </p:stCondLst>
                                        </p:cTn>
                                        <p:tgtEl>
                                          <p:spTgt spid="78"/>
                                        </p:tgtEl>
                                        <p:attrNameLst>
                                          <p:attrName>style.visibility</p:attrName>
                                        </p:attrNameLst>
                                      </p:cBhvr>
                                      <p:to>
                                        <p:strVal val="hidden"/>
                                      </p:to>
                                    </p:set>
                                  </p:childTnLst>
                                </p:cTn>
                              </p:par>
                              <p:par>
                                <p:cTn id="125" presetID="1" presetClass="exit" presetSubtype="0" fill="hold" grpId="1" nodeType="withEffect">
                                  <p:stCondLst>
                                    <p:cond delay="0"/>
                                  </p:stCondLst>
                                  <p:childTnLst>
                                    <p:set>
                                      <p:cBhvr>
                                        <p:cTn id="126" dur="1" fill="hold">
                                          <p:stCondLst>
                                            <p:cond delay="0"/>
                                          </p:stCondLst>
                                        </p:cTn>
                                        <p:tgtEl>
                                          <p:spTgt spid="76"/>
                                        </p:tgtEl>
                                        <p:attrNameLst>
                                          <p:attrName>style.visibility</p:attrName>
                                        </p:attrNameLst>
                                      </p:cBhvr>
                                      <p:to>
                                        <p:strVal val="hidden"/>
                                      </p:to>
                                    </p:set>
                                  </p:childTnLst>
                                </p:cTn>
                              </p:par>
                            </p:childTnLst>
                          </p:cTn>
                        </p:par>
                      </p:childTnLst>
                    </p:cTn>
                  </p:par>
                  <p:par>
                    <p:cTn id="127" fill="hold">
                      <p:stCondLst>
                        <p:cond delay="indefinite"/>
                      </p:stCondLst>
                      <p:childTnLst>
                        <p:par>
                          <p:cTn id="128" fill="hold">
                            <p:stCondLst>
                              <p:cond delay="0"/>
                            </p:stCondLst>
                            <p:childTnLst>
                              <p:par>
                                <p:cTn id="129" presetID="1" presetClass="entr" presetSubtype="0" fill="hold" nodeType="clickEffect">
                                  <p:stCondLst>
                                    <p:cond delay="0"/>
                                  </p:stCondLst>
                                  <p:childTnLst>
                                    <p:set>
                                      <p:cBhvr>
                                        <p:cTn id="130" dur="1" fill="hold">
                                          <p:stCondLst>
                                            <p:cond delay="0"/>
                                          </p:stCondLst>
                                        </p:cTn>
                                        <p:tgtEl>
                                          <p:spTgt spid="80"/>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81"/>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79"/>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xit" presetSubtype="0" fill="hold" nodeType="clickEffect">
                                  <p:stCondLst>
                                    <p:cond delay="0"/>
                                  </p:stCondLst>
                                  <p:childTnLst>
                                    <p:set>
                                      <p:cBhvr>
                                        <p:cTn id="138" dur="1" fill="hold">
                                          <p:stCondLst>
                                            <p:cond delay="0"/>
                                          </p:stCondLst>
                                        </p:cTn>
                                        <p:tgtEl>
                                          <p:spTgt spid="80"/>
                                        </p:tgtEl>
                                        <p:attrNameLst>
                                          <p:attrName>style.visibility</p:attrName>
                                        </p:attrNameLst>
                                      </p:cBhvr>
                                      <p:to>
                                        <p:strVal val="hidden"/>
                                      </p:to>
                                    </p:set>
                                  </p:childTnLst>
                                </p:cTn>
                              </p:par>
                              <p:par>
                                <p:cTn id="139" presetID="1" presetClass="exit" presetSubtype="0" fill="hold" grpId="1" nodeType="withEffect">
                                  <p:stCondLst>
                                    <p:cond delay="0"/>
                                  </p:stCondLst>
                                  <p:childTnLst>
                                    <p:set>
                                      <p:cBhvr>
                                        <p:cTn id="140" dur="1" fill="hold">
                                          <p:stCondLst>
                                            <p:cond delay="0"/>
                                          </p:stCondLst>
                                        </p:cTn>
                                        <p:tgtEl>
                                          <p:spTgt spid="81"/>
                                        </p:tgtEl>
                                        <p:attrNameLst>
                                          <p:attrName>style.visibility</p:attrName>
                                        </p:attrNameLst>
                                      </p:cBhvr>
                                      <p:to>
                                        <p:strVal val="hidden"/>
                                      </p:to>
                                    </p:set>
                                  </p:childTnLst>
                                </p:cTn>
                              </p:par>
                              <p:par>
                                <p:cTn id="141" presetID="1" presetClass="exit" presetSubtype="0" fill="hold" grpId="1" nodeType="withEffect">
                                  <p:stCondLst>
                                    <p:cond delay="0"/>
                                  </p:stCondLst>
                                  <p:childTnLst>
                                    <p:set>
                                      <p:cBhvr>
                                        <p:cTn id="142" dur="1" fill="hold">
                                          <p:stCondLst>
                                            <p:cond delay="0"/>
                                          </p:stCondLst>
                                        </p:cTn>
                                        <p:tgtEl>
                                          <p:spTgt spid="79"/>
                                        </p:tgtEl>
                                        <p:attrNameLst>
                                          <p:attrName>style.visibility</p:attrName>
                                        </p:attrNameLst>
                                      </p:cBhvr>
                                      <p:to>
                                        <p:strVal val="hidden"/>
                                      </p:to>
                                    </p:se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grpId="0" nodeType="clickEffect">
                                  <p:stCondLst>
                                    <p:cond delay="0"/>
                                  </p:stCondLst>
                                  <p:childTnLst>
                                    <p:set>
                                      <p:cBhvr>
                                        <p:cTn id="146" dur="1" fill="hold">
                                          <p:stCondLst>
                                            <p:cond delay="0"/>
                                          </p:stCondLst>
                                        </p:cTn>
                                        <p:tgtEl>
                                          <p:spTgt spid="84"/>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nodeType="clickEffect">
                                  <p:stCondLst>
                                    <p:cond delay="0"/>
                                  </p:stCondLst>
                                  <p:childTnLst>
                                    <p:set>
                                      <p:cBhvr>
                                        <p:cTn id="150" dur="1" fill="hold">
                                          <p:stCondLst>
                                            <p:cond delay="0"/>
                                          </p:stCondLst>
                                        </p:cTn>
                                        <p:tgtEl>
                                          <p:spTgt spid="51"/>
                                        </p:tgtEl>
                                        <p:attrNameLst>
                                          <p:attrName>style.visibility</p:attrName>
                                        </p:attrNameLst>
                                      </p:cBhvr>
                                      <p:to>
                                        <p:strVal val="visible"/>
                                      </p:to>
                                    </p:set>
                                  </p:childTnLst>
                                </p:cTn>
                              </p:par>
                              <p:par>
                                <p:cTn id="151" presetID="1" presetClass="entr" presetSubtype="0" fill="hold" nodeType="withEffect">
                                  <p:stCondLst>
                                    <p:cond delay="0"/>
                                  </p:stCondLst>
                                  <p:childTnLst>
                                    <p:set>
                                      <p:cBhvr>
                                        <p:cTn id="152" dur="1" fill="hold">
                                          <p:stCondLst>
                                            <p:cond delay="0"/>
                                          </p:stCondLst>
                                        </p:cTn>
                                        <p:tgtEl>
                                          <p:spTgt spid="50"/>
                                        </p:tgtEl>
                                        <p:attrNameLst>
                                          <p:attrName>style.visibility</p:attrName>
                                        </p:attrNameLst>
                                      </p:cBhvr>
                                      <p:to>
                                        <p:strVal val="visible"/>
                                      </p:to>
                                    </p:set>
                                  </p:childTnLst>
                                </p:cTn>
                              </p:par>
                            </p:childTnLst>
                          </p:cTn>
                        </p:par>
                      </p:childTnLst>
                    </p:cTn>
                  </p:par>
                  <p:par>
                    <p:cTn id="153" fill="hold">
                      <p:stCondLst>
                        <p:cond delay="indefinite"/>
                      </p:stCondLst>
                      <p:childTnLst>
                        <p:par>
                          <p:cTn id="154" fill="hold">
                            <p:stCondLst>
                              <p:cond delay="0"/>
                            </p:stCondLst>
                            <p:childTnLst>
                              <p:par>
                                <p:cTn id="155" presetID="1" presetClass="exit" presetSubtype="0" fill="hold" grpId="1" nodeType="clickEffect">
                                  <p:stCondLst>
                                    <p:cond delay="0"/>
                                  </p:stCondLst>
                                  <p:childTnLst>
                                    <p:set>
                                      <p:cBhvr>
                                        <p:cTn id="156" dur="1" fill="hold">
                                          <p:stCondLst>
                                            <p:cond delay="0"/>
                                          </p:stCondLst>
                                        </p:cTn>
                                        <p:tgtEl>
                                          <p:spTgt spid="84"/>
                                        </p:tgtEl>
                                        <p:attrNameLst>
                                          <p:attrName>style.visibility</p:attrName>
                                        </p:attrNameLst>
                                      </p:cBhvr>
                                      <p:to>
                                        <p:strVal val="hidden"/>
                                      </p:to>
                                    </p:set>
                                  </p:childTnLst>
                                </p:cTn>
                              </p:par>
                              <p:par>
                                <p:cTn id="157" presetID="1" presetClass="entr" presetSubtype="0" fill="hold" grpId="0" nodeType="withEffect">
                                  <p:stCondLst>
                                    <p:cond delay="0"/>
                                  </p:stCondLst>
                                  <p:childTnLst>
                                    <p:set>
                                      <p:cBhvr>
                                        <p:cTn id="158" dur="1" fill="hold">
                                          <p:stCondLst>
                                            <p:cond delay="0"/>
                                          </p:stCondLst>
                                        </p:cTn>
                                        <p:tgtEl>
                                          <p:spTgt spid="85"/>
                                        </p:tgtEl>
                                        <p:attrNameLst>
                                          <p:attrName>style.visibility</p:attrName>
                                        </p:attrNameLst>
                                      </p:cBhvr>
                                      <p:to>
                                        <p:strVal val="visible"/>
                                      </p:to>
                                    </p:set>
                                  </p:childTnLst>
                                </p:cTn>
                              </p:par>
                            </p:childTnLst>
                          </p:cTn>
                        </p:par>
                      </p:childTnLst>
                    </p:cTn>
                  </p:par>
                  <p:par>
                    <p:cTn id="159" fill="hold">
                      <p:stCondLst>
                        <p:cond delay="indefinite"/>
                      </p:stCondLst>
                      <p:childTnLst>
                        <p:par>
                          <p:cTn id="160" fill="hold">
                            <p:stCondLst>
                              <p:cond delay="0"/>
                            </p:stCondLst>
                            <p:childTnLst>
                              <p:par>
                                <p:cTn id="161" presetID="9" presetClass="entr" presetSubtype="0" fill="hold" nodeType="clickEffect">
                                  <p:stCondLst>
                                    <p:cond delay="0"/>
                                  </p:stCondLst>
                                  <p:childTnLst>
                                    <p:set>
                                      <p:cBhvr>
                                        <p:cTn id="162" dur="1" fill="hold">
                                          <p:stCondLst>
                                            <p:cond delay="0"/>
                                          </p:stCondLst>
                                        </p:cTn>
                                        <p:tgtEl>
                                          <p:spTgt spid="88"/>
                                        </p:tgtEl>
                                        <p:attrNameLst>
                                          <p:attrName>style.visibility</p:attrName>
                                        </p:attrNameLst>
                                      </p:cBhvr>
                                      <p:to>
                                        <p:strVal val="visible"/>
                                      </p:to>
                                    </p:set>
                                    <p:animEffect transition="in" filter="dissolve">
                                      <p:cBhvr>
                                        <p:cTn id="163" dur="500"/>
                                        <p:tgtEl>
                                          <p:spTgt spid="88"/>
                                        </p:tgtEl>
                                      </p:cBhvr>
                                    </p:animEffect>
                                  </p:childTnLst>
                                </p:cTn>
                              </p:par>
                              <p:par>
                                <p:cTn id="164" presetID="9" presetClass="entr" presetSubtype="0" fill="hold" nodeType="withEffect">
                                  <p:stCondLst>
                                    <p:cond delay="0"/>
                                  </p:stCondLst>
                                  <p:childTnLst>
                                    <p:set>
                                      <p:cBhvr>
                                        <p:cTn id="165" dur="1" fill="hold">
                                          <p:stCondLst>
                                            <p:cond delay="0"/>
                                          </p:stCondLst>
                                        </p:cTn>
                                        <p:tgtEl>
                                          <p:spTgt spid="89"/>
                                        </p:tgtEl>
                                        <p:attrNameLst>
                                          <p:attrName>style.visibility</p:attrName>
                                        </p:attrNameLst>
                                      </p:cBhvr>
                                      <p:to>
                                        <p:strVal val="visible"/>
                                      </p:to>
                                    </p:set>
                                    <p:animEffect transition="in" filter="dissolve">
                                      <p:cBhvr>
                                        <p:cTn id="166" dur="500"/>
                                        <p:tgtEl>
                                          <p:spTgt spid="89"/>
                                        </p:tgtEl>
                                      </p:cBhvr>
                                    </p:animEffect>
                                  </p:childTnLst>
                                </p:cTn>
                              </p:par>
                            </p:childTnLst>
                          </p:cTn>
                        </p:par>
                      </p:childTnLst>
                    </p:cTn>
                  </p:par>
                  <p:par>
                    <p:cTn id="167" fill="hold">
                      <p:stCondLst>
                        <p:cond delay="indefinite"/>
                      </p:stCondLst>
                      <p:childTnLst>
                        <p:par>
                          <p:cTn id="168" fill="hold">
                            <p:stCondLst>
                              <p:cond delay="0"/>
                            </p:stCondLst>
                            <p:childTnLst>
                              <p:par>
                                <p:cTn id="169" presetID="1" presetClass="exit" presetSubtype="0" fill="hold" nodeType="clickEffect">
                                  <p:stCondLst>
                                    <p:cond delay="0"/>
                                  </p:stCondLst>
                                  <p:childTnLst>
                                    <p:set>
                                      <p:cBhvr>
                                        <p:cTn id="170" dur="1" fill="hold">
                                          <p:stCondLst>
                                            <p:cond delay="0"/>
                                          </p:stCondLst>
                                        </p:cTn>
                                        <p:tgtEl>
                                          <p:spTgt spid="89"/>
                                        </p:tgtEl>
                                        <p:attrNameLst>
                                          <p:attrName>style.visibility</p:attrName>
                                        </p:attrNameLst>
                                      </p:cBhvr>
                                      <p:to>
                                        <p:strVal val="hidden"/>
                                      </p:to>
                                    </p:set>
                                  </p:childTnLst>
                                </p:cTn>
                              </p:par>
                              <p:par>
                                <p:cTn id="171" presetID="1" presetClass="exit" presetSubtype="0" fill="hold" nodeType="withEffect">
                                  <p:stCondLst>
                                    <p:cond delay="0"/>
                                  </p:stCondLst>
                                  <p:childTnLst>
                                    <p:set>
                                      <p:cBhvr>
                                        <p:cTn id="172" dur="1" fill="hold">
                                          <p:stCondLst>
                                            <p:cond delay="0"/>
                                          </p:stCondLst>
                                        </p:cTn>
                                        <p:tgtEl>
                                          <p:spTgt spid="88"/>
                                        </p:tgtEl>
                                        <p:attrNameLst>
                                          <p:attrName>style.visibility</p:attrName>
                                        </p:attrNameLst>
                                      </p:cBhvr>
                                      <p:to>
                                        <p:strVal val="hidden"/>
                                      </p:to>
                                    </p:set>
                                  </p:childTnLst>
                                </p:cTn>
                              </p:par>
                            </p:childTnLst>
                          </p:cTn>
                        </p:par>
                      </p:childTnLst>
                    </p:cTn>
                  </p:par>
                  <p:par>
                    <p:cTn id="173" fill="hold">
                      <p:stCondLst>
                        <p:cond delay="indefinite"/>
                      </p:stCondLst>
                      <p:childTnLst>
                        <p:par>
                          <p:cTn id="174" fill="hold">
                            <p:stCondLst>
                              <p:cond delay="0"/>
                            </p:stCondLst>
                            <p:childTnLst>
                              <p:par>
                                <p:cTn id="175" presetID="1" presetClass="exit" presetSubtype="0" fill="hold" nodeType="clickEffect">
                                  <p:stCondLst>
                                    <p:cond delay="0"/>
                                  </p:stCondLst>
                                  <p:childTnLst>
                                    <p:set>
                                      <p:cBhvr>
                                        <p:cTn id="176" dur="1" fill="hold">
                                          <p:stCondLst>
                                            <p:cond delay="0"/>
                                          </p:stCondLst>
                                        </p:cTn>
                                        <p:tgtEl>
                                          <p:spTgt spid="50"/>
                                        </p:tgtEl>
                                        <p:attrNameLst>
                                          <p:attrName>style.visibility</p:attrName>
                                        </p:attrNameLst>
                                      </p:cBhvr>
                                      <p:to>
                                        <p:strVal val="hidden"/>
                                      </p:to>
                                    </p:set>
                                  </p:childTnLst>
                                </p:cTn>
                              </p:par>
                              <p:par>
                                <p:cTn id="177" presetID="1" presetClass="exit" presetSubtype="0" fill="hold" nodeType="withEffect">
                                  <p:stCondLst>
                                    <p:cond delay="0"/>
                                  </p:stCondLst>
                                  <p:childTnLst>
                                    <p:set>
                                      <p:cBhvr>
                                        <p:cTn id="178" dur="1" fill="hold">
                                          <p:stCondLst>
                                            <p:cond delay="0"/>
                                          </p:stCondLst>
                                        </p:cTn>
                                        <p:tgtEl>
                                          <p:spTgt spid="51"/>
                                        </p:tgtEl>
                                        <p:attrNameLst>
                                          <p:attrName>style.visibility</p:attrName>
                                        </p:attrNameLst>
                                      </p:cBhvr>
                                      <p:to>
                                        <p:strVal val="hidden"/>
                                      </p:to>
                                    </p:set>
                                  </p:childTnLst>
                                </p:cTn>
                              </p:par>
                              <p:par>
                                <p:cTn id="179" presetID="1" presetClass="exit" presetSubtype="0" fill="hold" grpId="2" nodeType="withEffect">
                                  <p:stCondLst>
                                    <p:cond delay="0"/>
                                  </p:stCondLst>
                                  <p:childTnLst>
                                    <p:set>
                                      <p:cBhvr>
                                        <p:cTn id="180" dur="1" fill="hold">
                                          <p:stCondLst>
                                            <p:cond delay="0"/>
                                          </p:stCondLst>
                                        </p:cTn>
                                        <p:tgtEl>
                                          <p:spTgt spid="85"/>
                                        </p:tgtEl>
                                        <p:attrNameLst>
                                          <p:attrName>style.visibility</p:attrName>
                                        </p:attrNameLst>
                                      </p:cBhvr>
                                      <p:to>
                                        <p:strVal val="hidden"/>
                                      </p:to>
                                    </p:set>
                                  </p:childTnLst>
                                </p:cTn>
                              </p:par>
                            </p:childTnLst>
                          </p:cTn>
                        </p:par>
                      </p:childTnLst>
                    </p:cTn>
                  </p:par>
                  <p:par>
                    <p:cTn id="181" fill="hold">
                      <p:stCondLst>
                        <p:cond delay="indefinite"/>
                      </p:stCondLst>
                      <p:childTnLst>
                        <p:par>
                          <p:cTn id="182" fill="hold">
                            <p:stCondLst>
                              <p:cond delay="0"/>
                            </p:stCondLst>
                            <p:childTnLst>
                              <p:par>
                                <p:cTn id="183" presetID="9" presetClass="entr" presetSubtype="0" fill="hold" grpId="0" nodeType="clickEffect">
                                  <p:stCondLst>
                                    <p:cond delay="0"/>
                                  </p:stCondLst>
                                  <p:childTnLst>
                                    <p:set>
                                      <p:cBhvr>
                                        <p:cTn id="184" dur="1" fill="hold">
                                          <p:stCondLst>
                                            <p:cond delay="0"/>
                                          </p:stCondLst>
                                        </p:cTn>
                                        <p:tgtEl>
                                          <p:spTgt spid="92"/>
                                        </p:tgtEl>
                                        <p:attrNameLst>
                                          <p:attrName>style.visibility</p:attrName>
                                        </p:attrNameLst>
                                      </p:cBhvr>
                                      <p:to>
                                        <p:strVal val="visible"/>
                                      </p:to>
                                    </p:set>
                                    <p:animEffect transition="in" filter="dissolve">
                                      <p:cBhvr>
                                        <p:cTn id="185" dur="500"/>
                                        <p:tgtEl>
                                          <p:spTgt spid="92"/>
                                        </p:tgtEl>
                                      </p:cBhvr>
                                    </p:animEffect>
                                  </p:childTnLst>
                                </p:cTn>
                              </p:par>
                            </p:childTnLst>
                          </p:cTn>
                        </p:par>
                      </p:childTnLst>
                    </p:cTn>
                  </p:par>
                  <p:par>
                    <p:cTn id="186" fill="hold">
                      <p:stCondLst>
                        <p:cond delay="indefinite"/>
                      </p:stCondLst>
                      <p:childTnLst>
                        <p:par>
                          <p:cTn id="187" fill="hold">
                            <p:stCondLst>
                              <p:cond delay="0"/>
                            </p:stCondLst>
                            <p:childTnLst>
                              <p:par>
                                <p:cTn id="188" presetID="1" presetClass="exit" presetSubtype="0" fill="hold" grpId="1" nodeType="clickEffect">
                                  <p:stCondLst>
                                    <p:cond delay="0"/>
                                  </p:stCondLst>
                                  <p:childTnLst>
                                    <p:set>
                                      <p:cBhvr>
                                        <p:cTn id="189" dur="1" fill="hold">
                                          <p:stCondLst>
                                            <p:cond delay="0"/>
                                          </p:stCondLst>
                                        </p:cTn>
                                        <p:tgtEl>
                                          <p:spTgt spid="9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1"/>
      <p:bldP spid="12" grpId="2"/>
      <p:bldP spid="14" grpId="0"/>
      <p:bldP spid="14" grpId="1"/>
      <p:bldP spid="16" grpId="0"/>
      <p:bldP spid="16" grpId="1"/>
      <p:bldP spid="47" grpId="0"/>
      <p:bldP spid="47" grpId="1"/>
      <p:bldP spid="75" grpId="0"/>
      <p:bldP spid="75" grpId="1"/>
      <p:bldP spid="76" grpId="0"/>
      <p:bldP spid="76" grpId="1"/>
      <p:bldP spid="79" grpId="0"/>
      <p:bldP spid="79" grpId="1"/>
      <p:bldP spid="81" grpId="0"/>
      <p:bldP spid="81" grpId="1"/>
      <p:bldP spid="84" grpId="0"/>
      <p:bldP spid="84" grpId="1"/>
      <p:bldP spid="85" grpId="0"/>
      <p:bldP spid="85" grpId="2"/>
      <p:bldP spid="92" grpId="0"/>
      <p:bldP spid="92"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0238" y="282199"/>
            <a:ext cx="11431524" cy="1325563"/>
          </a:xfrm>
        </p:spPr>
        <p:txBody>
          <a:bodyPr/>
          <a:lstStyle/>
          <a:p>
            <a:r>
              <a:rPr lang="en-US" b="1" dirty="0" smtClean="0"/>
              <a:t>Common Design Elements </a:t>
            </a:r>
            <a:r>
              <a:rPr lang="en-US" b="1" dirty="0"/>
              <a:t>B</a:t>
            </a:r>
            <a:r>
              <a:rPr lang="en-US" b="1" dirty="0" smtClean="0"/>
              <a:t>etween BT and NDN</a:t>
            </a:r>
            <a:endParaRPr lang="en-US" b="1" dirty="0"/>
          </a:p>
        </p:txBody>
      </p:sp>
      <p:sp>
        <p:nvSpPr>
          <p:cNvPr id="4" name="Date Placeholder 3"/>
          <p:cNvSpPr>
            <a:spLocks noGrp="1"/>
          </p:cNvSpPr>
          <p:nvPr>
            <p:ph type="dt" sz="half" idx="10"/>
          </p:nvPr>
        </p:nvSpPr>
        <p:spPr/>
        <p:txBody>
          <a:bodyPr/>
          <a:lstStyle/>
          <a:p>
            <a:fld id="{8A723D06-229B-D544-9E84-D7A888C58CFA}" type="datetime1">
              <a:rPr lang="en-US" smtClean="0"/>
              <a:t>3/23/17</a:t>
            </a:fld>
            <a:endParaRPr lang="en-US"/>
          </a:p>
        </p:txBody>
      </p:sp>
      <p:sp>
        <p:nvSpPr>
          <p:cNvPr id="6" name="Slide Number Placeholder 5"/>
          <p:cNvSpPr>
            <a:spLocks noGrp="1"/>
          </p:cNvSpPr>
          <p:nvPr>
            <p:ph type="sldNum" sz="quarter" idx="12"/>
          </p:nvPr>
        </p:nvSpPr>
        <p:spPr/>
        <p:txBody>
          <a:bodyPr/>
          <a:lstStyle/>
          <a:p>
            <a:fld id="{B98F6320-F352-D240-9206-5B12BB5FB627}" type="slidenum">
              <a:rPr lang="en-US" smtClean="0"/>
              <a:t>4</a:t>
            </a:fld>
            <a:endParaRPr lang="en-US"/>
          </a:p>
        </p:txBody>
      </p:sp>
      <p:sp>
        <p:nvSpPr>
          <p:cNvPr id="3" name="Footer Placeholder 2"/>
          <p:cNvSpPr>
            <a:spLocks noGrp="1"/>
          </p:cNvSpPr>
          <p:nvPr>
            <p:ph type="ftr" sz="quarter" idx="11"/>
          </p:nvPr>
        </p:nvSpPr>
        <p:spPr/>
        <p:txBody>
          <a:bodyPr/>
          <a:lstStyle/>
          <a:p>
            <a:r>
              <a:rPr lang="en-US" smtClean="0"/>
              <a:t>NDNcomm 2017</a:t>
            </a:r>
            <a:endParaRPr lang="en-US"/>
          </a:p>
        </p:txBody>
      </p:sp>
      <p:pic>
        <p:nvPicPr>
          <p:cNvPr id="12" name="Content Placeholder 11"/>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36666" y="1607762"/>
            <a:ext cx="11375096" cy="4167396"/>
          </a:xfrm>
        </p:spPr>
      </p:pic>
    </p:spTree>
    <p:extLst>
      <p:ext uri="{BB962C8B-B14F-4D97-AF65-F5344CB8AC3E}">
        <p14:creationId xmlns:p14="http://schemas.microsoft.com/office/powerpoint/2010/main" val="11067505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nTorrent</a:t>
            </a:r>
            <a:r>
              <a:rPr lang="en-US" b="1" dirty="0" smtClean="0"/>
              <a:t> Design</a:t>
            </a:r>
            <a:endParaRPr lang="en-US" b="1" dirty="0"/>
          </a:p>
        </p:txBody>
      </p:sp>
      <p:sp>
        <p:nvSpPr>
          <p:cNvPr id="3" name="Content Placeholder 2"/>
          <p:cNvSpPr>
            <a:spLocks noGrp="1"/>
          </p:cNvSpPr>
          <p:nvPr>
            <p:ph idx="1"/>
          </p:nvPr>
        </p:nvSpPr>
        <p:spPr>
          <a:xfrm>
            <a:off x="557823" y="1479548"/>
            <a:ext cx="10515600" cy="4351338"/>
          </a:xfrm>
        </p:spPr>
        <p:txBody>
          <a:bodyPr/>
          <a:lstStyle/>
          <a:p>
            <a:r>
              <a:rPr lang="en-US" b="1" i="1" dirty="0" smtClean="0"/>
              <a:t>Goal: </a:t>
            </a:r>
            <a:r>
              <a:rPr lang="en-US" dirty="0" smtClean="0"/>
              <a:t>Securely retrieve a torrent. It may consist of: </a:t>
            </a:r>
          </a:p>
          <a:p>
            <a:pPr lvl="1"/>
            <a:r>
              <a:rPr lang="en-US" dirty="0" smtClean="0"/>
              <a:t>one or more files</a:t>
            </a:r>
          </a:p>
          <a:p>
            <a:pPr lvl="1"/>
            <a:r>
              <a:rPr lang="en-US" dirty="0" smtClean="0"/>
              <a:t>each file of a number of data packets</a:t>
            </a:r>
          </a:p>
          <a:p>
            <a:r>
              <a:rPr lang="en-US" dirty="0" smtClean="0"/>
              <a:t>3 main design abstractions: 1) Torrent file, 2) File Manifest, 3) Packet in a file</a:t>
            </a:r>
          </a:p>
          <a:p>
            <a:pPr marL="0" indent="0">
              <a:buNone/>
            </a:pPr>
            <a:r>
              <a:rPr lang="en-US" dirty="0" smtClean="0"/>
              <a:t> </a:t>
            </a:r>
            <a:endParaRPr lang="en-US" dirty="0"/>
          </a:p>
        </p:txBody>
      </p:sp>
      <p:sp>
        <p:nvSpPr>
          <p:cNvPr id="9" name="Slide Number Placeholder 3"/>
          <p:cNvSpPr txBox="1">
            <a:spLocks/>
          </p:cNvSpPr>
          <p:nvPr/>
        </p:nvSpPr>
        <p:spPr>
          <a:xfrm>
            <a:off x="8360629" y="8317925"/>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BEBC48E-1EB8-294C-AC09-93207CEFCA4F}" type="slidenum">
              <a:rPr lang="en-US" smtClean="0"/>
              <a:pPr/>
              <a:t>5</a:t>
            </a:fld>
            <a:endParaRPr lang="en-US"/>
          </a:p>
        </p:txBody>
      </p:sp>
      <p:sp>
        <p:nvSpPr>
          <p:cNvPr id="26" name="Slide Number Placeholder 3"/>
          <p:cNvSpPr>
            <a:spLocks noGrp="1"/>
          </p:cNvSpPr>
          <p:nvPr>
            <p:ph type="sldNum" sz="quarter" idx="12"/>
          </p:nvPr>
        </p:nvSpPr>
        <p:spPr>
          <a:xfrm>
            <a:off x="8759424" y="6311183"/>
            <a:ext cx="2743200" cy="365125"/>
          </a:xfrm>
        </p:spPr>
        <p:txBody>
          <a:bodyPr/>
          <a:lstStyle/>
          <a:p>
            <a:fld id="{EBEBC48E-1EB8-294C-AC09-93207CEFCA4F}" type="slidenum">
              <a:rPr lang="en-US" smtClean="0"/>
              <a:t>5</a:t>
            </a:fld>
            <a:endParaRPr lang="en-US" dirty="0"/>
          </a:p>
        </p:txBody>
      </p:sp>
      <p:pic>
        <p:nvPicPr>
          <p:cNvPr id="27" name="Picture 26"/>
          <p:cNvPicPr>
            <a:picLocks noChangeAspect="1"/>
          </p:cNvPicPr>
          <p:nvPr/>
        </p:nvPicPr>
        <p:blipFill>
          <a:blip r:embed="rId3"/>
          <a:stretch>
            <a:fillRect/>
          </a:stretch>
        </p:blipFill>
        <p:spPr>
          <a:xfrm>
            <a:off x="529987" y="3724653"/>
            <a:ext cx="1755673" cy="1125922"/>
          </a:xfrm>
          <a:prstGeom prst="rect">
            <a:avLst/>
          </a:prstGeom>
        </p:spPr>
      </p:pic>
      <p:pic>
        <p:nvPicPr>
          <p:cNvPr id="28" name="Picture 27"/>
          <p:cNvPicPr>
            <a:picLocks noChangeAspect="1"/>
          </p:cNvPicPr>
          <p:nvPr/>
        </p:nvPicPr>
        <p:blipFill>
          <a:blip r:embed="rId4"/>
          <a:stretch>
            <a:fillRect/>
          </a:stretch>
        </p:blipFill>
        <p:spPr>
          <a:xfrm>
            <a:off x="4112071" y="3742941"/>
            <a:ext cx="1755673" cy="1125922"/>
          </a:xfrm>
          <a:prstGeom prst="rect">
            <a:avLst/>
          </a:prstGeom>
        </p:spPr>
      </p:pic>
      <p:pic>
        <p:nvPicPr>
          <p:cNvPr id="29" name="Picture 28"/>
          <p:cNvPicPr>
            <a:picLocks noChangeAspect="1"/>
          </p:cNvPicPr>
          <p:nvPr/>
        </p:nvPicPr>
        <p:blipFill>
          <a:blip r:embed="rId5"/>
          <a:stretch>
            <a:fillRect/>
          </a:stretch>
        </p:blipFill>
        <p:spPr>
          <a:xfrm>
            <a:off x="6608524" y="3675827"/>
            <a:ext cx="1931240" cy="1238514"/>
          </a:xfrm>
          <a:prstGeom prst="rect">
            <a:avLst/>
          </a:prstGeom>
        </p:spPr>
      </p:pic>
      <p:pic>
        <p:nvPicPr>
          <p:cNvPr id="30" name="Picture 29"/>
          <p:cNvPicPr>
            <a:picLocks noChangeAspect="1"/>
          </p:cNvPicPr>
          <p:nvPr/>
        </p:nvPicPr>
        <p:blipFill>
          <a:blip r:embed="rId6"/>
          <a:stretch>
            <a:fillRect/>
          </a:stretch>
        </p:blipFill>
        <p:spPr>
          <a:xfrm>
            <a:off x="9371626" y="3702408"/>
            <a:ext cx="1970553" cy="1263725"/>
          </a:xfrm>
          <a:prstGeom prst="rect">
            <a:avLst/>
          </a:prstGeom>
        </p:spPr>
      </p:pic>
      <p:pic>
        <p:nvPicPr>
          <p:cNvPr id="31" name="Picture 30"/>
          <p:cNvPicPr>
            <a:picLocks noChangeAspect="1"/>
          </p:cNvPicPr>
          <p:nvPr/>
        </p:nvPicPr>
        <p:blipFill>
          <a:blip r:embed="rId7"/>
          <a:stretch>
            <a:fillRect/>
          </a:stretch>
        </p:blipFill>
        <p:spPr>
          <a:xfrm>
            <a:off x="5777305" y="4157796"/>
            <a:ext cx="1183259" cy="368808"/>
          </a:xfrm>
          <a:prstGeom prst="rect">
            <a:avLst/>
          </a:prstGeom>
        </p:spPr>
      </p:pic>
      <p:pic>
        <p:nvPicPr>
          <p:cNvPr id="32" name="Picture 31"/>
          <p:cNvPicPr>
            <a:picLocks noChangeAspect="1"/>
          </p:cNvPicPr>
          <p:nvPr/>
        </p:nvPicPr>
        <p:blipFill>
          <a:blip r:embed="rId7"/>
          <a:stretch>
            <a:fillRect/>
          </a:stretch>
        </p:blipFill>
        <p:spPr>
          <a:xfrm>
            <a:off x="8511997" y="4178441"/>
            <a:ext cx="1183259" cy="368808"/>
          </a:xfrm>
          <a:prstGeom prst="rect">
            <a:avLst/>
          </a:prstGeom>
        </p:spPr>
      </p:pic>
      <p:pic>
        <p:nvPicPr>
          <p:cNvPr id="33" name="Picture 32"/>
          <p:cNvPicPr>
            <a:picLocks noChangeAspect="1"/>
          </p:cNvPicPr>
          <p:nvPr/>
        </p:nvPicPr>
        <p:blipFill>
          <a:blip r:embed="rId8"/>
          <a:stretch>
            <a:fillRect/>
          </a:stretch>
        </p:blipFill>
        <p:spPr>
          <a:xfrm>
            <a:off x="2275905" y="4189800"/>
            <a:ext cx="2120900" cy="304800"/>
          </a:xfrm>
          <a:prstGeom prst="rect">
            <a:avLst/>
          </a:prstGeom>
        </p:spPr>
      </p:pic>
      <p:pic>
        <p:nvPicPr>
          <p:cNvPr id="34" name="Picture 33"/>
          <p:cNvPicPr>
            <a:picLocks noChangeAspect="1"/>
          </p:cNvPicPr>
          <p:nvPr/>
        </p:nvPicPr>
        <p:blipFill>
          <a:blip r:embed="rId9"/>
          <a:stretch>
            <a:fillRect/>
          </a:stretch>
        </p:blipFill>
        <p:spPr>
          <a:xfrm>
            <a:off x="2317422" y="3537101"/>
            <a:ext cx="1600200" cy="762000"/>
          </a:xfrm>
          <a:prstGeom prst="rect">
            <a:avLst/>
          </a:prstGeom>
        </p:spPr>
      </p:pic>
      <p:pic>
        <p:nvPicPr>
          <p:cNvPr id="35" name="Picture 34"/>
          <p:cNvPicPr>
            <a:picLocks noChangeAspect="1"/>
          </p:cNvPicPr>
          <p:nvPr/>
        </p:nvPicPr>
        <p:blipFill>
          <a:blip r:embed="rId10"/>
          <a:stretch>
            <a:fillRect/>
          </a:stretch>
        </p:blipFill>
        <p:spPr>
          <a:xfrm rot="5400000">
            <a:off x="1004380" y="4717163"/>
            <a:ext cx="586216" cy="893953"/>
          </a:xfrm>
          <a:prstGeom prst="rect">
            <a:avLst/>
          </a:prstGeom>
        </p:spPr>
      </p:pic>
      <p:sp>
        <p:nvSpPr>
          <p:cNvPr id="36" name="TextBox 35"/>
          <p:cNvSpPr txBox="1"/>
          <p:nvPr/>
        </p:nvSpPr>
        <p:spPr>
          <a:xfrm>
            <a:off x="0" y="5461659"/>
            <a:ext cx="3060157" cy="830997"/>
          </a:xfrm>
          <a:prstGeom prst="rect">
            <a:avLst/>
          </a:prstGeom>
          <a:noFill/>
        </p:spPr>
        <p:txBody>
          <a:bodyPr wrap="square" rtlCol="0">
            <a:spAutoFit/>
          </a:bodyPr>
          <a:lstStyle/>
          <a:p>
            <a:r>
              <a:rPr lang="en-US" sz="2400" b="1" i="1" dirty="0" smtClean="0"/>
              <a:t>Through website, via email, via friend..</a:t>
            </a:r>
            <a:endParaRPr lang="en-US" sz="2400" dirty="0"/>
          </a:p>
        </p:txBody>
      </p:sp>
      <p:sp>
        <p:nvSpPr>
          <p:cNvPr id="38" name="TextBox 37"/>
          <p:cNvSpPr txBox="1"/>
          <p:nvPr/>
        </p:nvSpPr>
        <p:spPr>
          <a:xfrm>
            <a:off x="3534062" y="5420367"/>
            <a:ext cx="2905772" cy="1200329"/>
          </a:xfrm>
          <a:prstGeom prst="rect">
            <a:avLst/>
          </a:prstGeom>
          <a:noFill/>
        </p:spPr>
        <p:txBody>
          <a:bodyPr wrap="square" rtlCol="0">
            <a:spAutoFit/>
          </a:bodyPr>
          <a:lstStyle/>
          <a:p>
            <a:r>
              <a:rPr lang="en-US" sz="2400" b="1" i="1" dirty="0" smtClean="0"/>
              <a:t>Torrent File contains the full names of file manifests</a:t>
            </a:r>
            <a:endParaRPr lang="en-US" sz="2400" dirty="0"/>
          </a:p>
        </p:txBody>
      </p:sp>
      <p:sp>
        <p:nvSpPr>
          <p:cNvPr id="40" name="TextBox 39"/>
          <p:cNvSpPr txBox="1"/>
          <p:nvPr/>
        </p:nvSpPr>
        <p:spPr>
          <a:xfrm>
            <a:off x="6354813" y="5407918"/>
            <a:ext cx="3110551" cy="1200329"/>
          </a:xfrm>
          <a:prstGeom prst="rect">
            <a:avLst/>
          </a:prstGeom>
          <a:noFill/>
        </p:spPr>
        <p:txBody>
          <a:bodyPr wrap="square" rtlCol="0">
            <a:spAutoFit/>
          </a:bodyPr>
          <a:lstStyle/>
          <a:p>
            <a:r>
              <a:rPr lang="en-US" sz="2400" b="1" i="1" dirty="0" smtClean="0"/>
              <a:t>File Manifest: catalog of full packet names in a file </a:t>
            </a:r>
            <a:endParaRPr lang="en-US" sz="2400" dirty="0"/>
          </a:p>
        </p:txBody>
      </p:sp>
      <p:sp>
        <p:nvSpPr>
          <p:cNvPr id="42" name="TextBox 41"/>
          <p:cNvSpPr txBox="1"/>
          <p:nvPr/>
        </p:nvSpPr>
        <p:spPr>
          <a:xfrm>
            <a:off x="9324932" y="5448942"/>
            <a:ext cx="2964735" cy="1091208"/>
          </a:xfrm>
          <a:prstGeom prst="rect">
            <a:avLst/>
          </a:prstGeom>
          <a:noFill/>
        </p:spPr>
        <p:txBody>
          <a:bodyPr wrap="square" rtlCol="0">
            <a:spAutoFit/>
          </a:bodyPr>
          <a:lstStyle/>
          <a:p>
            <a:r>
              <a:rPr lang="en-US" sz="2400" b="1" i="1" dirty="0" smtClean="0"/>
              <a:t>Full Packet Names: Integrity guaranteed by network</a:t>
            </a:r>
            <a:endParaRPr lang="en-US" sz="2400" dirty="0"/>
          </a:p>
        </p:txBody>
      </p:sp>
      <p:pic>
        <p:nvPicPr>
          <p:cNvPr id="43" name="Picture 42"/>
          <p:cNvPicPr>
            <a:picLocks noChangeAspect="1"/>
          </p:cNvPicPr>
          <p:nvPr/>
        </p:nvPicPr>
        <p:blipFill>
          <a:blip r:embed="rId10"/>
          <a:stretch>
            <a:fillRect/>
          </a:stretch>
        </p:blipFill>
        <p:spPr>
          <a:xfrm rot="5400000">
            <a:off x="4625690" y="4728778"/>
            <a:ext cx="586216" cy="893953"/>
          </a:xfrm>
          <a:prstGeom prst="rect">
            <a:avLst/>
          </a:prstGeom>
        </p:spPr>
      </p:pic>
      <p:pic>
        <p:nvPicPr>
          <p:cNvPr id="44" name="Picture 43"/>
          <p:cNvPicPr>
            <a:picLocks noChangeAspect="1"/>
          </p:cNvPicPr>
          <p:nvPr/>
        </p:nvPicPr>
        <p:blipFill>
          <a:blip r:embed="rId10"/>
          <a:stretch>
            <a:fillRect/>
          </a:stretch>
        </p:blipFill>
        <p:spPr>
          <a:xfrm rot="5400000">
            <a:off x="7205383" y="4757354"/>
            <a:ext cx="586216" cy="893953"/>
          </a:xfrm>
          <a:prstGeom prst="rect">
            <a:avLst/>
          </a:prstGeom>
        </p:spPr>
      </p:pic>
      <p:pic>
        <p:nvPicPr>
          <p:cNvPr id="45" name="Picture 44"/>
          <p:cNvPicPr>
            <a:picLocks noChangeAspect="1"/>
          </p:cNvPicPr>
          <p:nvPr/>
        </p:nvPicPr>
        <p:blipFill>
          <a:blip r:embed="rId10"/>
          <a:stretch>
            <a:fillRect/>
          </a:stretch>
        </p:blipFill>
        <p:spPr>
          <a:xfrm rot="5400000">
            <a:off x="10067215" y="4818822"/>
            <a:ext cx="586216" cy="893953"/>
          </a:xfrm>
          <a:prstGeom prst="rect">
            <a:avLst/>
          </a:prstGeom>
        </p:spPr>
      </p:pic>
      <p:sp>
        <p:nvSpPr>
          <p:cNvPr id="46" name="Date Placeholder 45"/>
          <p:cNvSpPr>
            <a:spLocks noGrp="1"/>
          </p:cNvSpPr>
          <p:nvPr>
            <p:ph type="dt" sz="half" idx="10"/>
          </p:nvPr>
        </p:nvSpPr>
        <p:spPr/>
        <p:txBody>
          <a:bodyPr/>
          <a:lstStyle/>
          <a:p>
            <a:fld id="{417D6EFE-8A7D-EF47-A4FD-5693E7BCD739}" type="datetime1">
              <a:rPr lang="en-US" smtClean="0"/>
              <a:t>3/23/17</a:t>
            </a:fld>
            <a:endParaRPr lang="en-US"/>
          </a:p>
        </p:txBody>
      </p:sp>
      <p:sp>
        <p:nvSpPr>
          <p:cNvPr id="47" name="Footer Placeholder 46"/>
          <p:cNvSpPr>
            <a:spLocks noGrp="1"/>
          </p:cNvSpPr>
          <p:nvPr>
            <p:ph type="ftr" sz="quarter" idx="11"/>
          </p:nvPr>
        </p:nvSpPr>
        <p:spPr>
          <a:xfrm>
            <a:off x="4038600" y="6384925"/>
            <a:ext cx="4114800" cy="365125"/>
          </a:xfrm>
        </p:spPr>
        <p:txBody>
          <a:bodyPr/>
          <a:lstStyle/>
          <a:p>
            <a:r>
              <a:rPr lang="en-US" smtClean="0"/>
              <a:t>NDNcomm</a:t>
            </a:r>
            <a:r>
              <a:rPr lang="en-US" dirty="0" smtClean="0"/>
              <a:t> 2017</a:t>
            </a:r>
            <a:endParaRPr lang="en-US" dirty="0"/>
          </a:p>
        </p:txBody>
      </p:sp>
      <p:sp>
        <p:nvSpPr>
          <p:cNvPr id="48" name="TextBox 47"/>
          <p:cNvSpPr txBox="1"/>
          <p:nvPr/>
        </p:nvSpPr>
        <p:spPr>
          <a:xfrm>
            <a:off x="13430250" y="4343400"/>
            <a:ext cx="184731" cy="369332"/>
          </a:xfrm>
          <a:prstGeom prst="rect">
            <a:avLst/>
          </a:prstGeom>
          <a:noFill/>
        </p:spPr>
        <p:txBody>
          <a:bodyPr wrap="none" rtlCol="0">
            <a:spAutoFit/>
          </a:bodyPr>
          <a:lstStyle/>
          <a:p>
            <a:endParaRPr lang="en-US"/>
          </a:p>
        </p:txBody>
      </p:sp>
    </p:spTree>
    <p:extLst>
      <p:ext uri="{BB962C8B-B14F-4D97-AF65-F5344CB8AC3E}">
        <p14:creationId xmlns:p14="http://schemas.microsoft.com/office/powerpoint/2010/main" val="359756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9"/>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4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2"/>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4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8" grpId="0"/>
      <p:bldP spid="40" grpId="0"/>
      <p:bldP spid="4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Hierarchical Namespace</a:t>
            </a:r>
            <a:endParaRPr lang="en-US" b="1" dirty="0"/>
          </a:p>
        </p:txBody>
      </p:sp>
      <p:sp>
        <p:nvSpPr>
          <p:cNvPr id="4" name="Date Placeholder 3"/>
          <p:cNvSpPr>
            <a:spLocks noGrp="1"/>
          </p:cNvSpPr>
          <p:nvPr>
            <p:ph type="dt" sz="half" idx="10"/>
          </p:nvPr>
        </p:nvSpPr>
        <p:spPr/>
        <p:txBody>
          <a:bodyPr/>
          <a:lstStyle/>
          <a:p>
            <a:fld id="{8147BED0-860C-F14E-B069-C852B0E6896A}" type="datetime1">
              <a:rPr lang="en-US" smtClean="0"/>
              <a:t>3/23/17</a:t>
            </a:fld>
            <a:endParaRPr lang="en-US"/>
          </a:p>
        </p:txBody>
      </p:sp>
      <p:sp>
        <p:nvSpPr>
          <p:cNvPr id="5" name="Footer Placeholder 4"/>
          <p:cNvSpPr>
            <a:spLocks noGrp="1"/>
          </p:cNvSpPr>
          <p:nvPr>
            <p:ph type="ftr" sz="quarter" idx="11"/>
          </p:nvPr>
        </p:nvSpPr>
        <p:spPr/>
        <p:txBody>
          <a:bodyPr/>
          <a:lstStyle/>
          <a:p>
            <a:r>
              <a:rPr lang="en-US" smtClean="0"/>
              <a:t>NDNcomm 2017</a:t>
            </a:r>
            <a:endParaRPr lang="en-US"/>
          </a:p>
        </p:txBody>
      </p:sp>
      <p:sp>
        <p:nvSpPr>
          <p:cNvPr id="6" name="Slide Number Placeholder 5"/>
          <p:cNvSpPr>
            <a:spLocks noGrp="1"/>
          </p:cNvSpPr>
          <p:nvPr>
            <p:ph type="sldNum" sz="quarter" idx="12"/>
          </p:nvPr>
        </p:nvSpPr>
        <p:spPr/>
        <p:txBody>
          <a:bodyPr/>
          <a:lstStyle/>
          <a:p>
            <a:fld id="{B98F6320-F352-D240-9206-5B12BB5FB627}" type="slidenum">
              <a:rPr lang="en-US" smtClean="0"/>
              <a:t>6</a:t>
            </a:fld>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0050" y="2028824"/>
            <a:ext cx="11281809" cy="3629026"/>
          </a:xfrm>
          <a:prstGeom prst="rect">
            <a:avLst/>
          </a:prstGeom>
        </p:spPr>
      </p:pic>
    </p:spTree>
    <p:extLst>
      <p:ext uri="{BB962C8B-B14F-4D97-AF65-F5344CB8AC3E}">
        <p14:creationId xmlns:p14="http://schemas.microsoft.com/office/powerpoint/2010/main" val="20036897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Utilizing In-Network Caching</a:t>
            </a:r>
            <a:endParaRPr lang="en-US" b="1" dirty="0"/>
          </a:p>
        </p:txBody>
      </p:sp>
      <p:sp>
        <p:nvSpPr>
          <p:cNvPr id="4" name="Date Placeholder 3"/>
          <p:cNvSpPr>
            <a:spLocks noGrp="1"/>
          </p:cNvSpPr>
          <p:nvPr>
            <p:ph type="dt" sz="half" idx="10"/>
          </p:nvPr>
        </p:nvSpPr>
        <p:spPr/>
        <p:txBody>
          <a:bodyPr/>
          <a:lstStyle/>
          <a:p>
            <a:fld id="{8147BED0-860C-F14E-B069-C852B0E6896A}" type="datetime1">
              <a:rPr lang="en-US" smtClean="0"/>
              <a:t>3/23/17</a:t>
            </a:fld>
            <a:endParaRPr lang="en-US" dirty="0"/>
          </a:p>
        </p:txBody>
      </p:sp>
      <p:sp>
        <p:nvSpPr>
          <p:cNvPr id="5" name="Footer Placeholder 4"/>
          <p:cNvSpPr>
            <a:spLocks noGrp="1"/>
          </p:cNvSpPr>
          <p:nvPr>
            <p:ph type="ftr" sz="quarter" idx="11"/>
          </p:nvPr>
        </p:nvSpPr>
        <p:spPr/>
        <p:txBody>
          <a:bodyPr/>
          <a:lstStyle/>
          <a:p>
            <a:r>
              <a:rPr lang="en-US" dirty="0" err="1" smtClean="0"/>
              <a:t>NDNcomm</a:t>
            </a:r>
            <a:r>
              <a:rPr lang="en-US" dirty="0" smtClean="0"/>
              <a:t> 2017</a:t>
            </a:r>
            <a:endParaRPr lang="en-US" dirty="0"/>
          </a:p>
        </p:txBody>
      </p:sp>
      <p:sp>
        <p:nvSpPr>
          <p:cNvPr id="6" name="Slide Number Placeholder 5"/>
          <p:cNvSpPr>
            <a:spLocks noGrp="1"/>
          </p:cNvSpPr>
          <p:nvPr>
            <p:ph type="sldNum" sz="quarter" idx="12"/>
          </p:nvPr>
        </p:nvSpPr>
        <p:spPr/>
        <p:txBody>
          <a:bodyPr/>
          <a:lstStyle/>
          <a:p>
            <a:fld id="{B98F6320-F352-D240-9206-5B12BB5FB627}" type="slidenum">
              <a:rPr lang="en-US" smtClean="0"/>
              <a:t>7</a:t>
            </a:fld>
            <a:endParaRPr lang="en-US"/>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5400" y="1690688"/>
            <a:ext cx="9601200" cy="4464864"/>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3737" y="3685401"/>
            <a:ext cx="1176997" cy="751861"/>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5168" y="3784360"/>
            <a:ext cx="1179251" cy="753301"/>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96469" y="4589394"/>
            <a:ext cx="1231107" cy="786426"/>
          </a:xfrm>
          <a:prstGeom prst="rect">
            <a:avLst/>
          </a:prstGeom>
        </p:spPr>
      </p:pic>
      <p:cxnSp>
        <p:nvCxnSpPr>
          <p:cNvPr id="12" name="Straight Connector 11"/>
          <p:cNvCxnSpPr>
            <a:stCxn id="8" idx="2"/>
          </p:cNvCxnSpPr>
          <p:nvPr/>
        </p:nvCxnSpPr>
        <p:spPr>
          <a:xfrm>
            <a:off x="3822236" y="4437262"/>
            <a:ext cx="1390980" cy="580515"/>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165367" y="4061331"/>
            <a:ext cx="3051157" cy="118287"/>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7" name="Straight Connector 16"/>
          <p:cNvCxnSpPr>
            <a:endCxn id="9" idx="2"/>
          </p:cNvCxnSpPr>
          <p:nvPr/>
        </p:nvCxnSpPr>
        <p:spPr>
          <a:xfrm flipV="1">
            <a:off x="6139192" y="4537661"/>
            <a:ext cx="1515602" cy="480116"/>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065191" y="3381485"/>
            <a:ext cx="1504950" cy="461665"/>
          </a:xfrm>
          <a:prstGeom prst="rect">
            <a:avLst/>
          </a:prstGeom>
          <a:noFill/>
        </p:spPr>
        <p:txBody>
          <a:bodyPr wrap="square" rtlCol="0">
            <a:spAutoFit/>
          </a:bodyPr>
          <a:lstStyle/>
          <a:p>
            <a:r>
              <a:rPr lang="en-US" sz="2400" b="1" dirty="0" smtClean="0"/>
              <a:t>NFD</a:t>
            </a:r>
            <a:endParaRPr lang="en-US" sz="2400" b="1" dirty="0"/>
          </a:p>
        </p:txBody>
      </p:sp>
      <p:sp>
        <p:nvSpPr>
          <p:cNvPr id="32" name="TextBox 31"/>
          <p:cNvSpPr txBox="1"/>
          <p:nvPr/>
        </p:nvSpPr>
        <p:spPr>
          <a:xfrm>
            <a:off x="7313084" y="3374506"/>
            <a:ext cx="1504950" cy="461665"/>
          </a:xfrm>
          <a:prstGeom prst="rect">
            <a:avLst/>
          </a:prstGeom>
          <a:noFill/>
        </p:spPr>
        <p:txBody>
          <a:bodyPr wrap="square" rtlCol="0">
            <a:spAutoFit/>
          </a:bodyPr>
          <a:lstStyle/>
          <a:p>
            <a:r>
              <a:rPr lang="en-US" sz="2400" b="1" dirty="0" smtClean="0"/>
              <a:t>NFD</a:t>
            </a:r>
            <a:endParaRPr lang="en-US" sz="2400" b="1" dirty="0"/>
          </a:p>
        </p:txBody>
      </p:sp>
      <p:sp>
        <p:nvSpPr>
          <p:cNvPr id="33" name="TextBox 32"/>
          <p:cNvSpPr txBox="1"/>
          <p:nvPr/>
        </p:nvSpPr>
        <p:spPr>
          <a:xfrm>
            <a:off x="5386717" y="4127729"/>
            <a:ext cx="1504950" cy="461665"/>
          </a:xfrm>
          <a:prstGeom prst="rect">
            <a:avLst/>
          </a:prstGeom>
          <a:noFill/>
        </p:spPr>
        <p:txBody>
          <a:bodyPr wrap="square" rtlCol="0">
            <a:spAutoFit/>
          </a:bodyPr>
          <a:lstStyle/>
          <a:p>
            <a:r>
              <a:rPr lang="en-US" sz="2400" b="1" dirty="0" smtClean="0"/>
              <a:t>NFD</a:t>
            </a:r>
            <a:endParaRPr lang="en-US" sz="2400" b="1" dirty="0"/>
          </a:p>
        </p:txBody>
      </p:sp>
      <p:pic>
        <p:nvPicPr>
          <p:cNvPr id="34" name="Picture 3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62025" y="3789294"/>
            <a:ext cx="939800" cy="800100"/>
          </a:xfrm>
          <a:prstGeom prst="rect">
            <a:avLst/>
          </a:prstGeom>
        </p:spPr>
      </p:pic>
      <p:pic>
        <p:nvPicPr>
          <p:cNvPr id="35" name="Picture 3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038599" y="1970216"/>
            <a:ext cx="939800" cy="800100"/>
          </a:xfrm>
          <a:prstGeom prst="rect">
            <a:avLst/>
          </a:prstGeom>
        </p:spPr>
      </p:pic>
      <p:sp>
        <p:nvSpPr>
          <p:cNvPr id="36" name="TextBox 35"/>
          <p:cNvSpPr txBox="1"/>
          <p:nvPr/>
        </p:nvSpPr>
        <p:spPr>
          <a:xfrm>
            <a:off x="885230" y="3408977"/>
            <a:ext cx="1504950" cy="461665"/>
          </a:xfrm>
          <a:prstGeom prst="rect">
            <a:avLst/>
          </a:prstGeom>
          <a:noFill/>
        </p:spPr>
        <p:txBody>
          <a:bodyPr wrap="square" rtlCol="0">
            <a:spAutoFit/>
          </a:bodyPr>
          <a:lstStyle/>
          <a:p>
            <a:r>
              <a:rPr lang="en-US" sz="2400" b="1" smtClean="0"/>
              <a:t>Peer 1</a:t>
            </a:r>
            <a:endParaRPr lang="en-US" sz="2400" b="1" dirty="0"/>
          </a:p>
        </p:txBody>
      </p:sp>
      <p:sp>
        <p:nvSpPr>
          <p:cNvPr id="37" name="TextBox 36"/>
          <p:cNvSpPr txBox="1"/>
          <p:nvPr/>
        </p:nvSpPr>
        <p:spPr>
          <a:xfrm>
            <a:off x="4013199" y="1557971"/>
            <a:ext cx="1504950" cy="461665"/>
          </a:xfrm>
          <a:prstGeom prst="rect">
            <a:avLst/>
          </a:prstGeom>
          <a:noFill/>
        </p:spPr>
        <p:txBody>
          <a:bodyPr wrap="square" rtlCol="0">
            <a:spAutoFit/>
          </a:bodyPr>
          <a:lstStyle/>
          <a:p>
            <a:r>
              <a:rPr lang="en-US" sz="2400" b="1" dirty="0" smtClean="0"/>
              <a:t>Peer 2</a:t>
            </a:r>
            <a:endParaRPr lang="en-US" sz="2400" b="1" dirty="0"/>
          </a:p>
        </p:txBody>
      </p:sp>
      <p:cxnSp>
        <p:nvCxnSpPr>
          <p:cNvPr id="39" name="Straight Connector 38"/>
          <p:cNvCxnSpPr>
            <a:stCxn id="35" idx="2"/>
            <a:endCxn id="8" idx="0"/>
          </p:cNvCxnSpPr>
          <p:nvPr/>
        </p:nvCxnSpPr>
        <p:spPr>
          <a:xfrm flipH="1">
            <a:off x="3822236" y="2770316"/>
            <a:ext cx="686263" cy="915085"/>
          </a:xfrm>
          <a:prstGeom prst="line">
            <a:avLst/>
          </a:prstGeom>
          <a:ln w="254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endCxn id="8" idx="1"/>
          </p:cNvCxnSpPr>
          <p:nvPr/>
        </p:nvCxnSpPr>
        <p:spPr>
          <a:xfrm flipV="1">
            <a:off x="1787128" y="4061332"/>
            <a:ext cx="1446609" cy="189628"/>
          </a:xfrm>
          <a:prstGeom prst="line">
            <a:avLst/>
          </a:prstGeom>
          <a:ln w="254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V="1">
            <a:off x="1869147" y="4358561"/>
            <a:ext cx="1336727" cy="236537"/>
          </a:xfrm>
          <a:prstGeom prst="line">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66" name="TextBox 65"/>
          <p:cNvSpPr txBox="1"/>
          <p:nvPr/>
        </p:nvSpPr>
        <p:spPr>
          <a:xfrm>
            <a:off x="924960" y="4651830"/>
            <a:ext cx="2280913" cy="830997"/>
          </a:xfrm>
          <a:prstGeom prst="rect">
            <a:avLst/>
          </a:prstGeom>
          <a:noFill/>
        </p:spPr>
        <p:txBody>
          <a:bodyPr wrap="square" rtlCol="0">
            <a:spAutoFit/>
          </a:bodyPr>
          <a:lstStyle/>
          <a:p>
            <a:r>
              <a:rPr lang="en-US" sz="2400" b="1" dirty="0" smtClean="0"/>
              <a:t>Fetch packet 10</a:t>
            </a:r>
          </a:p>
          <a:p>
            <a:r>
              <a:rPr lang="en-US" sz="2400" b="1" dirty="0" smtClean="0"/>
              <a:t>of file 5!</a:t>
            </a:r>
            <a:endParaRPr lang="en-US" sz="2400" b="1" dirty="0"/>
          </a:p>
        </p:txBody>
      </p:sp>
      <p:sp>
        <p:nvSpPr>
          <p:cNvPr id="67" name="TextBox 66"/>
          <p:cNvSpPr txBox="1"/>
          <p:nvPr/>
        </p:nvSpPr>
        <p:spPr>
          <a:xfrm>
            <a:off x="7721598" y="1947301"/>
            <a:ext cx="3956052" cy="707886"/>
          </a:xfrm>
          <a:prstGeom prst="rect">
            <a:avLst/>
          </a:prstGeom>
          <a:noFill/>
        </p:spPr>
        <p:txBody>
          <a:bodyPr wrap="square" rtlCol="0">
            <a:spAutoFit/>
          </a:bodyPr>
          <a:lstStyle/>
          <a:p>
            <a:r>
              <a:rPr lang="en-US" sz="4000" b="1" dirty="0" smtClean="0"/>
              <a:t>Random Fashion?</a:t>
            </a:r>
            <a:endParaRPr lang="en-US" sz="4000" b="1" dirty="0"/>
          </a:p>
        </p:txBody>
      </p:sp>
      <p:cxnSp>
        <p:nvCxnSpPr>
          <p:cNvPr id="68" name="Straight Connector 67"/>
          <p:cNvCxnSpPr/>
          <p:nvPr/>
        </p:nvCxnSpPr>
        <p:spPr>
          <a:xfrm flipH="1">
            <a:off x="3518215" y="2815418"/>
            <a:ext cx="636752" cy="825107"/>
          </a:xfrm>
          <a:prstGeom prst="line">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4612167" y="2686014"/>
            <a:ext cx="2280913" cy="830997"/>
          </a:xfrm>
          <a:prstGeom prst="rect">
            <a:avLst/>
          </a:prstGeom>
          <a:noFill/>
        </p:spPr>
        <p:txBody>
          <a:bodyPr wrap="square" rtlCol="0">
            <a:spAutoFit/>
          </a:bodyPr>
          <a:lstStyle/>
          <a:p>
            <a:r>
              <a:rPr lang="en-US" sz="2400" b="1" dirty="0" smtClean="0"/>
              <a:t>Fetch packet 2</a:t>
            </a:r>
          </a:p>
          <a:p>
            <a:r>
              <a:rPr lang="en-US" sz="2400" b="1" dirty="0" smtClean="0"/>
              <a:t>of file 1!</a:t>
            </a:r>
            <a:endParaRPr lang="en-US" sz="2400" b="1" dirty="0"/>
          </a:p>
        </p:txBody>
      </p:sp>
      <p:sp>
        <p:nvSpPr>
          <p:cNvPr id="72" name="TextBox 71"/>
          <p:cNvSpPr txBox="1"/>
          <p:nvPr/>
        </p:nvSpPr>
        <p:spPr>
          <a:xfrm>
            <a:off x="7543667" y="1242613"/>
            <a:ext cx="4597533" cy="707886"/>
          </a:xfrm>
          <a:prstGeom prst="rect">
            <a:avLst/>
          </a:prstGeom>
          <a:noFill/>
        </p:spPr>
        <p:txBody>
          <a:bodyPr wrap="square" rtlCol="0">
            <a:spAutoFit/>
          </a:bodyPr>
          <a:lstStyle/>
          <a:p>
            <a:r>
              <a:rPr lang="en-US" sz="4000" b="1" dirty="0" smtClean="0"/>
              <a:t>How to </a:t>
            </a:r>
            <a:r>
              <a:rPr lang="en-US" sz="4000" b="1" smtClean="0"/>
              <a:t>fetch data?</a:t>
            </a:r>
            <a:endParaRPr lang="en-US" sz="4000" b="1" dirty="0"/>
          </a:p>
        </p:txBody>
      </p:sp>
      <p:sp>
        <p:nvSpPr>
          <p:cNvPr id="73" name="TextBox 72"/>
          <p:cNvSpPr txBox="1"/>
          <p:nvPr/>
        </p:nvSpPr>
        <p:spPr>
          <a:xfrm>
            <a:off x="7521527" y="4979818"/>
            <a:ext cx="3956052" cy="1323439"/>
          </a:xfrm>
          <a:prstGeom prst="rect">
            <a:avLst/>
          </a:prstGeom>
          <a:noFill/>
        </p:spPr>
        <p:txBody>
          <a:bodyPr wrap="square" rtlCol="0">
            <a:spAutoFit/>
          </a:bodyPr>
          <a:lstStyle/>
          <a:p>
            <a:r>
              <a:rPr lang="en-US" sz="4000" b="1" dirty="0" smtClean="0"/>
              <a:t>Unlikely to fetch </a:t>
            </a:r>
          </a:p>
          <a:p>
            <a:r>
              <a:rPr lang="en-US" sz="4000" b="1" dirty="0"/>
              <a:t>d</a:t>
            </a:r>
            <a:r>
              <a:rPr lang="en-US" sz="4000" b="1" dirty="0" smtClean="0"/>
              <a:t>ata from cache!</a:t>
            </a:r>
            <a:endParaRPr lang="en-US" sz="4000" b="1" dirty="0"/>
          </a:p>
        </p:txBody>
      </p:sp>
      <p:sp>
        <p:nvSpPr>
          <p:cNvPr id="74" name="TextBox 73"/>
          <p:cNvSpPr txBox="1"/>
          <p:nvPr/>
        </p:nvSpPr>
        <p:spPr>
          <a:xfrm>
            <a:off x="7721598" y="1944103"/>
            <a:ext cx="3956052" cy="707886"/>
          </a:xfrm>
          <a:prstGeom prst="rect">
            <a:avLst/>
          </a:prstGeom>
          <a:noFill/>
        </p:spPr>
        <p:txBody>
          <a:bodyPr wrap="square" rtlCol="0">
            <a:spAutoFit/>
          </a:bodyPr>
          <a:lstStyle/>
          <a:p>
            <a:r>
              <a:rPr lang="en-US" sz="4000" b="1" dirty="0" smtClean="0"/>
              <a:t>Sequentially?</a:t>
            </a:r>
            <a:endParaRPr lang="en-US" sz="4000" b="1" dirty="0"/>
          </a:p>
        </p:txBody>
      </p:sp>
      <p:cxnSp>
        <p:nvCxnSpPr>
          <p:cNvPr id="75" name="Straight Connector 74"/>
          <p:cNvCxnSpPr/>
          <p:nvPr/>
        </p:nvCxnSpPr>
        <p:spPr>
          <a:xfrm flipV="1">
            <a:off x="1982169" y="4508786"/>
            <a:ext cx="1336727" cy="236537"/>
          </a:xfrm>
          <a:prstGeom prst="line">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76" name="TextBox 75"/>
          <p:cNvSpPr txBox="1"/>
          <p:nvPr/>
        </p:nvSpPr>
        <p:spPr>
          <a:xfrm>
            <a:off x="1037982" y="4802055"/>
            <a:ext cx="2280913" cy="830997"/>
          </a:xfrm>
          <a:prstGeom prst="rect">
            <a:avLst/>
          </a:prstGeom>
          <a:noFill/>
        </p:spPr>
        <p:txBody>
          <a:bodyPr wrap="square" rtlCol="0">
            <a:spAutoFit/>
          </a:bodyPr>
          <a:lstStyle/>
          <a:p>
            <a:r>
              <a:rPr lang="en-US" sz="2400" b="1" dirty="0" smtClean="0"/>
              <a:t>Fetch packet 0</a:t>
            </a:r>
          </a:p>
          <a:p>
            <a:r>
              <a:rPr lang="en-US" sz="2400" b="1" dirty="0" smtClean="0"/>
              <a:t>of file 0!</a:t>
            </a:r>
            <a:endParaRPr lang="en-US" sz="2400" b="1" dirty="0"/>
          </a:p>
        </p:txBody>
      </p:sp>
      <p:cxnSp>
        <p:nvCxnSpPr>
          <p:cNvPr id="77" name="Straight Connector 76"/>
          <p:cNvCxnSpPr/>
          <p:nvPr/>
        </p:nvCxnSpPr>
        <p:spPr>
          <a:xfrm flipH="1">
            <a:off x="3646249" y="2847179"/>
            <a:ext cx="636752" cy="825107"/>
          </a:xfrm>
          <a:prstGeom prst="line">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78" name="TextBox 77"/>
          <p:cNvSpPr txBox="1"/>
          <p:nvPr/>
        </p:nvSpPr>
        <p:spPr>
          <a:xfrm>
            <a:off x="4764567" y="2838414"/>
            <a:ext cx="2280913" cy="830997"/>
          </a:xfrm>
          <a:prstGeom prst="rect">
            <a:avLst/>
          </a:prstGeom>
          <a:noFill/>
        </p:spPr>
        <p:txBody>
          <a:bodyPr wrap="square" rtlCol="0">
            <a:spAutoFit/>
          </a:bodyPr>
          <a:lstStyle/>
          <a:p>
            <a:r>
              <a:rPr lang="en-US" sz="2400" b="1" dirty="0" smtClean="0"/>
              <a:t>Fetch packet 0</a:t>
            </a:r>
          </a:p>
          <a:p>
            <a:r>
              <a:rPr lang="en-US" sz="2400" b="1" dirty="0" smtClean="0"/>
              <a:t>of file 0!</a:t>
            </a:r>
            <a:endParaRPr lang="en-US" sz="2400" b="1" dirty="0"/>
          </a:p>
        </p:txBody>
      </p:sp>
      <p:sp>
        <p:nvSpPr>
          <p:cNvPr id="79" name="TextBox 78"/>
          <p:cNvSpPr txBox="1"/>
          <p:nvPr/>
        </p:nvSpPr>
        <p:spPr>
          <a:xfrm>
            <a:off x="6323865" y="4994554"/>
            <a:ext cx="5903664" cy="1323439"/>
          </a:xfrm>
          <a:prstGeom prst="rect">
            <a:avLst/>
          </a:prstGeom>
          <a:noFill/>
        </p:spPr>
        <p:txBody>
          <a:bodyPr wrap="square" rtlCol="0">
            <a:spAutoFit/>
          </a:bodyPr>
          <a:lstStyle/>
          <a:p>
            <a:r>
              <a:rPr lang="en-US" sz="4000" b="1" smtClean="0"/>
              <a:t>Fetch data </a:t>
            </a:r>
            <a:r>
              <a:rPr lang="en-US" sz="4000" b="1" dirty="0" smtClean="0"/>
              <a:t>from cache for simultaneous downloads!</a:t>
            </a:r>
            <a:endParaRPr lang="en-US" sz="4000" b="1" dirty="0"/>
          </a:p>
        </p:txBody>
      </p:sp>
      <p:cxnSp>
        <p:nvCxnSpPr>
          <p:cNvPr id="38" name="Straight Connector 37"/>
          <p:cNvCxnSpPr/>
          <p:nvPr/>
        </p:nvCxnSpPr>
        <p:spPr>
          <a:xfrm flipH="1">
            <a:off x="1790357" y="3864132"/>
            <a:ext cx="1467819" cy="161338"/>
          </a:xfrm>
          <a:prstGeom prst="line">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1801593" y="2960449"/>
            <a:ext cx="2784254" cy="830997"/>
          </a:xfrm>
          <a:prstGeom prst="rect">
            <a:avLst/>
          </a:prstGeom>
          <a:noFill/>
        </p:spPr>
        <p:txBody>
          <a:bodyPr wrap="square" rtlCol="0">
            <a:spAutoFit/>
          </a:bodyPr>
          <a:lstStyle/>
          <a:p>
            <a:r>
              <a:rPr lang="en-US" sz="2400" b="1" dirty="0" smtClean="0"/>
              <a:t>Data for packet 0</a:t>
            </a:r>
          </a:p>
          <a:p>
            <a:r>
              <a:rPr lang="en-US" sz="2400" b="1" dirty="0" smtClean="0"/>
              <a:t>of file 0</a:t>
            </a:r>
            <a:endParaRPr lang="en-US" sz="2400" b="1" dirty="0"/>
          </a:p>
        </p:txBody>
      </p:sp>
      <p:sp>
        <p:nvSpPr>
          <p:cNvPr id="42" name="TextBox 41"/>
          <p:cNvSpPr txBox="1"/>
          <p:nvPr/>
        </p:nvSpPr>
        <p:spPr>
          <a:xfrm>
            <a:off x="1772687" y="2941153"/>
            <a:ext cx="2716700" cy="830997"/>
          </a:xfrm>
          <a:prstGeom prst="rect">
            <a:avLst/>
          </a:prstGeom>
          <a:noFill/>
        </p:spPr>
        <p:txBody>
          <a:bodyPr wrap="square" rtlCol="0">
            <a:spAutoFit/>
          </a:bodyPr>
          <a:lstStyle/>
          <a:p>
            <a:r>
              <a:rPr lang="en-US" sz="2400" b="1" dirty="0" smtClean="0"/>
              <a:t>Data for packet 10</a:t>
            </a:r>
          </a:p>
          <a:p>
            <a:r>
              <a:rPr lang="en-US" sz="2400" b="1" dirty="0" smtClean="0"/>
              <a:t>of file 5!</a:t>
            </a:r>
            <a:endParaRPr lang="en-US" sz="2400" b="1" dirty="0"/>
          </a:p>
        </p:txBody>
      </p:sp>
      <p:cxnSp>
        <p:nvCxnSpPr>
          <p:cNvPr id="43" name="Straight Connector 42"/>
          <p:cNvCxnSpPr/>
          <p:nvPr/>
        </p:nvCxnSpPr>
        <p:spPr>
          <a:xfrm flipH="1">
            <a:off x="1860586" y="3730779"/>
            <a:ext cx="1479766" cy="248477"/>
          </a:xfrm>
          <a:prstGeom prst="line">
            <a:avLst/>
          </a:prstGeom>
          <a:ln w="635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3300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2"/>
                                        </p:tgtEl>
                                        <p:attrNameLst>
                                          <p:attrName>style.visibility</p:attrName>
                                        </p:attrNameLst>
                                      </p:cBhvr>
                                      <p:to>
                                        <p:strVal val="visible"/>
                                      </p:to>
                                    </p:set>
                                    <p:animEffect transition="in" filter="dissolve">
                                      <p:cBhvr>
                                        <p:cTn id="7" dur="500"/>
                                        <p:tgtEl>
                                          <p:spTgt spid="7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7"/>
                                        </p:tgtEl>
                                        <p:attrNameLst>
                                          <p:attrName>style.visibility</p:attrName>
                                        </p:attrNameLst>
                                      </p:cBhvr>
                                      <p:to>
                                        <p:strVal val="visible"/>
                                      </p:to>
                                    </p:set>
                                    <p:animEffect transition="in" filter="dissolve">
                                      <p:cBhvr>
                                        <p:cTn id="12" dur="500"/>
                                        <p:tgtEl>
                                          <p:spTgt spid="6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6"/>
                                        </p:tgtEl>
                                        <p:attrNameLst>
                                          <p:attrName>style.visibility</p:attrName>
                                        </p:attrNameLst>
                                      </p:cBhvr>
                                      <p:to>
                                        <p:strVal val="visible"/>
                                      </p:to>
                                    </p:set>
                                    <p:animEffect transition="in" filter="dissolve">
                                      <p:cBhvr>
                                        <p:cTn id="17" dur="500"/>
                                        <p:tgtEl>
                                          <p:spTgt spid="66"/>
                                        </p:tgtEl>
                                      </p:cBhvr>
                                    </p:animEffect>
                                  </p:childTnLst>
                                </p:cTn>
                              </p:par>
                              <p:par>
                                <p:cTn id="18" presetID="9" presetClass="entr" presetSubtype="0" fill="hold" nodeType="withEffect">
                                  <p:stCondLst>
                                    <p:cond delay="0"/>
                                  </p:stCondLst>
                                  <p:childTnLst>
                                    <p:set>
                                      <p:cBhvr>
                                        <p:cTn id="19" dur="1" fill="hold">
                                          <p:stCondLst>
                                            <p:cond delay="0"/>
                                          </p:stCondLst>
                                        </p:cTn>
                                        <p:tgtEl>
                                          <p:spTgt spid="62"/>
                                        </p:tgtEl>
                                        <p:attrNameLst>
                                          <p:attrName>style.visibility</p:attrName>
                                        </p:attrNameLst>
                                      </p:cBhvr>
                                      <p:to>
                                        <p:strVal val="visible"/>
                                      </p:to>
                                    </p:set>
                                    <p:animEffect transition="in" filter="dissolve">
                                      <p:cBhvr>
                                        <p:cTn id="20" dur="500"/>
                                        <p:tgtEl>
                                          <p:spTgt spid="62"/>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42"/>
                                        </p:tgtEl>
                                        <p:attrNameLst>
                                          <p:attrName>style.visibility</p:attrName>
                                        </p:attrNameLst>
                                      </p:cBhvr>
                                      <p:to>
                                        <p:strVal val="visible"/>
                                      </p:to>
                                    </p:set>
                                    <p:animEffect transition="in" filter="dissolve">
                                      <p:cBhvr>
                                        <p:cTn id="25" dur="500"/>
                                        <p:tgtEl>
                                          <p:spTgt spid="42"/>
                                        </p:tgtEl>
                                      </p:cBhvr>
                                    </p:animEffect>
                                  </p:childTnLst>
                                </p:cTn>
                              </p:par>
                              <p:par>
                                <p:cTn id="26" presetID="9" presetClass="entr" presetSubtype="0" fill="hold" nodeType="withEffect">
                                  <p:stCondLst>
                                    <p:cond delay="0"/>
                                  </p:stCondLst>
                                  <p:childTnLst>
                                    <p:set>
                                      <p:cBhvr>
                                        <p:cTn id="27" dur="1" fill="hold">
                                          <p:stCondLst>
                                            <p:cond delay="0"/>
                                          </p:stCondLst>
                                        </p:cTn>
                                        <p:tgtEl>
                                          <p:spTgt spid="43"/>
                                        </p:tgtEl>
                                        <p:attrNameLst>
                                          <p:attrName>style.visibility</p:attrName>
                                        </p:attrNameLst>
                                      </p:cBhvr>
                                      <p:to>
                                        <p:strVal val="visible"/>
                                      </p:to>
                                    </p:set>
                                    <p:animEffect transition="in" filter="dissolve">
                                      <p:cBhvr>
                                        <p:cTn id="28" dur="500"/>
                                        <p:tgtEl>
                                          <p:spTgt spid="43"/>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nodeType="clickEffect">
                                  <p:stCondLst>
                                    <p:cond delay="0"/>
                                  </p:stCondLst>
                                  <p:childTnLst>
                                    <p:set>
                                      <p:cBhvr>
                                        <p:cTn id="32" dur="1" fill="hold">
                                          <p:stCondLst>
                                            <p:cond delay="0"/>
                                          </p:stCondLst>
                                        </p:cTn>
                                        <p:tgtEl>
                                          <p:spTgt spid="43"/>
                                        </p:tgtEl>
                                        <p:attrNameLst>
                                          <p:attrName>style.visibility</p:attrName>
                                        </p:attrNameLst>
                                      </p:cBhvr>
                                      <p:to>
                                        <p:strVal val="hidden"/>
                                      </p:to>
                                    </p:set>
                                  </p:childTnLst>
                                </p:cTn>
                              </p:par>
                              <p:par>
                                <p:cTn id="33" presetID="1" presetClass="exit" presetSubtype="0" fill="hold" grpId="1" nodeType="withEffect">
                                  <p:stCondLst>
                                    <p:cond delay="0"/>
                                  </p:stCondLst>
                                  <p:childTnLst>
                                    <p:set>
                                      <p:cBhvr>
                                        <p:cTn id="34" dur="1" fill="hold">
                                          <p:stCondLst>
                                            <p:cond delay="0"/>
                                          </p:stCondLst>
                                        </p:cTn>
                                        <p:tgtEl>
                                          <p:spTgt spid="42"/>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9" presetClass="entr" presetSubtype="0" fill="hold" nodeType="clickEffect">
                                  <p:stCondLst>
                                    <p:cond delay="0"/>
                                  </p:stCondLst>
                                  <p:childTnLst>
                                    <p:set>
                                      <p:cBhvr>
                                        <p:cTn id="38" dur="1" fill="hold">
                                          <p:stCondLst>
                                            <p:cond delay="0"/>
                                          </p:stCondLst>
                                        </p:cTn>
                                        <p:tgtEl>
                                          <p:spTgt spid="68"/>
                                        </p:tgtEl>
                                        <p:attrNameLst>
                                          <p:attrName>style.visibility</p:attrName>
                                        </p:attrNameLst>
                                      </p:cBhvr>
                                      <p:to>
                                        <p:strVal val="visible"/>
                                      </p:to>
                                    </p:set>
                                    <p:animEffect transition="in" filter="dissolve">
                                      <p:cBhvr>
                                        <p:cTn id="39" dur="500"/>
                                        <p:tgtEl>
                                          <p:spTgt spid="68"/>
                                        </p:tgtEl>
                                      </p:cBhvr>
                                    </p:animEffect>
                                  </p:childTnLst>
                                </p:cTn>
                              </p:par>
                              <p:par>
                                <p:cTn id="40" presetID="9" presetClass="entr" presetSubtype="0" fill="hold" grpId="1" nodeType="withEffect">
                                  <p:stCondLst>
                                    <p:cond delay="0"/>
                                  </p:stCondLst>
                                  <p:childTnLst>
                                    <p:set>
                                      <p:cBhvr>
                                        <p:cTn id="41" dur="1" fill="hold">
                                          <p:stCondLst>
                                            <p:cond delay="0"/>
                                          </p:stCondLst>
                                        </p:cTn>
                                        <p:tgtEl>
                                          <p:spTgt spid="71"/>
                                        </p:tgtEl>
                                        <p:attrNameLst>
                                          <p:attrName>style.visibility</p:attrName>
                                        </p:attrNameLst>
                                      </p:cBhvr>
                                      <p:to>
                                        <p:strVal val="visible"/>
                                      </p:to>
                                    </p:set>
                                    <p:animEffect transition="in" filter="dissolve">
                                      <p:cBhvr>
                                        <p:cTn id="42" dur="500"/>
                                        <p:tgtEl>
                                          <p:spTgt spid="71"/>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73"/>
                                        </p:tgtEl>
                                        <p:attrNameLst>
                                          <p:attrName>style.visibility</p:attrName>
                                        </p:attrNameLst>
                                      </p:cBhvr>
                                      <p:to>
                                        <p:strVal val="visible"/>
                                      </p:to>
                                    </p:set>
                                    <p:animEffect transition="in" filter="dissolve">
                                      <p:cBhvr>
                                        <p:cTn id="47" dur="500"/>
                                        <p:tgtEl>
                                          <p:spTgt spid="73"/>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xit" presetSubtype="0" fill="hold" nodeType="clickEffect">
                                  <p:stCondLst>
                                    <p:cond delay="0"/>
                                  </p:stCondLst>
                                  <p:childTnLst>
                                    <p:set>
                                      <p:cBhvr>
                                        <p:cTn id="51" dur="1" fill="hold">
                                          <p:stCondLst>
                                            <p:cond delay="0"/>
                                          </p:stCondLst>
                                        </p:cTn>
                                        <p:tgtEl>
                                          <p:spTgt spid="68"/>
                                        </p:tgtEl>
                                        <p:attrNameLst>
                                          <p:attrName>style.visibility</p:attrName>
                                        </p:attrNameLst>
                                      </p:cBhvr>
                                      <p:to>
                                        <p:strVal val="hidden"/>
                                      </p:to>
                                    </p:set>
                                  </p:childTnLst>
                                </p:cTn>
                              </p:par>
                              <p:par>
                                <p:cTn id="52" presetID="1" presetClass="exit" presetSubtype="0" fill="hold" grpId="2" nodeType="withEffect">
                                  <p:stCondLst>
                                    <p:cond delay="0"/>
                                  </p:stCondLst>
                                  <p:childTnLst>
                                    <p:set>
                                      <p:cBhvr>
                                        <p:cTn id="53" dur="1" fill="hold">
                                          <p:stCondLst>
                                            <p:cond delay="0"/>
                                          </p:stCondLst>
                                        </p:cTn>
                                        <p:tgtEl>
                                          <p:spTgt spid="71"/>
                                        </p:tgtEl>
                                        <p:attrNameLst>
                                          <p:attrName>style.visibility</p:attrName>
                                        </p:attrNameLst>
                                      </p:cBhvr>
                                      <p:to>
                                        <p:strVal val="hidden"/>
                                      </p:to>
                                    </p:set>
                                  </p:childTnLst>
                                </p:cTn>
                              </p:par>
                              <p:par>
                                <p:cTn id="54" presetID="1" presetClass="exit" presetSubtype="0" fill="hold" nodeType="withEffect">
                                  <p:stCondLst>
                                    <p:cond delay="0"/>
                                  </p:stCondLst>
                                  <p:childTnLst>
                                    <p:set>
                                      <p:cBhvr>
                                        <p:cTn id="55" dur="1" fill="hold">
                                          <p:stCondLst>
                                            <p:cond delay="0"/>
                                          </p:stCondLst>
                                        </p:cTn>
                                        <p:tgtEl>
                                          <p:spTgt spid="62"/>
                                        </p:tgtEl>
                                        <p:attrNameLst>
                                          <p:attrName>style.visibility</p:attrName>
                                        </p:attrNameLst>
                                      </p:cBhvr>
                                      <p:to>
                                        <p:strVal val="hidden"/>
                                      </p:to>
                                    </p:set>
                                  </p:childTnLst>
                                </p:cTn>
                              </p:par>
                              <p:par>
                                <p:cTn id="56" presetID="1" presetClass="exit" presetSubtype="0" fill="hold" grpId="1" nodeType="withEffect">
                                  <p:stCondLst>
                                    <p:cond delay="0"/>
                                  </p:stCondLst>
                                  <p:childTnLst>
                                    <p:set>
                                      <p:cBhvr>
                                        <p:cTn id="57" dur="1" fill="hold">
                                          <p:stCondLst>
                                            <p:cond delay="0"/>
                                          </p:stCondLst>
                                        </p:cTn>
                                        <p:tgtEl>
                                          <p:spTgt spid="66"/>
                                        </p:tgtEl>
                                        <p:attrNameLst>
                                          <p:attrName>style.visibility</p:attrName>
                                        </p:attrNameLst>
                                      </p:cBhvr>
                                      <p:to>
                                        <p:strVal val="hidden"/>
                                      </p:to>
                                    </p:set>
                                  </p:childTnLst>
                                </p:cTn>
                              </p:par>
                              <p:par>
                                <p:cTn id="58" presetID="1" presetClass="exit" presetSubtype="0" fill="hold" grpId="1" nodeType="withEffect">
                                  <p:stCondLst>
                                    <p:cond delay="0"/>
                                  </p:stCondLst>
                                  <p:childTnLst>
                                    <p:set>
                                      <p:cBhvr>
                                        <p:cTn id="59" dur="1" fill="hold">
                                          <p:stCondLst>
                                            <p:cond delay="0"/>
                                          </p:stCondLst>
                                        </p:cTn>
                                        <p:tgtEl>
                                          <p:spTgt spid="73"/>
                                        </p:tgtEl>
                                        <p:attrNameLst>
                                          <p:attrName>style.visibility</p:attrName>
                                        </p:attrNameLst>
                                      </p:cBhvr>
                                      <p:to>
                                        <p:strVal val="hidden"/>
                                      </p:to>
                                    </p:set>
                                  </p:childTnLst>
                                </p:cTn>
                              </p:par>
                              <p:par>
                                <p:cTn id="60" presetID="1" presetClass="exit" presetSubtype="0" fill="hold" grpId="1" nodeType="withEffect">
                                  <p:stCondLst>
                                    <p:cond delay="0"/>
                                  </p:stCondLst>
                                  <p:childTnLst>
                                    <p:set>
                                      <p:cBhvr>
                                        <p:cTn id="61" dur="1" fill="hold">
                                          <p:stCondLst>
                                            <p:cond delay="0"/>
                                          </p:stCondLst>
                                        </p:cTn>
                                        <p:tgtEl>
                                          <p:spTgt spid="67"/>
                                        </p:tgtEl>
                                        <p:attrNameLst>
                                          <p:attrName>style.visibility</p:attrName>
                                        </p:attrNameLst>
                                      </p:cBhvr>
                                      <p:to>
                                        <p:strVal val="hidden"/>
                                      </p:to>
                                    </p:set>
                                  </p:childTnLst>
                                </p:cTn>
                              </p:par>
                            </p:childTnLst>
                          </p:cTn>
                        </p:par>
                      </p:childTnLst>
                    </p:cTn>
                  </p:par>
                  <p:par>
                    <p:cTn id="62" fill="hold">
                      <p:stCondLst>
                        <p:cond delay="indefinite"/>
                      </p:stCondLst>
                      <p:childTnLst>
                        <p:par>
                          <p:cTn id="63" fill="hold">
                            <p:stCondLst>
                              <p:cond delay="0"/>
                            </p:stCondLst>
                            <p:childTnLst>
                              <p:par>
                                <p:cTn id="64" presetID="9" presetClass="entr" presetSubtype="0" fill="hold" grpId="0" nodeType="clickEffect">
                                  <p:stCondLst>
                                    <p:cond delay="0"/>
                                  </p:stCondLst>
                                  <p:childTnLst>
                                    <p:set>
                                      <p:cBhvr>
                                        <p:cTn id="65" dur="1" fill="hold">
                                          <p:stCondLst>
                                            <p:cond delay="0"/>
                                          </p:stCondLst>
                                        </p:cTn>
                                        <p:tgtEl>
                                          <p:spTgt spid="74"/>
                                        </p:tgtEl>
                                        <p:attrNameLst>
                                          <p:attrName>style.visibility</p:attrName>
                                        </p:attrNameLst>
                                      </p:cBhvr>
                                      <p:to>
                                        <p:strVal val="visible"/>
                                      </p:to>
                                    </p:set>
                                    <p:animEffect transition="in" filter="dissolve">
                                      <p:cBhvr>
                                        <p:cTn id="66" dur="500"/>
                                        <p:tgtEl>
                                          <p:spTgt spid="74"/>
                                        </p:tgtEl>
                                      </p:cBhvr>
                                    </p:animEffect>
                                  </p:childTnLst>
                                </p:cTn>
                              </p:par>
                            </p:childTnLst>
                          </p:cTn>
                        </p:par>
                      </p:childTnLst>
                    </p:cTn>
                  </p:par>
                  <p:par>
                    <p:cTn id="67" fill="hold">
                      <p:stCondLst>
                        <p:cond delay="indefinite"/>
                      </p:stCondLst>
                      <p:childTnLst>
                        <p:par>
                          <p:cTn id="68" fill="hold">
                            <p:stCondLst>
                              <p:cond delay="0"/>
                            </p:stCondLst>
                            <p:childTnLst>
                              <p:par>
                                <p:cTn id="69" presetID="9" presetClass="entr" presetSubtype="0" fill="hold" grpId="0" nodeType="clickEffect">
                                  <p:stCondLst>
                                    <p:cond delay="0"/>
                                  </p:stCondLst>
                                  <p:childTnLst>
                                    <p:set>
                                      <p:cBhvr>
                                        <p:cTn id="70" dur="1" fill="hold">
                                          <p:stCondLst>
                                            <p:cond delay="0"/>
                                          </p:stCondLst>
                                        </p:cTn>
                                        <p:tgtEl>
                                          <p:spTgt spid="76"/>
                                        </p:tgtEl>
                                        <p:attrNameLst>
                                          <p:attrName>style.visibility</p:attrName>
                                        </p:attrNameLst>
                                      </p:cBhvr>
                                      <p:to>
                                        <p:strVal val="visible"/>
                                      </p:to>
                                    </p:set>
                                    <p:animEffect transition="in" filter="dissolve">
                                      <p:cBhvr>
                                        <p:cTn id="71" dur="500"/>
                                        <p:tgtEl>
                                          <p:spTgt spid="76"/>
                                        </p:tgtEl>
                                      </p:cBhvr>
                                    </p:animEffect>
                                  </p:childTnLst>
                                </p:cTn>
                              </p:par>
                              <p:par>
                                <p:cTn id="72" presetID="9" presetClass="entr" presetSubtype="0" fill="hold" nodeType="withEffect">
                                  <p:stCondLst>
                                    <p:cond delay="0"/>
                                  </p:stCondLst>
                                  <p:childTnLst>
                                    <p:set>
                                      <p:cBhvr>
                                        <p:cTn id="73" dur="1" fill="hold">
                                          <p:stCondLst>
                                            <p:cond delay="0"/>
                                          </p:stCondLst>
                                        </p:cTn>
                                        <p:tgtEl>
                                          <p:spTgt spid="75"/>
                                        </p:tgtEl>
                                        <p:attrNameLst>
                                          <p:attrName>style.visibility</p:attrName>
                                        </p:attrNameLst>
                                      </p:cBhvr>
                                      <p:to>
                                        <p:strVal val="visible"/>
                                      </p:to>
                                    </p:set>
                                    <p:animEffect transition="in" filter="dissolve">
                                      <p:cBhvr>
                                        <p:cTn id="74" dur="500"/>
                                        <p:tgtEl>
                                          <p:spTgt spid="75"/>
                                        </p:tgtEl>
                                      </p:cBhvr>
                                    </p:animEffect>
                                  </p:childTnLst>
                                </p:cTn>
                              </p:par>
                            </p:childTnLst>
                          </p:cTn>
                        </p:par>
                      </p:childTnLst>
                    </p:cTn>
                  </p:par>
                  <p:par>
                    <p:cTn id="75" fill="hold">
                      <p:stCondLst>
                        <p:cond delay="indefinite"/>
                      </p:stCondLst>
                      <p:childTnLst>
                        <p:par>
                          <p:cTn id="76" fill="hold">
                            <p:stCondLst>
                              <p:cond delay="0"/>
                            </p:stCondLst>
                            <p:childTnLst>
                              <p:par>
                                <p:cTn id="77" presetID="9" presetClass="entr" presetSubtype="0" fill="hold" grpId="0" nodeType="clickEffect">
                                  <p:stCondLst>
                                    <p:cond delay="0"/>
                                  </p:stCondLst>
                                  <p:childTnLst>
                                    <p:set>
                                      <p:cBhvr>
                                        <p:cTn id="78" dur="1" fill="hold">
                                          <p:stCondLst>
                                            <p:cond delay="0"/>
                                          </p:stCondLst>
                                        </p:cTn>
                                        <p:tgtEl>
                                          <p:spTgt spid="40"/>
                                        </p:tgtEl>
                                        <p:attrNameLst>
                                          <p:attrName>style.visibility</p:attrName>
                                        </p:attrNameLst>
                                      </p:cBhvr>
                                      <p:to>
                                        <p:strVal val="visible"/>
                                      </p:to>
                                    </p:set>
                                    <p:animEffect transition="in" filter="dissolve">
                                      <p:cBhvr>
                                        <p:cTn id="79" dur="500"/>
                                        <p:tgtEl>
                                          <p:spTgt spid="40"/>
                                        </p:tgtEl>
                                      </p:cBhvr>
                                    </p:animEffect>
                                  </p:childTnLst>
                                </p:cTn>
                              </p:par>
                              <p:par>
                                <p:cTn id="80" presetID="9" presetClass="entr" presetSubtype="0" fill="hold" nodeType="withEffect">
                                  <p:stCondLst>
                                    <p:cond delay="0"/>
                                  </p:stCondLst>
                                  <p:childTnLst>
                                    <p:set>
                                      <p:cBhvr>
                                        <p:cTn id="81" dur="1" fill="hold">
                                          <p:stCondLst>
                                            <p:cond delay="0"/>
                                          </p:stCondLst>
                                        </p:cTn>
                                        <p:tgtEl>
                                          <p:spTgt spid="38"/>
                                        </p:tgtEl>
                                        <p:attrNameLst>
                                          <p:attrName>style.visibility</p:attrName>
                                        </p:attrNameLst>
                                      </p:cBhvr>
                                      <p:to>
                                        <p:strVal val="visible"/>
                                      </p:to>
                                    </p:set>
                                    <p:animEffect transition="in" filter="dissolve">
                                      <p:cBhvr>
                                        <p:cTn id="82" dur="500"/>
                                        <p:tgtEl>
                                          <p:spTgt spid="38"/>
                                        </p:tgtEl>
                                      </p:cBhvr>
                                    </p:animEffect>
                                  </p:childTnLst>
                                </p:cTn>
                              </p:par>
                            </p:childTnLst>
                          </p:cTn>
                        </p:par>
                      </p:childTnLst>
                    </p:cTn>
                  </p:par>
                  <p:par>
                    <p:cTn id="83" fill="hold">
                      <p:stCondLst>
                        <p:cond delay="indefinite"/>
                      </p:stCondLst>
                      <p:childTnLst>
                        <p:par>
                          <p:cTn id="84" fill="hold">
                            <p:stCondLst>
                              <p:cond delay="0"/>
                            </p:stCondLst>
                            <p:childTnLst>
                              <p:par>
                                <p:cTn id="85" presetID="1" presetClass="exit" presetSubtype="0" fill="hold" grpId="1" nodeType="clickEffect">
                                  <p:stCondLst>
                                    <p:cond delay="0"/>
                                  </p:stCondLst>
                                  <p:childTnLst>
                                    <p:set>
                                      <p:cBhvr>
                                        <p:cTn id="86" dur="1" fill="hold">
                                          <p:stCondLst>
                                            <p:cond delay="0"/>
                                          </p:stCondLst>
                                        </p:cTn>
                                        <p:tgtEl>
                                          <p:spTgt spid="40"/>
                                        </p:tgtEl>
                                        <p:attrNameLst>
                                          <p:attrName>style.visibility</p:attrName>
                                        </p:attrNameLst>
                                      </p:cBhvr>
                                      <p:to>
                                        <p:strVal val="hidden"/>
                                      </p:to>
                                    </p:set>
                                  </p:childTnLst>
                                </p:cTn>
                              </p:par>
                              <p:par>
                                <p:cTn id="87" presetID="1" presetClass="exit" presetSubtype="0" fill="hold" nodeType="withEffect">
                                  <p:stCondLst>
                                    <p:cond delay="0"/>
                                  </p:stCondLst>
                                  <p:childTnLst>
                                    <p:set>
                                      <p:cBhvr>
                                        <p:cTn id="88" dur="1" fill="hold">
                                          <p:stCondLst>
                                            <p:cond delay="0"/>
                                          </p:stCondLst>
                                        </p:cTn>
                                        <p:tgtEl>
                                          <p:spTgt spid="38"/>
                                        </p:tgtEl>
                                        <p:attrNameLst>
                                          <p:attrName>style.visibility</p:attrName>
                                        </p:attrNameLst>
                                      </p:cBhvr>
                                      <p:to>
                                        <p:strVal val="hidden"/>
                                      </p:to>
                                    </p:set>
                                  </p:childTnLst>
                                </p:cTn>
                              </p:par>
                            </p:childTnLst>
                          </p:cTn>
                        </p:par>
                      </p:childTnLst>
                    </p:cTn>
                  </p:par>
                  <p:par>
                    <p:cTn id="89" fill="hold">
                      <p:stCondLst>
                        <p:cond delay="indefinite"/>
                      </p:stCondLst>
                      <p:childTnLst>
                        <p:par>
                          <p:cTn id="90" fill="hold">
                            <p:stCondLst>
                              <p:cond delay="0"/>
                            </p:stCondLst>
                            <p:childTnLst>
                              <p:par>
                                <p:cTn id="91" presetID="9" presetClass="entr" presetSubtype="0" fill="hold" nodeType="clickEffect">
                                  <p:stCondLst>
                                    <p:cond delay="0"/>
                                  </p:stCondLst>
                                  <p:childTnLst>
                                    <p:set>
                                      <p:cBhvr>
                                        <p:cTn id="92" dur="1" fill="hold">
                                          <p:stCondLst>
                                            <p:cond delay="0"/>
                                          </p:stCondLst>
                                        </p:cTn>
                                        <p:tgtEl>
                                          <p:spTgt spid="77"/>
                                        </p:tgtEl>
                                        <p:attrNameLst>
                                          <p:attrName>style.visibility</p:attrName>
                                        </p:attrNameLst>
                                      </p:cBhvr>
                                      <p:to>
                                        <p:strVal val="visible"/>
                                      </p:to>
                                    </p:set>
                                    <p:animEffect transition="in" filter="dissolve">
                                      <p:cBhvr>
                                        <p:cTn id="93" dur="500"/>
                                        <p:tgtEl>
                                          <p:spTgt spid="77"/>
                                        </p:tgtEl>
                                      </p:cBhvr>
                                    </p:animEffect>
                                  </p:childTnLst>
                                </p:cTn>
                              </p:par>
                              <p:par>
                                <p:cTn id="94" presetID="9" presetClass="entr" presetSubtype="0" fill="hold" grpId="0" nodeType="withEffect">
                                  <p:stCondLst>
                                    <p:cond delay="0"/>
                                  </p:stCondLst>
                                  <p:childTnLst>
                                    <p:set>
                                      <p:cBhvr>
                                        <p:cTn id="95" dur="1" fill="hold">
                                          <p:stCondLst>
                                            <p:cond delay="0"/>
                                          </p:stCondLst>
                                        </p:cTn>
                                        <p:tgtEl>
                                          <p:spTgt spid="78"/>
                                        </p:tgtEl>
                                        <p:attrNameLst>
                                          <p:attrName>style.visibility</p:attrName>
                                        </p:attrNameLst>
                                      </p:cBhvr>
                                      <p:to>
                                        <p:strVal val="visible"/>
                                      </p:to>
                                    </p:set>
                                    <p:animEffect transition="in" filter="dissolve">
                                      <p:cBhvr>
                                        <p:cTn id="96" dur="500"/>
                                        <p:tgtEl>
                                          <p:spTgt spid="78"/>
                                        </p:tgtEl>
                                      </p:cBhvr>
                                    </p:animEffect>
                                  </p:childTnLst>
                                </p:cTn>
                              </p:par>
                            </p:childTnLst>
                          </p:cTn>
                        </p:par>
                      </p:childTnLst>
                    </p:cTn>
                  </p:par>
                  <p:par>
                    <p:cTn id="97" fill="hold">
                      <p:stCondLst>
                        <p:cond delay="indefinite"/>
                      </p:stCondLst>
                      <p:childTnLst>
                        <p:par>
                          <p:cTn id="98" fill="hold">
                            <p:stCondLst>
                              <p:cond delay="0"/>
                            </p:stCondLst>
                            <p:childTnLst>
                              <p:par>
                                <p:cTn id="99" presetID="9" presetClass="entr" presetSubtype="0" fill="hold" grpId="0" nodeType="clickEffect">
                                  <p:stCondLst>
                                    <p:cond delay="0"/>
                                  </p:stCondLst>
                                  <p:childTnLst>
                                    <p:set>
                                      <p:cBhvr>
                                        <p:cTn id="100" dur="1" fill="hold">
                                          <p:stCondLst>
                                            <p:cond delay="0"/>
                                          </p:stCondLst>
                                        </p:cTn>
                                        <p:tgtEl>
                                          <p:spTgt spid="79"/>
                                        </p:tgtEl>
                                        <p:attrNameLst>
                                          <p:attrName>style.visibility</p:attrName>
                                        </p:attrNameLst>
                                      </p:cBhvr>
                                      <p:to>
                                        <p:strVal val="visible"/>
                                      </p:to>
                                    </p:set>
                                    <p:animEffect transition="in" filter="dissolve">
                                      <p:cBhvr>
                                        <p:cTn id="101" dur="500"/>
                                        <p:tgtEl>
                                          <p:spTgt spid="79"/>
                                        </p:tgtEl>
                                      </p:cBhvr>
                                    </p:animEffect>
                                  </p:childTnLst>
                                </p:cTn>
                              </p:par>
                            </p:childTnLst>
                          </p:cTn>
                        </p:par>
                      </p:childTnLst>
                    </p:cTn>
                  </p:par>
                  <p:par>
                    <p:cTn id="102" fill="hold">
                      <p:stCondLst>
                        <p:cond delay="indefinite"/>
                      </p:stCondLst>
                      <p:childTnLst>
                        <p:par>
                          <p:cTn id="103" fill="hold">
                            <p:stCondLst>
                              <p:cond delay="0"/>
                            </p:stCondLst>
                            <p:childTnLst>
                              <p:par>
                                <p:cTn id="104" presetID="1" presetClass="exit" presetSubtype="0" fill="hold" grpId="1" nodeType="clickEffect">
                                  <p:stCondLst>
                                    <p:cond delay="0"/>
                                  </p:stCondLst>
                                  <p:childTnLst>
                                    <p:set>
                                      <p:cBhvr>
                                        <p:cTn id="105" dur="1" fill="hold">
                                          <p:stCondLst>
                                            <p:cond delay="0"/>
                                          </p:stCondLst>
                                        </p:cTn>
                                        <p:tgtEl>
                                          <p:spTgt spid="79"/>
                                        </p:tgtEl>
                                        <p:attrNameLst>
                                          <p:attrName>style.visibility</p:attrName>
                                        </p:attrNameLst>
                                      </p:cBhvr>
                                      <p:to>
                                        <p:strVal val="hidden"/>
                                      </p:to>
                                    </p:set>
                                  </p:childTnLst>
                                </p:cTn>
                              </p:par>
                              <p:par>
                                <p:cTn id="106" presetID="1" presetClass="exit" presetSubtype="0" fill="hold" grpId="1" nodeType="withEffect">
                                  <p:stCondLst>
                                    <p:cond delay="0"/>
                                  </p:stCondLst>
                                  <p:childTnLst>
                                    <p:set>
                                      <p:cBhvr>
                                        <p:cTn id="107" dur="1" fill="hold">
                                          <p:stCondLst>
                                            <p:cond delay="0"/>
                                          </p:stCondLst>
                                        </p:cTn>
                                        <p:tgtEl>
                                          <p:spTgt spid="74"/>
                                        </p:tgtEl>
                                        <p:attrNameLst>
                                          <p:attrName>style.visibility</p:attrName>
                                        </p:attrNameLst>
                                      </p:cBhvr>
                                      <p:to>
                                        <p:strVal val="hidden"/>
                                      </p:to>
                                    </p:set>
                                  </p:childTnLst>
                                </p:cTn>
                              </p:par>
                              <p:par>
                                <p:cTn id="108" presetID="1" presetClass="exit" presetSubtype="0" fill="hold" nodeType="withEffect">
                                  <p:stCondLst>
                                    <p:cond delay="0"/>
                                  </p:stCondLst>
                                  <p:childTnLst>
                                    <p:set>
                                      <p:cBhvr>
                                        <p:cTn id="109" dur="1" fill="hold">
                                          <p:stCondLst>
                                            <p:cond delay="0"/>
                                          </p:stCondLst>
                                        </p:cTn>
                                        <p:tgtEl>
                                          <p:spTgt spid="77"/>
                                        </p:tgtEl>
                                        <p:attrNameLst>
                                          <p:attrName>style.visibility</p:attrName>
                                        </p:attrNameLst>
                                      </p:cBhvr>
                                      <p:to>
                                        <p:strVal val="hidden"/>
                                      </p:to>
                                    </p:set>
                                  </p:childTnLst>
                                </p:cTn>
                              </p:par>
                              <p:par>
                                <p:cTn id="110" presetID="1" presetClass="exit" presetSubtype="0" fill="hold" grpId="1" nodeType="withEffect">
                                  <p:stCondLst>
                                    <p:cond delay="0"/>
                                  </p:stCondLst>
                                  <p:childTnLst>
                                    <p:set>
                                      <p:cBhvr>
                                        <p:cTn id="111" dur="1" fill="hold">
                                          <p:stCondLst>
                                            <p:cond delay="0"/>
                                          </p:stCondLst>
                                        </p:cTn>
                                        <p:tgtEl>
                                          <p:spTgt spid="78"/>
                                        </p:tgtEl>
                                        <p:attrNameLst>
                                          <p:attrName>style.visibility</p:attrName>
                                        </p:attrNameLst>
                                      </p:cBhvr>
                                      <p:to>
                                        <p:strVal val="hidden"/>
                                      </p:to>
                                    </p:set>
                                  </p:childTnLst>
                                </p:cTn>
                              </p:par>
                              <p:par>
                                <p:cTn id="112" presetID="1" presetClass="exit" presetSubtype="0" fill="hold" grpId="1" nodeType="withEffect">
                                  <p:stCondLst>
                                    <p:cond delay="0"/>
                                  </p:stCondLst>
                                  <p:childTnLst>
                                    <p:set>
                                      <p:cBhvr>
                                        <p:cTn id="113" dur="1" fill="hold">
                                          <p:stCondLst>
                                            <p:cond delay="0"/>
                                          </p:stCondLst>
                                        </p:cTn>
                                        <p:tgtEl>
                                          <p:spTgt spid="76"/>
                                        </p:tgtEl>
                                        <p:attrNameLst>
                                          <p:attrName>style.visibility</p:attrName>
                                        </p:attrNameLst>
                                      </p:cBhvr>
                                      <p:to>
                                        <p:strVal val="hidden"/>
                                      </p:to>
                                    </p:set>
                                  </p:childTnLst>
                                </p:cTn>
                              </p:par>
                              <p:par>
                                <p:cTn id="114" presetID="1" presetClass="exit" presetSubtype="0" fill="hold" nodeType="withEffect">
                                  <p:stCondLst>
                                    <p:cond delay="0"/>
                                  </p:stCondLst>
                                  <p:childTnLst>
                                    <p:set>
                                      <p:cBhvr>
                                        <p:cTn id="115" dur="1" fill="hold">
                                          <p:stCondLst>
                                            <p:cond delay="0"/>
                                          </p:stCondLst>
                                        </p:cTn>
                                        <p:tgtEl>
                                          <p:spTgt spid="7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 grpId="0"/>
      <p:bldP spid="66" grpId="1"/>
      <p:bldP spid="67" grpId="0"/>
      <p:bldP spid="67" grpId="1"/>
      <p:bldP spid="71" grpId="1"/>
      <p:bldP spid="71" grpId="2"/>
      <p:bldP spid="72" grpId="0"/>
      <p:bldP spid="73" grpId="0"/>
      <p:bldP spid="73" grpId="1"/>
      <p:bldP spid="74" grpId="0"/>
      <p:bldP spid="74" grpId="1"/>
      <p:bldP spid="76" grpId="0"/>
      <p:bldP spid="76" grpId="1"/>
      <p:bldP spid="78" grpId="0"/>
      <p:bldP spid="78" grpId="1"/>
      <p:bldP spid="79" grpId="0"/>
      <p:bldP spid="79" grpId="1"/>
      <p:bldP spid="40" grpId="0"/>
      <p:bldP spid="40" grpId="1"/>
      <p:bldP spid="42" grpId="0"/>
      <p:bldP spid="42"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Routing Scalability</a:t>
            </a:r>
            <a:endParaRPr lang="en-US" b="1" dirty="0"/>
          </a:p>
        </p:txBody>
      </p:sp>
      <p:sp>
        <p:nvSpPr>
          <p:cNvPr id="3" name="Content Placeholder 2"/>
          <p:cNvSpPr>
            <a:spLocks noGrp="1"/>
          </p:cNvSpPr>
          <p:nvPr>
            <p:ph idx="1"/>
          </p:nvPr>
        </p:nvSpPr>
        <p:spPr>
          <a:xfrm>
            <a:off x="838200" y="1542048"/>
            <a:ext cx="10515600" cy="4718049"/>
          </a:xfrm>
        </p:spPr>
        <p:txBody>
          <a:bodyPr>
            <a:normAutofit/>
          </a:bodyPr>
          <a:lstStyle/>
          <a:p>
            <a:pPr marL="0" indent="0">
              <a:buNone/>
            </a:pPr>
            <a:r>
              <a:rPr lang="en-US" b="1" i="1" u="sng" dirty="0" smtClean="0"/>
              <a:t>Granularity </a:t>
            </a:r>
            <a:r>
              <a:rPr lang="en-US" dirty="0" smtClean="0"/>
              <a:t>of prefix to announce</a:t>
            </a:r>
            <a:r>
              <a:rPr lang="en-US" i="1" dirty="0" smtClean="0"/>
              <a:t>: </a:t>
            </a:r>
            <a:br>
              <a:rPr lang="en-US" i="1" dirty="0" smtClean="0"/>
            </a:br>
            <a:r>
              <a:rPr lang="en-US" i="1" dirty="0" smtClean="0"/>
              <a:t>	a) torrent prefix</a:t>
            </a:r>
            <a:endParaRPr lang="en-US" dirty="0"/>
          </a:p>
          <a:p>
            <a:pPr marL="0" indent="0">
              <a:buNone/>
            </a:pPr>
            <a:r>
              <a:rPr lang="en-US" i="1" dirty="0" smtClean="0"/>
              <a:t>	b) file prefix</a:t>
            </a:r>
            <a:endParaRPr lang="en-US" dirty="0"/>
          </a:p>
          <a:p>
            <a:pPr marL="0" indent="0">
              <a:buNone/>
            </a:pPr>
            <a:r>
              <a:rPr lang="en-US" i="1" dirty="0" smtClean="0"/>
              <a:t>	c) data packet prefix</a:t>
            </a:r>
          </a:p>
          <a:p>
            <a:pPr marL="0" indent="0">
              <a:buNone/>
            </a:pPr>
            <a:r>
              <a:rPr lang="en-US" b="1" i="1" dirty="0" smtClean="0"/>
              <a:t>Trade-off</a:t>
            </a:r>
            <a:r>
              <a:rPr lang="en-US" i="1" dirty="0" smtClean="0"/>
              <a:t>: </a:t>
            </a:r>
            <a:r>
              <a:rPr lang="en-US" i="1" u="sng" dirty="0"/>
              <a:t>Announcement granularity</a:t>
            </a:r>
            <a:r>
              <a:rPr lang="en-US" dirty="0"/>
              <a:t> </a:t>
            </a:r>
            <a:r>
              <a:rPr lang="en-US" b="1" dirty="0"/>
              <a:t>vs </a:t>
            </a:r>
            <a:r>
              <a:rPr lang="en-US" i="1" u="sng" dirty="0"/>
              <a:t>FIB size</a:t>
            </a:r>
            <a:r>
              <a:rPr lang="en-US" i="1" dirty="0"/>
              <a:t> </a:t>
            </a:r>
            <a:r>
              <a:rPr lang="en-US" b="1" dirty="0"/>
              <a:t>vs </a:t>
            </a:r>
            <a:r>
              <a:rPr lang="en-US" i="1" u="sng" dirty="0"/>
              <a:t>Forwarding plane accuracy</a:t>
            </a:r>
            <a:endParaRPr lang="en-US" i="1" dirty="0" smtClean="0"/>
          </a:p>
          <a:p>
            <a:pPr marL="0" indent="0">
              <a:buNone/>
            </a:pPr>
            <a:endParaRPr lang="en-US" i="1" dirty="0"/>
          </a:p>
        </p:txBody>
      </p:sp>
      <p:sp>
        <p:nvSpPr>
          <p:cNvPr id="4" name="Date Placeholder 3"/>
          <p:cNvSpPr>
            <a:spLocks noGrp="1"/>
          </p:cNvSpPr>
          <p:nvPr>
            <p:ph type="dt" sz="half" idx="10"/>
          </p:nvPr>
        </p:nvSpPr>
        <p:spPr/>
        <p:txBody>
          <a:bodyPr/>
          <a:lstStyle/>
          <a:p>
            <a:fld id="{1F1FEB9D-8762-5549-81BE-8486C1B3B091}" type="datetime1">
              <a:rPr lang="en-US" smtClean="0"/>
              <a:t>3/23/17</a:t>
            </a:fld>
            <a:endParaRPr lang="en-US"/>
          </a:p>
        </p:txBody>
      </p:sp>
      <p:sp>
        <p:nvSpPr>
          <p:cNvPr id="6" name="Slide Number Placeholder 5"/>
          <p:cNvSpPr>
            <a:spLocks noGrp="1"/>
          </p:cNvSpPr>
          <p:nvPr>
            <p:ph type="sldNum" sz="quarter" idx="12"/>
          </p:nvPr>
        </p:nvSpPr>
        <p:spPr/>
        <p:txBody>
          <a:bodyPr/>
          <a:lstStyle/>
          <a:p>
            <a:fld id="{B98F6320-F352-D240-9206-5B12BB5FB627}" type="slidenum">
              <a:rPr lang="en-US" smtClean="0"/>
              <a:t>8</a:t>
            </a:fld>
            <a:endParaRPr lang="en-US"/>
          </a:p>
        </p:txBody>
      </p:sp>
      <p:sp>
        <p:nvSpPr>
          <p:cNvPr id="5" name="Footer Placeholder 4"/>
          <p:cNvSpPr>
            <a:spLocks noGrp="1"/>
          </p:cNvSpPr>
          <p:nvPr>
            <p:ph type="ftr" sz="quarter" idx="11"/>
          </p:nvPr>
        </p:nvSpPr>
        <p:spPr/>
        <p:txBody>
          <a:bodyPr/>
          <a:lstStyle/>
          <a:p>
            <a:r>
              <a:rPr lang="en-US" smtClean="0"/>
              <a:t>NDNcomm 2017</a:t>
            </a:r>
            <a:endParaRPr lang="en-US"/>
          </a:p>
        </p:txBody>
      </p:sp>
    </p:spTree>
    <p:extLst>
      <p:ext uri="{BB962C8B-B14F-4D97-AF65-F5344CB8AC3E}">
        <p14:creationId xmlns:p14="http://schemas.microsoft.com/office/powerpoint/2010/main" val="3986354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Routing </a:t>
            </a:r>
            <a:r>
              <a:rPr lang="en-US" b="1" dirty="0" smtClean="0"/>
              <a:t>Scalability (cont’d)</a:t>
            </a:r>
            <a:endParaRPr lang="en-US" dirty="0"/>
          </a:p>
        </p:txBody>
      </p:sp>
      <p:sp>
        <p:nvSpPr>
          <p:cNvPr id="3" name="Content Placeholder 2"/>
          <p:cNvSpPr>
            <a:spLocks noGrp="1"/>
          </p:cNvSpPr>
          <p:nvPr>
            <p:ph idx="1"/>
          </p:nvPr>
        </p:nvSpPr>
        <p:spPr/>
        <p:txBody>
          <a:bodyPr/>
          <a:lstStyle/>
          <a:p>
            <a:pPr marL="0" indent="0">
              <a:buNone/>
            </a:pPr>
            <a:r>
              <a:rPr lang="en-US" b="1" i="1" u="sng" dirty="0" smtClean="0"/>
              <a:t>When</a:t>
            </a:r>
            <a:r>
              <a:rPr lang="en-US" dirty="0" smtClean="0"/>
              <a:t> </a:t>
            </a:r>
            <a:r>
              <a:rPr lang="en-US" dirty="0"/>
              <a:t>to do the announcement: </a:t>
            </a:r>
          </a:p>
          <a:p>
            <a:pPr marL="0" indent="0">
              <a:buNone/>
            </a:pPr>
            <a:r>
              <a:rPr lang="en-US" i="1" dirty="0"/>
              <a:t>	a) </a:t>
            </a:r>
            <a:r>
              <a:rPr lang="en-US" dirty="0"/>
              <a:t>when a peer</a:t>
            </a:r>
            <a:r>
              <a:rPr lang="en-US" i="1" dirty="0"/>
              <a:t> </a:t>
            </a:r>
            <a:r>
              <a:rPr lang="en-US" b="1" i="1" dirty="0"/>
              <a:t>starts downloading data </a:t>
            </a:r>
            <a:r>
              <a:rPr lang="en-US" dirty="0"/>
              <a:t>of announced prefix</a:t>
            </a:r>
          </a:p>
          <a:p>
            <a:pPr marL="0" indent="0">
              <a:buNone/>
            </a:pPr>
            <a:r>
              <a:rPr lang="en-US" i="1" dirty="0"/>
              <a:t>	b) </a:t>
            </a:r>
            <a:r>
              <a:rPr lang="en-US" dirty="0"/>
              <a:t>when a peer downloads </a:t>
            </a:r>
            <a:r>
              <a:rPr lang="en-US" b="1" i="1" dirty="0"/>
              <a:t>all the data </a:t>
            </a:r>
            <a:r>
              <a:rPr lang="en-US" i="1" dirty="0"/>
              <a:t>of announced prefix</a:t>
            </a:r>
            <a:endParaRPr lang="en-US" dirty="0"/>
          </a:p>
          <a:p>
            <a:pPr marL="0" indent="0">
              <a:buNone/>
            </a:pPr>
            <a:r>
              <a:rPr lang="en-US" i="1" dirty="0"/>
              <a:t>	c) </a:t>
            </a:r>
            <a:r>
              <a:rPr lang="en-US" dirty="0"/>
              <a:t>when a peer downloads </a:t>
            </a:r>
            <a:r>
              <a:rPr lang="en-US" b="1" i="1" dirty="0"/>
              <a:t>some data </a:t>
            </a:r>
            <a:r>
              <a:rPr lang="en-US" i="1" dirty="0"/>
              <a:t>of announced prefix</a:t>
            </a:r>
          </a:p>
          <a:p>
            <a:pPr marL="0" indent="0">
              <a:buNone/>
            </a:pPr>
            <a:r>
              <a:rPr lang="en-US" b="1" i="1" dirty="0"/>
              <a:t>Trade-off</a:t>
            </a:r>
            <a:r>
              <a:rPr lang="en-US" i="1" dirty="0"/>
              <a:t>: </a:t>
            </a:r>
            <a:r>
              <a:rPr lang="en-US" i="1" u="sng" dirty="0" smtClean="0"/>
              <a:t>Announcement </a:t>
            </a:r>
            <a:r>
              <a:rPr lang="en-US" i="1" u="sng" dirty="0"/>
              <a:t>timing </a:t>
            </a:r>
            <a:r>
              <a:rPr lang="en-US" b="1" i="1" dirty="0"/>
              <a:t>vs </a:t>
            </a:r>
            <a:r>
              <a:rPr lang="en-US" i="1" u="sng" dirty="0"/>
              <a:t>Peer agility</a:t>
            </a:r>
            <a:r>
              <a:rPr lang="en-US" i="1" dirty="0"/>
              <a:t> </a:t>
            </a:r>
            <a:r>
              <a:rPr lang="en-US" b="1" i="1" dirty="0"/>
              <a:t>vs </a:t>
            </a:r>
            <a:r>
              <a:rPr lang="en-US" i="1" u="sng" dirty="0"/>
              <a:t>Forwarding plane accuracy</a:t>
            </a:r>
            <a:endParaRPr lang="en-US" i="1" dirty="0"/>
          </a:p>
          <a:p>
            <a:pPr marL="0" indent="0">
              <a:buNone/>
            </a:pPr>
            <a:endParaRPr lang="en-US" i="1" dirty="0"/>
          </a:p>
          <a:p>
            <a:endParaRPr lang="en-US" dirty="0"/>
          </a:p>
        </p:txBody>
      </p:sp>
      <p:sp>
        <p:nvSpPr>
          <p:cNvPr id="4" name="Date Placeholder 3"/>
          <p:cNvSpPr>
            <a:spLocks noGrp="1"/>
          </p:cNvSpPr>
          <p:nvPr>
            <p:ph type="dt" sz="half" idx="10"/>
          </p:nvPr>
        </p:nvSpPr>
        <p:spPr/>
        <p:txBody>
          <a:bodyPr/>
          <a:lstStyle/>
          <a:p>
            <a:fld id="{8147BED0-860C-F14E-B069-C852B0E6896A}" type="datetime1">
              <a:rPr lang="en-US" smtClean="0"/>
              <a:t>3/23/17</a:t>
            </a:fld>
            <a:endParaRPr lang="en-US"/>
          </a:p>
        </p:txBody>
      </p:sp>
      <p:sp>
        <p:nvSpPr>
          <p:cNvPr id="5" name="Footer Placeholder 4"/>
          <p:cNvSpPr>
            <a:spLocks noGrp="1"/>
          </p:cNvSpPr>
          <p:nvPr>
            <p:ph type="ftr" sz="quarter" idx="11"/>
          </p:nvPr>
        </p:nvSpPr>
        <p:spPr/>
        <p:txBody>
          <a:bodyPr/>
          <a:lstStyle/>
          <a:p>
            <a:r>
              <a:rPr lang="en-US" smtClean="0"/>
              <a:t>NDNcomm 2017</a:t>
            </a:r>
            <a:endParaRPr lang="en-US"/>
          </a:p>
        </p:txBody>
      </p:sp>
      <p:sp>
        <p:nvSpPr>
          <p:cNvPr id="6" name="Slide Number Placeholder 5"/>
          <p:cNvSpPr>
            <a:spLocks noGrp="1"/>
          </p:cNvSpPr>
          <p:nvPr>
            <p:ph type="sldNum" sz="quarter" idx="12"/>
          </p:nvPr>
        </p:nvSpPr>
        <p:spPr/>
        <p:txBody>
          <a:bodyPr/>
          <a:lstStyle/>
          <a:p>
            <a:fld id="{B98F6320-F352-D240-9206-5B12BB5FB627}" type="slidenum">
              <a:rPr lang="en-US" smtClean="0"/>
              <a:t>9</a:t>
            </a:fld>
            <a:endParaRPr lang="en-US"/>
          </a:p>
        </p:txBody>
      </p:sp>
    </p:spTree>
    <p:extLst>
      <p:ext uri="{BB962C8B-B14F-4D97-AF65-F5344CB8AC3E}">
        <p14:creationId xmlns:p14="http://schemas.microsoft.com/office/powerpoint/2010/main" val="20279868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2407</TotalTime>
  <Words>1503</Words>
  <Application>Microsoft Macintosh PowerPoint</Application>
  <PresentationFormat>Widescreen</PresentationFormat>
  <Paragraphs>180</Paragraphs>
  <Slides>11</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Calibri</vt:lpstr>
      <vt:lpstr>Calibri Light</vt:lpstr>
      <vt:lpstr>Arial</vt:lpstr>
      <vt:lpstr>Office Theme</vt:lpstr>
      <vt:lpstr>nTorrent: Peer-to-Peer File Sharing in Named Data Networking</vt:lpstr>
      <vt:lpstr>Data-Centricity &amp; Peer-to-Peer File Sharing</vt:lpstr>
      <vt:lpstr>TCP/IP Hurdles to BitTorrent</vt:lpstr>
      <vt:lpstr>Common Design Elements Between BT and NDN</vt:lpstr>
      <vt:lpstr>nTorrent Design</vt:lpstr>
      <vt:lpstr>Hierarchical Namespace</vt:lpstr>
      <vt:lpstr>Utilizing In-Network Caching</vt:lpstr>
      <vt:lpstr>Routing Scalability</vt:lpstr>
      <vt:lpstr>Routing Scalability (cont’d)</vt:lpstr>
      <vt:lpstr>nTorrent Implementation</vt:lpstr>
      <vt:lpstr>Peer-to-Peer File Sharing in NDN Terms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513</cp:revision>
  <dcterms:created xsi:type="dcterms:W3CDTF">2017-01-26T23:40:29Z</dcterms:created>
  <dcterms:modified xsi:type="dcterms:W3CDTF">2017-03-23T16:00:12Z</dcterms:modified>
</cp:coreProperties>
</file>