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256" r:id="rId2"/>
    <p:sldId id="291" r:id="rId3"/>
    <p:sldId id="324" r:id="rId4"/>
    <p:sldId id="326" r:id="rId5"/>
    <p:sldId id="297" r:id="rId6"/>
    <p:sldId id="329" r:id="rId7"/>
    <p:sldId id="276" r:id="rId8"/>
    <p:sldId id="338" r:id="rId9"/>
    <p:sldId id="307" r:id="rId10"/>
    <p:sldId id="269" r:id="rId11"/>
    <p:sldId id="332" r:id="rId12"/>
    <p:sldId id="334" r:id="rId13"/>
    <p:sldId id="333" r:id="rId14"/>
    <p:sldId id="315" r:id="rId15"/>
    <p:sldId id="317" r:id="rId16"/>
    <p:sldId id="316" r:id="rId17"/>
    <p:sldId id="336" r:id="rId18"/>
    <p:sldId id="311" r:id="rId19"/>
    <p:sldId id="321" r:id="rId20"/>
    <p:sldId id="322" r:id="rId21"/>
    <p:sldId id="323" r:id="rId22"/>
    <p:sldId id="337" r:id="rId23"/>
    <p:sldId id="341" r:id="rId24"/>
    <p:sldId id="339" r:id="rId25"/>
    <p:sldId id="340" r:id="rId26"/>
    <p:sldId id="290" r:id="rId27"/>
    <p:sldId id="335" r:id="rId28"/>
    <p:sldId id="327" r:id="rId29"/>
    <p:sldId id="299" r:id="rId30"/>
    <p:sldId id="300" r:id="rId31"/>
    <p:sldId id="301" r:id="rId32"/>
    <p:sldId id="302" r:id="rId33"/>
    <p:sldId id="303" r:id="rId34"/>
    <p:sldId id="304" r:id="rId35"/>
    <p:sldId id="330" r:id="rId36"/>
    <p:sldId id="331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C626D9-01B8-490D-ADC5-A091E8A626A5}">
          <p14:sldIdLst>
            <p14:sldId id="256"/>
            <p14:sldId id="291"/>
            <p14:sldId id="324"/>
            <p14:sldId id="326"/>
            <p14:sldId id="297"/>
            <p14:sldId id="329"/>
            <p14:sldId id="276"/>
            <p14:sldId id="338"/>
            <p14:sldId id="307"/>
            <p14:sldId id="269"/>
            <p14:sldId id="332"/>
            <p14:sldId id="334"/>
            <p14:sldId id="333"/>
            <p14:sldId id="315"/>
            <p14:sldId id="317"/>
            <p14:sldId id="316"/>
            <p14:sldId id="336"/>
            <p14:sldId id="311"/>
            <p14:sldId id="321"/>
            <p14:sldId id="322"/>
            <p14:sldId id="323"/>
            <p14:sldId id="337"/>
            <p14:sldId id="341"/>
            <p14:sldId id="339"/>
            <p14:sldId id="340"/>
            <p14:sldId id="290"/>
            <p14:sldId id="335"/>
            <p14:sldId id="327"/>
            <p14:sldId id="299"/>
            <p14:sldId id="300"/>
            <p14:sldId id="301"/>
            <p14:sldId id="302"/>
            <p14:sldId id="303"/>
            <p14:sldId id="304"/>
            <p14:sldId id="330"/>
            <p14:sldId id="33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AA8"/>
    <a:srgbClr val="FF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0" autoAdjust="0"/>
    <p:restoredTop sz="89748" autoAdjust="0"/>
  </p:normalViewPr>
  <p:slideViewPr>
    <p:cSldViewPr>
      <p:cViewPr varScale="1">
        <p:scale>
          <a:sx n="70" d="100"/>
          <a:sy n="70" d="100"/>
        </p:scale>
        <p:origin x="-10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1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emen\Documents\research\evoNetsProject\sigcomm12\results\processedDataFinal\final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emen\Documents\research\evoNetsProject\sigcomm12\results\processedDataFinal\final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Restrictive</c:v>
                </c:pt>
              </c:strCache>
            </c:strRef>
          </c:tx>
          <c:invertIfNegative val="0"/>
          <c:cat>
            <c:strRef>
              <c:f>Sheet3!$A$2:$A$3</c:f>
              <c:strCache>
                <c:ptCount val="2"/>
                <c:pt idx="0">
                  <c:v>Conservative</c:v>
                </c:pt>
                <c:pt idx="1">
                  <c:v>Non-conservative</c:v>
                </c:pt>
              </c:strCache>
            </c:strRef>
          </c:cat>
          <c:val>
            <c:numRef>
              <c:f>Sheet3!$B$2:$B$3</c:f>
              <c:numCache>
                <c:formatCode>General</c:formatCode>
                <c:ptCount val="2"/>
                <c:pt idx="0">
                  <c:v>10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Sheet3!$C$1</c:f>
              <c:strCache>
                <c:ptCount val="1"/>
                <c:pt idx="0">
                  <c:v>Selective</c:v>
                </c:pt>
              </c:strCache>
            </c:strRef>
          </c:tx>
          <c:invertIfNegative val="0"/>
          <c:cat>
            <c:strRef>
              <c:f>Sheet3!$A$2:$A$3</c:f>
              <c:strCache>
                <c:ptCount val="2"/>
                <c:pt idx="0">
                  <c:v>Conservative</c:v>
                </c:pt>
                <c:pt idx="1">
                  <c:v>Non-conservative</c:v>
                </c:pt>
              </c:strCache>
            </c:strRef>
          </c:cat>
          <c:val>
            <c:numRef>
              <c:f>Sheet3!$C$2:$C$3</c:f>
              <c:numCache>
                <c:formatCode>General</c:formatCode>
                <c:ptCount val="2"/>
                <c:pt idx="0">
                  <c:v>90</c:v>
                </c:pt>
                <c:pt idx="1">
                  <c:v>28</c:v>
                </c:pt>
              </c:numCache>
            </c:numRef>
          </c:val>
        </c:ser>
        <c:ser>
          <c:idx val="2"/>
          <c:order val="2"/>
          <c:tx>
            <c:strRef>
              <c:f>Sheet3!$D$1</c:f>
              <c:strCache>
                <c:ptCount val="1"/>
                <c:pt idx="0">
                  <c:v>Open</c:v>
                </c:pt>
              </c:strCache>
            </c:strRef>
          </c:tx>
          <c:invertIfNegative val="0"/>
          <c:cat>
            <c:strRef>
              <c:f>Sheet3!$A$2:$A$3</c:f>
              <c:strCache>
                <c:ptCount val="2"/>
                <c:pt idx="0">
                  <c:v>Conservative</c:v>
                </c:pt>
                <c:pt idx="1">
                  <c:v>Non-conservative</c:v>
                </c:pt>
              </c:strCache>
            </c:strRef>
          </c:cat>
          <c:val>
            <c:numRef>
              <c:f>Sheet3!$D$2:$D$3</c:f>
              <c:numCache>
                <c:formatCode>General</c:formatCode>
                <c:ptCount val="2"/>
                <c:pt idx="0">
                  <c:v>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06656"/>
        <c:axId val="150408576"/>
      </c:barChart>
      <c:catAx>
        <c:axId val="150406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="1">
                    <a:latin typeface="Comic Sans MS" pitchFamily="66" charset="0"/>
                  </a:defRPr>
                </a:pPr>
                <a:r>
                  <a:rPr lang="en-US" sz="2000" b="1">
                    <a:latin typeface="Comic Sans MS" pitchFamily="66" charset="0"/>
                  </a:rPr>
                  <a:t>Scenarios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Comic Sans MS" pitchFamily="66" charset="0"/>
              </a:defRPr>
            </a:pPr>
            <a:endParaRPr lang="en-US"/>
          </a:p>
        </c:txPr>
        <c:crossAx val="150408576"/>
        <c:crosses val="autoZero"/>
        <c:auto val="1"/>
        <c:lblAlgn val="ctr"/>
        <c:lblOffset val="100"/>
        <c:noMultiLvlLbl val="0"/>
      </c:catAx>
      <c:valAx>
        <c:axId val="1504085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latin typeface="Comic Sans MS" pitchFamily="66" charset="0"/>
                  </a:defRPr>
                </a:pPr>
                <a:r>
                  <a:rPr lang="en-US" sz="1600">
                    <a:latin typeface="Comic Sans MS" pitchFamily="66" charset="0"/>
                  </a:rPr>
                  <a:t>Percentage of transit providers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Comic Sans MS" pitchFamily="66" charset="0"/>
              </a:defRPr>
            </a:pPr>
            <a:endParaRPr lang="en-US"/>
          </a:p>
        </c:txPr>
        <c:crossAx val="15040665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Comic Sans MS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>
                <a:latin typeface="Comic Sans MS" pitchFamily="66" charset="0"/>
              </a:rPr>
              <a:t>Strategy adoption by different classes of transit providers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408675998833477"/>
          <c:y val="0.10165633154478267"/>
          <c:w val="0.81225809273840766"/>
          <c:h val="0.696551986376036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strategyDistribution!$B$7</c:f>
              <c:strCache>
                <c:ptCount val="1"/>
                <c:pt idx="0">
                  <c:v>Selective</c:v>
                </c:pt>
              </c:strCache>
            </c:strRef>
          </c:tx>
          <c:invertIfNegative val="0"/>
          <c:cat>
            <c:strRef>
              <c:f>strategyDistribution!$A$8:$A$11</c:f>
              <c:strCache>
                <c:ptCount val="4"/>
                <c:pt idx="0">
                  <c:v>Small Traffic Small Customers</c:v>
                </c:pt>
                <c:pt idx="1">
                  <c:v>Small Traffic Large Customers</c:v>
                </c:pt>
                <c:pt idx="2">
                  <c:v>Large Traffic Small Customers</c:v>
                </c:pt>
                <c:pt idx="3">
                  <c:v>Large Traffic Large Customers</c:v>
                </c:pt>
              </c:strCache>
            </c:strRef>
          </c:cat>
          <c:val>
            <c:numRef>
              <c:f>strategyDistribution!$B$8:$B$11</c:f>
              <c:numCache>
                <c:formatCode>General</c:formatCode>
                <c:ptCount val="4"/>
                <c:pt idx="0">
                  <c:v>11.4792899408284</c:v>
                </c:pt>
                <c:pt idx="1">
                  <c:v>16.460905349794199</c:v>
                </c:pt>
                <c:pt idx="2">
                  <c:v>40.317022742935897</c:v>
                </c:pt>
                <c:pt idx="3">
                  <c:v>46.458923512747901</c:v>
                </c:pt>
              </c:numCache>
            </c:numRef>
          </c:val>
        </c:ser>
        <c:ser>
          <c:idx val="1"/>
          <c:order val="1"/>
          <c:tx>
            <c:strRef>
              <c:f>strategyDistribution!$C$7</c:f>
              <c:strCache>
                <c:ptCount val="1"/>
                <c:pt idx="0">
                  <c:v>Open</c:v>
                </c:pt>
              </c:strCache>
            </c:strRef>
          </c:tx>
          <c:invertIfNegative val="0"/>
          <c:cat>
            <c:strRef>
              <c:f>strategyDistribution!$A$8:$A$11</c:f>
              <c:strCache>
                <c:ptCount val="4"/>
                <c:pt idx="0">
                  <c:v>Small Traffic Small Customers</c:v>
                </c:pt>
                <c:pt idx="1">
                  <c:v>Small Traffic Large Customers</c:v>
                </c:pt>
                <c:pt idx="2">
                  <c:v>Large Traffic Small Customers</c:v>
                </c:pt>
                <c:pt idx="3">
                  <c:v>Large Traffic Large Customers</c:v>
                </c:pt>
              </c:strCache>
            </c:strRef>
          </c:cat>
          <c:val>
            <c:numRef>
              <c:f>strategyDistribution!$C$8:$C$11</c:f>
              <c:numCache>
                <c:formatCode>General</c:formatCode>
                <c:ptCount val="4"/>
                <c:pt idx="0">
                  <c:v>85.325443786982206</c:v>
                </c:pt>
                <c:pt idx="1">
                  <c:v>82.304526748971199</c:v>
                </c:pt>
                <c:pt idx="2">
                  <c:v>59.131633356305997</c:v>
                </c:pt>
                <c:pt idx="3">
                  <c:v>53.257790368271998</c:v>
                </c:pt>
              </c:numCache>
            </c:numRef>
          </c:val>
        </c:ser>
        <c:ser>
          <c:idx val="2"/>
          <c:order val="2"/>
          <c:tx>
            <c:strRef>
              <c:f>strategyDistribution!$D$7</c:f>
              <c:strCache>
                <c:ptCount val="1"/>
                <c:pt idx="0">
                  <c:v>Restrictive</c:v>
                </c:pt>
              </c:strCache>
            </c:strRef>
          </c:tx>
          <c:invertIfNegative val="0"/>
          <c:cat>
            <c:strRef>
              <c:f>strategyDistribution!$A$8:$A$11</c:f>
              <c:strCache>
                <c:ptCount val="4"/>
                <c:pt idx="0">
                  <c:v>Small Traffic Small Customers</c:v>
                </c:pt>
                <c:pt idx="1">
                  <c:v>Small Traffic Large Customers</c:v>
                </c:pt>
                <c:pt idx="2">
                  <c:v>Large Traffic Small Customers</c:v>
                </c:pt>
                <c:pt idx="3">
                  <c:v>Large Traffic Large Customers</c:v>
                </c:pt>
              </c:strCache>
            </c:strRef>
          </c:cat>
          <c:val>
            <c:numRef>
              <c:f>strategyDistribution!$D$8:$D$11</c:f>
              <c:numCache>
                <c:formatCode>General</c:formatCode>
                <c:ptCount val="4"/>
                <c:pt idx="0">
                  <c:v>0.55134390075809803</c:v>
                </c:pt>
                <c:pt idx="1">
                  <c:v>0.28328611898016998</c:v>
                </c:pt>
                <c:pt idx="2">
                  <c:v>1.2345679012345701</c:v>
                </c:pt>
                <c:pt idx="3">
                  <c:v>3.1952662721893499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452480"/>
        <c:axId val="150462464"/>
      </c:barChart>
      <c:catAx>
        <c:axId val="150452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omic Sans MS" pitchFamily="66" charset="0"/>
              </a:defRPr>
            </a:pPr>
            <a:endParaRPr lang="en-US"/>
          </a:p>
        </c:txPr>
        <c:crossAx val="150462464"/>
        <c:crosses val="autoZero"/>
        <c:auto val="1"/>
        <c:lblAlgn val="ctr"/>
        <c:lblOffset val="100"/>
        <c:noMultiLvlLbl val="0"/>
      </c:catAx>
      <c:valAx>
        <c:axId val="15046246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>
                    <a:latin typeface="Comic Sans MS" pitchFamily="66" charset="0"/>
                  </a:defRPr>
                </a:pPr>
                <a:r>
                  <a:rPr lang="en-US" sz="1200">
                    <a:latin typeface="Comic Sans MS" pitchFamily="66" charset="0"/>
                  </a:rPr>
                  <a:t>Percentage of transit providers in class</a:t>
                </a:r>
              </a:p>
            </c:rich>
          </c:tx>
          <c:layout>
            <c:manualLayout>
              <c:xMode val="edge"/>
              <c:yMode val="edge"/>
              <c:x val="0"/>
              <c:y val="0.166754155730533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Comic Sans MS" pitchFamily="66" charset="0"/>
              </a:defRPr>
            </a:pPr>
            <a:endParaRPr lang="en-US"/>
          </a:p>
        </c:txPr>
        <c:crossAx val="150452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778008443172368"/>
          <c:y val="0.10158306129973442"/>
          <c:w val="0.15349916673832309"/>
          <c:h val="0.32077629950159792"/>
        </c:manualLayout>
      </c:layout>
      <c:overlay val="0"/>
      <c:txPr>
        <a:bodyPr/>
        <a:lstStyle/>
        <a:p>
          <a:pPr>
            <a:defRPr sz="1200">
              <a:latin typeface="Comic Sans MS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A7538-0EC8-40D1-B304-B42E0E39FFEB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A6EB95-8A41-4A45-853E-89DD20778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63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13F03-6C9A-4D77-83D3-9E015FFBF4AF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76267-12DD-4464-B11D-B7017C511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95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76267-12DD-4464-B11D-B7017C511A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70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76267-12DD-4464-B11D-B7017C511A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55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76267-12DD-4464-B11D-B7017C511AC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23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76267-12DD-4464-B11D-B7017C511AC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2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24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043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7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6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70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652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0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1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0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17C2-8365-48B2-850D-E74026952361}" type="datetimeFigureOut">
              <a:rPr lang="en-US" smtClean="0"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3E05-5580-4211-A7DE-57C3EC3BF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1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peeringdb.com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eringdb.com/" TargetMode="Externa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919" y="1524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Analysis of peering strategy adoption by transit providers in the Internet</a:t>
            </a:r>
            <a:endParaRPr lang="en-US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629401" cy="1752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Aemen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Lodhi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(Georgia Tech)</a:t>
            </a:r>
          </a:p>
          <a:p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Amogh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Dhamdhere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(CAIDA)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Constantine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Dovrolis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(Georgia Tech)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890516"/>
            <a:ext cx="8077200" cy="2438400"/>
          </a:xfrm>
          <a:prstGeom prst="rect">
            <a:avLst/>
          </a:prstGeom>
          <a:solidFill>
            <a:schemeClr val="accent5">
              <a:lumMod val="20000"/>
              <a:lumOff val="8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90600" y="5715000"/>
            <a:ext cx="6943299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58674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b="1" baseline="30000" dirty="0" smtClean="0">
                <a:solidFill>
                  <a:schemeClr val="tx2"/>
                </a:solidFill>
                <a:latin typeface="Comic Sans MS" pitchFamily="66" charset="0"/>
              </a:rPr>
              <a:t>nd</a:t>
            </a:r>
            <a:r>
              <a:rPr lang="en-US" b="1" dirty="0" smtClean="0">
                <a:solidFill>
                  <a:schemeClr val="tx2"/>
                </a:solidFill>
                <a:latin typeface="Comic Sans MS" pitchFamily="66" charset="0"/>
              </a:rPr>
              <a:t> Workshop on Internet Economics (WIE’11)</a:t>
            </a:r>
            <a:endParaRPr lang="en-US" b="1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21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667000"/>
            <a:ext cx="7772400" cy="1362075"/>
          </a:xfrm>
        </p:spPr>
        <p:txBody>
          <a:bodyPr/>
          <a:lstStyle/>
          <a:p>
            <a:pPr algn="ctr"/>
            <a:r>
              <a:rPr lang="en-US" dirty="0" smtClean="0">
                <a:latin typeface="Comic Sans MS" pitchFamily="66" charset="0"/>
              </a:rPr>
              <a:t>results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9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Strategy adoption by transit providers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495553"/>
              </p:ext>
            </p:extLst>
          </p:nvPr>
        </p:nvGraphicFramePr>
        <p:xfrm>
          <a:off x="381000" y="1676400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87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Why do transit providers adopt Open peering?</a:t>
            </a:r>
            <a:endParaRPr lang="en-US" sz="3600" dirty="0"/>
          </a:p>
        </p:txBody>
      </p:sp>
      <p:sp>
        <p:nvSpPr>
          <p:cNvPr id="5" name="Oval 4"/>
          <p:cNvSpPr/>
          <p:nvPr/>
        </p:nvSpPr>
        <p:spPr>
          <a:xfrm>
            <a:off x="2248177" y="3352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x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372377" y="3352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48177" y="57912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z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372377" y="57912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w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20" name="Straight Arrow Connector 19"/>
          <p:cNvCxnSpPr>
            <a:stCxn id="8" idx="0"/>
            <a:endCxn id="5" idx="4"/>
          </p:cNvCxnSpPr>
          <p:nvPr/>
        </p:nvCxnSpPr>
        <p:spPr>
          <a:xfrm flipV="1">
            <a:off x="2705377" y="4267200"/>
            <a:ext cx="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0"/>
            <a:endCxn id="7" idx="4"/>
          </p:cNvCxnSpPr>
          <p:nvPr/>
        </p:nvCxnSpPr>
        <p:spPr>
          <a:xfrm flipV="1">
            <a:off x="5829577" y="4267200"/>
            <a:ext cx="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3"/>
            <a:endCxn id="8" idx="7"/>
          </p:cNvCxnSpPr>
          <p:nvPr/>
        </p:nvCxnSpPr>
        <p:spPr>
          <a:xfrm flipH="1">
            <a:off x="3028666" y="4133289"/>
            <a:ext cx="2477622" cy="1791822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5" idx="5"/>
            <a:endCxn id="9" idx="1"/>
          </p:cNvCxnSpPr>
          <p:nvPr/>
        </p:nvCxnSpPr>
        <p:spPr>
          <a:xfrm>
            <a:off x="3028666" y="4133289"/>
            <a:ext cx="2477622" cy="1791822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810277" y="1828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v</a:t>
            </a:r>
          </a:p>
        </p:txBody>
      </p:sp>
      <p:cxnSp>
        <p:nvCxnSpPr>
          <p:cNvPr id="15" name="Straight Arrow Connector 14"/>
          <p:cNvCxnSpPr>
            <a:stCxn id="5" idx="0"/>
            <a:endCxn id="37" idx="2"/>
          </p:cNvCxnSpPr>
          <p:nvPr/>
        </p:nvCxnSpPr>
        <p:spPr>
          <a:xfrm flipV="1">
            <a:off x="2705377" y="2286000"/>
            <a:ext cx="1104900" cy="1066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0"/>
            <a:endCxn id="37" idx="6"/>
          </p:cNvCxnSpPr>
          <p:nvPr/>
        </p:nvCxnSpPr>
        <p:spPr>
          <a:xfrm flipH="1" flipV="1">
            <a:off x="4724677" y="2286000"/>
            <a:ext cx="1104900" cy="1066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6"/>
            <a:endCxn id="7" idx="2"/>
          </p:cNvCxnSpPr>
          <p:nvPr/>
        </p:nvCxnSpPr>
        <p:spPr>
          <a:xfrm>
            <a:off x="3162577" y="3810000"/>
            <a:ext cx="2209800" cy="0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6"/>
            <a:endCxn id="9" idx="2"/>
          </p:cNvCxnSpPr>
          <p:nvPr/>
        </p:nvCxnSpPr>
        <p:spPr>
          <a:xfrm>
            <a:off x="3162577" y="6248400"/>
            <a:ext cx="2209800" cy="0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ular Callout 45"/>
          <p:cNvSpPr/>
          <p:nvPr/>
        </p:nvSpPr>
        <p:spPr>
          <a:xfrm>
            <a:off x="6474157" y="2067543"/>
            <a:ext cx="2182504" cy="1351313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Save transit costs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0" name="Rounded Rectangular Callout 49"/>
          <p:cNvSpPr/>
          <p:nvPr/>
        </p:nvSpPr>
        <p:spPr>
          <a:xfrm>
            <a:off x="6626557" y="4267200"/>
            <a:ext cx="2182504" cy="1351313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But your customers are doing the same!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6286777" y="1287729"/>
            <a:ext cx="2781577" cy="2341913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Affects: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Transit Cost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Transit Revenue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Peering Cost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0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1" animBg="1"/>
      <p:bldP spid="46" grpId="2" animBg="1"/>
      <p:bldP spid="50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Why gravitate towards Open peering?</a:t>
            </a:r>
            <a:endParaRPr lang="en-US" sz="3600" dirty="0"/>
          </a:p>
        </p:txBody>
      </p:sp>
      <p:sp>
        <p:nvSpPr>
          <p:cNvPr id="5" name="Oval 4"/>
          <p:cNvSpPr/>
          <p:nvPr/>
        </p:nvSpPr>
        <p:spPr>
          <a:xfrm>
            <a:off x="2286000" y="21336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x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410200" y="21336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86000" y="45720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z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410200" y="45720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w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0" name="Picture 2" descr="C:\Users\Aemen\AppData\Local\Microsoft\Windows\Temporary Internet Files\Content.IE5\OTIK41M1\MC900432591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2193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 flipV="1">
            <a:off x="6296167" y="2133600"/>
            <a:ext cx="10668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96167" y="2438400"/>
            <a:ext cx="914400" cy="152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7" idx="0"/>
          </p:cNvCxnSpPr>
          <p:nvPr/>
        </p:nvCxnSpPr>
        <p:spPr>
          <a:xfrm flipV="1">
            <a:off x="5867400" y="1676400"/>
            <a:ext cx="167640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0"/>
            <a:endCxn id="5" idx="4"/>
          </p:cNvCxnSpPr>
          <p:nvPr/>
        </p:nvCxnSpPr>
        <p:spPr>
          <a:xfrm flipV="1">
            <a:off x="2743200" y="3048000"/>
            <a:ext cx="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9" idx="0"/>
            <a:endCxn id="7" idx="4"/>
          </p:cNvCxnSpPr>
          <p:nvPr/>
        </p:nvCxnSpPr>
        <p:spPr>
          <a:xfrm flipV="1">
            <a:off x="5867400" y="3048000"/>
            <a:ext cx="0" cy="1524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" idx="6"/>
            <a:endCxn id="7" idx="2"/>
          </p:cNvCxnSpPr>
          <p:nvPr/>
        </p:nvCxnSpPr>
        <p:spPr>
          <a:xfrm>
            <a:off x="3200400" y="2590800"/>
            <a:ext cx="2209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7" idx="3"/>
            <a:endCxn id="8" idx="7"/>
          </p:cNvCxnSpPr>
          <p:nvPr/>
        </p:nvCxnSpPr>
        <p:spPr>
          <a:xfrm flipH="1">
            <a:off x="3066489" y="2914089"/>
            <a:ext cx="2477622" cy="1791822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3244901" y="3192439"/>
            <a:ext cx="2343711" cy="1676400"/>
          </a:xfrm>
          <a:prstGeom prst="straightConnector1">
            <a:avLst/>
          </a:prstGeom>
          <a:ln w="2540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588612" y="3276600"/>
            <a:ext cx="0" cy="1219200"/>
          </a:xfrm>
          <a:prstGeom prst="straightConnector1">
            <a:avLst/>
          </a:prstGeom>
          <a:ln w="25400">
            <a:solidFill>
              <a:srgbClr val="7030A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" name="Group 48"/>
          <p:cNvGrpSpPr/>
          <p:nvPr/>
        </p:nvGrpSpPr>
        <p:grpSpPr>
          <a:xfrm>
            <a:off x="3730957" y="4705911"/>
            <a:ext cx="1371600" cy="1477328"/>
            <a:chOff x="3730957" y="4705911"/>
            <a:chExt cx="1371600" cy="1477328"/>
          </a:xfrm>
        </p:grpSpPr>
        <p:sp>
          <p:nvSpPr>
            <p:cNvPr id="27" name="TextBox 26"/>
            <p:cNvSpPr txBox="1"/>
            <p:nvPr/>
          </p:nvSpPr>
          <p:spPr>
            <a:xfrm>
              <a:off x="3730957" y="4705911"/>
              <a:ext cx="13716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itchFamily="66" charset="0"/>
                </a:rPr>
                <a:t>z</a:t>
              </a:r>
              <a:r>
                <a:rPr lang="en-US" b="1" dirty="0" smtClean="0">
                  <a:latin typeface="Comic Sans MS" pitchFamily="66" charset="0"/>
                </a:rPr>
                <a:t>       w,</a:t>
              </a:r>
            </a:p>
            <a:p>
              <a:r>
                <a:rPr lang="en-US" b="1" dirty="0">
                  <a:latin typeface="Comic Sans MS" pitchFamily="66" charset="0"/>
                </a:rPr>
                <a:t>z       </a:t>
              </a:r>
              <a:r>
                <a:rPr lang="en-US" b="1" dirty="0" smtClean="0">
                  <a:latin typeface="Comic Sans MS" pitchFamily="66" charset="0"/>
                </a:rPr>
                <a:t>y,</a:t>
              </a:r>
              <a:endParaRPr lang="en-US" b="1" dirty="0">
                <a:latin typeface="Comic Sans MS" pitchFamily="66" charset="0"/>
              </a:endParaRPr>
            </a:p>
            <a:p>
              <a:r>
                <a:rPr lang="en-US" b="1" dirty="0" smtClean="0">
                  <a:latin typeface="Comic Sans MS" pitchFamily="66" charset="0"/>
                </a:rPr>
                <a:t>traffic bypasses x</a:t>
              </a:r>
              <a:endParaRPr lang="en-US" b="1" dirty="0">
                <a:latin typeface="Comic Sans MS" pitchFamily="66" charset="0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4125036" y="4876800"/>
              <a:ext cx="419100" cy="0"/>
            </a:xfrm>
            <a:prstGeom prst="straightConnector1">
              <a:avLst/>
            </a:prstGeom>
            <a:ln w="25400">
              <a:solidFill>
                <a:srgbClr val="7030A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4125036" y="5181600"/>
              <a:ext cx="419100" cy="0"/>
            </a:xfrm>
            <a:prstGeom prst="straightConnector1">
              <a:avLst/>
            </a:prstGeom>
            <a:ln w="25400">
              <a:solidFill>
                <a:srgbClr val="7030A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Isosceles Triangle 50"/>
          <p:cNvSpPr/>
          <p:nvPr/>
        </p:nvSpPr>
        <p:spPr>
          <a:xfrm>
            <a:off x="304800" y="1245357"/>
            <a:ext cx="1969827" cy="1802643"/>
          </a:xfrm>
          <a:prstGeom prst="triangl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x lost transit revenue</a:t>
            </a:r>
            <a:endParaRPr lang="en-US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865496" y="1245357"/>
            <a:ext cx="1572904" cy="901321"/>
          </a:xfrm>
          <a:prstGeom prst="wedgeRoundRect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Options for x?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54" name="Straight Connector 53"/>
          <p:cNvCxnSpPr>
            <a:stCxn id="5" idx="5"/>
            <a:endCxn id="9" idx="1"/>
          </p:cNvCxnSpPr>
          <p:nvPr/>
        </p:nvCxnSpPr>
        <p:spPr>
          <a:xfrm>
            <a:off x="3066489" y="2914089"/>
            <a:ext cx="2477622" cy="1791822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ounded Rectangular Callout 65"/>
          <p:cNvSpPr/>
          <p:nvPr/>
        </p:nvSpPr>
        <p:spPr>
          <a:xfrm>
            <a:off x="255896" y="934687"/>
            <a:ext cx="2182504" cy="1351313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x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regains lost transit revenue partially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6452548" y="2926600"/>
            <a:ext cx="2182504" cy="1351313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Y peering openly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255896" y="934686"/>
            <a:ext cx="2182504" cy="1351313"/>
          </a:xfrm>
          <a:prstGeom prst="wedgeRoundRect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x adopts Open peering</a:t>
            </a:r>
            <a:endParaRPr lang="en-US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33" name="Picture 2" descr="C:\Users\Aemen\AppData\Local\Microsoft\Windows\Temporary Internet Files\Content.IE5\OTIK41M1\MC90043259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4609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>
            <a:endCxn id="5" idx="1"/>
          </p:cNvCxnSpPr>
          <p:nvPr/>
        </p:nvCxnSpPr>
        <p:spPr>
          <a:xfrm>
            <a:off x="1651948" y="1676400"/>
            <a:ext cx="767963" cy="59111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651948" y="2133600"/>
            <a:ext cx="767963" cy="13391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099636" y="2148661"/>
            <a:ext cx="7334750" cy="3657600"/>
          </a:xfrm>
          <a:prstGeom prst="ellipse">
            <a:avLst/>
          </a:prstGeom>
          <a:solidFill>
            <a:schemeClr val="accent2">
              <a:lumMod val="20000"/>
              <a:lumOff val="80000"/>
              <a:alpha val="49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</a:rPr>
              <a:t>Not isolated decisions</a:t>
            </a: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omic Sans MS" pitchFamily="66" charset="0"/>
              </a:rPr>
              <a:t>Network effects !!</a:t>
            </a:r>
            <a:endParaRPr lang="en-US" sz="4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829102" y="3375297"/>
            <a:ext cx="1371600" cy="1200329"/>
            <a:chOff x="829102" y="3375297"/>
            <a:chExt cx="1371600" cy="1200329"/>
          </a:xfrm>
        </p:grpSpPr>
        <p:sp>
          <p:nvSpPr>
            <p:cNvPr id="62" name="TextBox 61"/>
            <p:cNvSpPr txBox="1"/>
            <p:nvPr/>
          </p:nvSpPr>
          <p:spPr>
            <a:xfrm>
              <a:off x="829102" y="3375297"/>
              <a:ext cx="1371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latin typeface="Comic Sans MS" pitchFamily="66" charset="0"/>
                </a:rPr>
                <a:t>z</a:t>
              </a:r>
              <a:r>
                <a:rPr lang="en-US" b="1" dirty="0" smtClean="0">
                  <a:latin typeface="Comic Sans MS" pitchFamily="66" charset="0"/>
                </a:rPr>
                <a:t>       w,</a:t>
              </a:r>
            </a:p>
            <a:p>
              <a:r>
                <a:rPr lang="en-US" b="1" dirty="0" smtClean="0">
                  <a:latin typeface="Comic Sans MS" pitchFamily="66" charset="0"/>
                </a:rPr>
                <a:t>traffic passes through x</a:t>
              </a:r>
              <a:endParaRPr lang="en-US" b="1" dirty="0">
                <a:latin typeface="Comic Sans MS" pitchFamily="66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1161197" y="3602256"/>
              <a:ext cx="371902" cy="0"/>
            </a:xfrm>
            <a:prstGeom prst="straightConnector1">
              <a:avLst/>
            </a:prstGeom>
            <a:ln w="254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Arrow Connector 14"/>
          <p:cNvCxnSpPr/>
          <p:nvPr/>
        </p:nvCxnSpPr>
        <p:spPr>
          <a:xfrm flipH="1" flipV="1">
            <a:off x="2875842" y="3048000"/>
            <a:ext cx="2534359" cy="1820841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875842" y="3276600"/>
            <a:ext cx="0" cy="121920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11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0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2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3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8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9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2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7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8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0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1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3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4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0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51" grpId="0" animBg="1"/>
      <p:bldP spid="51" grpId="1" animBg="1"/>
      <p:bldP spid="51" grpId="2" animBg="1"/>
      <p:bldP spid="52" grpId="0" animBg="1"/>
      <p:bldP spid="52" grpId="1" animBg="1"/>
      <p:bldP spid="66" grpId="0" animBg="1"/>
      <p:bldP spid="66" grpId="1" animBg="1"/>
      <p:bldP spid="31" grpId="0" animBg="1"/>
      <p:bldP spid="32" grpId="0" animBg="1"/>
      <p:bldP spid="32" grpId="1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Impact on fitness of transit providers switching from Selective to Open</a:t>
            </a:r>
            <a:endParaRPr lang="en-US" sz="32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70% providers have their fitness reduced</a:t>
            </a:r>
          </a:p>
          <a:p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05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0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Fitness components: transit cost, transit revenue, peering cost?</a:t>
            </a:r>
            <a:endParaRPr lang="en-US" sz="4000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76400"/>
                <a:ext cx="8686800" cy="464820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>
                    <a:latin typeface="Comic Sans MS" pitchFamily="66" charset="0"/>
                  </a:rPr>
                  <a:t>Reduction in transit cost accompanied by loss of transit revenue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𝑇𝑟𝑎𝑛𝑠𝑖𝑡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𝑐𝑜𝑠𝑡</m:t>
                    </m:r>
                    <m:r>
                      <a:rPr lang="en-US" sz="2400" b="0" i="1" smtClean="0">
                        <a:latin typeface="Cambria Math"/>
                      </a:rPr>
                      <m:t> </m:t>
                    </m:r>
                    <m:r>
                      <a:rPr lang="en-US" sz="2400" b="0" i="1" smtClean="0">
                        <a:latin typeface="Cambria Math"/>
                      </a:rPr>
                      <m:t>𝑟𝑎𝑡𝑖𝑜</m:t>
                    </m:r>
                    <m:r>
                      <a:rPr lang="en-US" sz="2400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𝑇𝑟𝑎𝑛𝑠𝑖𝑡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𝑐𝑜𝑠𝑡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𝑤𝑖𝑡h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𝑂𝑝𝑒𝑛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𝑇𝑟𝑎𝑛𝑠𝑖𝑡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𝑐𝑜𝑠𝑡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𝑤𝑖𝑡h</m:t>
                        </m:r>
                        <m:r>
                          <a:rPr lang="en-US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𝑆𝑒𝑙𝑒𝑐𝑡𝑖𝑣𝑒</m:t>
                        </m:r>
                      </m:den>
                    </m:f>
                  </m:oMath>
                </a14:m>
                <a:endParaRPr lang="en-US" sz="2400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76400"/>
                <a:ext cx="8686800" cy="4648200"/>
              </a:xfrm>
              <a:blipFill rotWithShape="1">
                <a:blip r:embed="rId2"/>
                <a:stretch>
                  <a:fillRect l="-982" t="-1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24200"/>
            <a:ext cx="6096000" cy="35814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334603" y="3429000"/>
            <a:ext cx="0" cy="2971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6096000"/>
            <a:ext cx="5410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78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Comic Sans MS" pitchFamily="66" charset="0"/>
              </a:rPr>
              <a:t>Fitness components: transit cost, transit revenue, peering cost?</a:t>
            </a:r>
            <a:endParaRPr lang="en-US" sz="3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590800"/>
            <a:ext cx="6034617" cy="3916363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676400"/>
            <a:ext cx="88392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Comic Sans MS" pitchFamily="66" charset="0"/>
              </a:rPr>
              <a:t>Significant increase in peering costs</a:t>
            </a:r>
          </a:p>
          <a:p>
            <a:r>
              <a:rPr lang="en-US" sz="2400" dirty="0" smtClean="0">
                <a:latin typeface="Comic Sans MS" pitchFamily="66" charset="0"/>
              </a:rPr>
              <a:t>Interplay between transit &amp; peering cost, transit revenue</a:t>
            </a:r>
          </a:p>
          <a:p>
            <a:endParaRPr lang="en-US" sz="2400" dirty="0" smtClean="0">
              <a:latin typeface="Comic Sans MS" pitchFamily="66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2895600"/>
            <a:ext cx="0" cy="3276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81200" y="5943600"/>
            <a:ext cx="533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06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Avoid fitness loss?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69993" y="3667319"/>
            <a:ext cx="3009900" cy="2895600"/>
            <a:chOff x="5029200" y="2438400"/>
            <a:chExt cx="3009900" cy="2895600"/>
          </a:xfrm>
        </p:grpSpPr>
        <p:sp>
          <p:nvSpPr>
            <p:cNvPr id="5" name="Oval 4"/>
            <p:cNvSpPr/>
            <p:nvPr/>
          </p:nvSpPr>
          <p:spPr>
            <a:xfrm>
              <a:off x="5029200" y="2438400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x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7357613" y="2438400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y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029200" y="4544291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z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7357613" y="4544291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w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cxnSp>
          <p:nvCxnSpPr>
            <p:cNvPr id="20" name="Straight Arrow Connector 19"/>
            <p:cNvCxnSpPr>
              <a:stCxn id="8" idx="0"/>
              <a:endCxn id="5" idx="4"/>
            </p:cNvCxnSpPr>
            <p:nvPr/>
          </p:nvCxnSpPr>
          <p:spPr>
            <a:xfrm flipV="1">
              <a:off x="5369943" y="3228109"/>
              <a:ext cx="0" cy="131618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9" idx="0"/>
              <a:endCxn id="7" idx="4"/>
            </p:cNvCxnSpPr>
            <p:nvPr/>
          </p:nvCxnSpPr>
          <p:spPr>
            <a:xfrm flipV="1">
              <a:off x="7698357" y="3228109"/>
              <a:ext cx="0" cy="131618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" idx="6"/>
              <a:endCxn id="7" idx="2"/>
            </p:cNvCxnSpPr>
            <p:nvPr/>
          </p:nvCxnSpPr>
          <p:spPr>
            <a:xfrm>
              <a:off x="5710687" y="2833255"/>
              <a:ext cx="1646926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62000" y="3667319"/>
            <a:ext cx="3009900" cy="2895600"/>
            <a:chOff x="266700" y="2286000"/>
            <a:chExt cx="4038600" cy="3352800"/>
          </a:xfrm>
        </p:grpSpPr>
        <p:sp>
          <p:nvSpPr>
            <p:cNvPr id="33" name="Oval 32"/>
            <p:cNvSpPr/>
            <p:nvPr/>
          </p:nvSpPr>
          <p:spPr>
            <a:xfrm>
              <a:off x="266700" y="2286000"/>
              <a:ext cx="91440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x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34" name="Oval 33"/>
            <p:cNvSpPr/>
            <p:nvPr/>
          </p:nvSpPr>
          <p:spPr>
            <a:xfrm>
              <a:off x="3390900" y="2286000"/>
              <a:ext cx="91440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y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266700" y="4724400"/>
              <a:ext cx="91440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z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36" name="Oval 35"/>
            <p:cNvSpPr/>
            <p:nvPr/>
          </p:nvSpPr>
          <p:spPr>
            <a:xfrm>
              <a:off x="3390900" y="4724400"/>
              <a:ext cx="914400" cy="914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w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cxnSp>
          <p:nvCxnSpPr>
            <p:cNvPr id="37" name="Straight Arrow Connector 36"/>
            <p:cNvCxnSpPr>
              <a:stCxn id="35" idx="0"/>
              <a:endCxn id="33" idx="4"/>
            </p:cNvCxnSpPr>
            <p:nvPr/>
          </p:nvCxnSpPr>
          <p:spPr>
            <a:xfrm flipV="1">
              <a:off x="723900" y="3200400"/>
              <a:ext cx="0" cy="1524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36" idx="0"/>
              <a:endCxn id="34" idx="4"/>
            </p:cNvCxnSpPr>
            <p:nvPr/>
          </p:nvCxnSpPr>
          <p:spPr>
            <a:xfrm flipV="1">
              <a:off x="3848100" y="3200400"/>
              <a:ext cx="0" cy="1524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3" idx="6"/>
              <a:endCxn id="34" idx="2"/>
            </p:cNvCxnSpPr>
            <p:nvPr/>
          </p:nvCxnSpPr>
          <p:spPr>
            <a:xfrm>
              <a:off x="1181100" y="2743200"/>
              <a:ext cx="220980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34" idx="3"/>
              <a:endCxn id="35" idx="7"/>
            </p:cNvCxnSpPr>
            <p:nvPr/>
          </p:nvCxnSpPr>
          <p:spPr>
            <a:xfrm flipH="1">
              <a:off x="1047189" y="3066489"/>
              <a:ext cx="2477622" cy="1791822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33" idx="5"/>
              <a:endCxn id="36" idx="1"/>
            </p:cNvCxnSpPr>
            <p:nvPr/>
          </p:nvCxnSpPr>
          <p:spPr>
            <a:xfrm>
              <a:off x="1047189" y="3066489"/>
              <a:ext cx="2477622" cy="1791822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4538510" y="3800563"/>
            <a:ext cx="689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s.</a:t>
            </a:r>
            <a:endParaRPr lang="en-US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28600" y="1676400"/>
            <a:ext cx="88392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latin typeface="Comic Sans MS" pitchFamily="66" charset="0"/>
              </a:rPr>
              <a:t>Lack of coordination</a:t>
            </a:r>
          </a:p>
          <a:p>
            <a:r>
              <a:rPr lang="en-US" sz="2400" dirty="0" smtClean="0">
                <a:latin typeface="Comic Sans MS" pitchFamily="66" charset="0"/>
              </a:rPr>
              <a:t>No incentive to unilaterally withdraw from peering with peer’s customer</a:t>
            </a:r>
          </a:p>
          <a:p>
            <a:r>
              <a:rPr lang="en-US" sz="2400" dirty="0" smtClean="0">
                <a:latin typeface="Comic Sans MS" pitchFamily="66" charset="0"/>
              </a:rPr>
              <a:t>Sub-optimal equilibrium</a:t>
            </a:r>
          </a:p>
          <a:p>
            <a:endParaRPr lang="en-US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3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Which transit providers gain through Open peering? Which lose?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Classification of transit providers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Traffic volume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Customer cone size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276990"/>
              </p:ext>
            </p:extLst>
          </p:nvPr>
        </p:nvGraphicFramePr>
        <p:xfrm>
          <a:off x="1219200" y="3200400"/>
          <a:ext cx="6858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86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Who loses? Who gains?</a:t>
            </a:r>
            <a:endParaRPr lang="en-US" sz="3600" dirty="0"/>
          </a:p>
        </p:txBody>
      </p:sp>
      <p:pic>
        <p:nvPicPr>
          <p:cNvPr id="13315" name="Picture 3" descr="C:\Users\Aemen\Documents\research\evoNetsProject\netEcon12\figurestemp\fitnessComparisonGainers-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4267200"/>
            <a:ext cx="6861175" cy="240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52399" y="1371600"/>
            <a:ext cx="8839200" cy="487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Who gains: Small customer cone small traffic volume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Cannot peer with large providers using Selective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Little transit revenue loss</a:t>
            </a:r>
          </a:p>
          <a:p>
            <a:r>
              <a:rPr lang="en-US" sz="2400" dirty="0">
                <a:latin typeface="Comic Sans MS" pitchFamily="66" charset="0"/>
              </a:rPr>
              <a:t>Who </a:t>
            </a:r>
            <a:r>
              <a:rPr lang="en-US" sz="2400" dirty="0" smtClean="0">
                <a:latin typeface="Comic Sans MS" pitchFamily="66" charset="0"/>
              </a:rPr>
              <a:t>loses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smtClean="0">
                <a:latin typeface="Comic Sans MS" pitchFamily="66" charset="0"/>
              </a:rPr>
              <a:t>Large </a:t>
            </a:r>
            <a:r>
              <a:rPr lang="en-US" sz="2400" dirty="0">
                <a:latin typeface="Comic Sans MS" pitchFamily="66" charset="0"/>
              </a:rPr>
              <a:t>customer cone </a:t>
            </a:r>
            <a:r>
              <a:rPr lang="en-US" sz="2400" dirty="0" smtClean="0">
                <a:latin typeface="Comic Sans MS" pitchFamily="66" charset="0"/>
              </a:rPr>
              <a:t>large </a:t>
            </a:r>
            <a:r>
              <a:rPr lang="en-US" sz="2400" dirty="0">
                <a:latin typeface="Comic Sans MS" pitchFamily="66" charset="0"/>
              </a:rPr>
              <a:t>traffic volume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Can peer with large transit providers with Selective</a:t>
            </a:r>
            <a:endParaRPr lang="en-US" sz="2400" dirty="0">
              <a:latin typeface="Comic Sans MS" pitchFamily="66" charset="0"/>
            </a:endParaRPr>
          </a:p>
          <a:p>
            <a:pPr lvl="1"/>
            <a:r>
              <a:rPr lang="en-US" sz="2400" dirty="0" smtClean="0">
                <a:latin typeface="Comic Sans MS" pitchFamily="66" charset="0"/>
              </a:rPr>
              <a:t>Customers peer extensively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29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Outline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Motivation</a:t>
            </a:r>
          </a:p>
          <a:p>
            <a:r>
              <a:rPr lang="en-US" dirty="0" smtClean="0">
                <a:latin typeface="Comic Sans MS" pitchFamily="66" charset="0"/>
              </a:rPr>
              <a:t>Objective</a:t>
            </a:r>
          </a:p>
          <a:p>
            <a:r>
              <a:rPr lang="en-US" dirty="0" smtClean="0">
                <a:latin typeface="Comic Sans MS" pitchFamily="66" charset="0"/>
              </a:rPr>
              <a:t>The model: GENESIS</a:t>
            </a:r>
          </a:p>
          <a:p>
            <a:r>
              <a:rPr lang="en-US" dirty="0" smtClean="0">
                <a:latin typeface="Comic Sans MS" pitchFamily="66" charset="0"/>
              </a:rPr>
              <a:t>Results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Adoption of peering strategies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Impact on economic fitness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Who loses? Who gains?</a:t>
            </a:r>
          </a:p>
          <a:p>
            <a:r>
              <a:rPr lang="en-US" dirty="0" smtClean="0">
                <a:latin typeface="Comic Sans MS" pitchFamily="66" charset="0"/>
              </a:rPr>
              <a:t>Alternatives</a:t>
            </a:r>
          </a:p>
          <a:p>
            <a:r>
              <a:rPr lang="en-US" dirty="0" smtClean="0">
                <a:latin typeface="Comic Sans MS" pitchFamily="66" charset="0"/>
              </a:rPr>
              <a:t>Conclusion</a:t>
            </a: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Alternatives: Open peering variants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Do not peer with immediate customers of peer (NPIC)</a:t>
            </a:r>
          </a:p>
          <a:p>
            <a:r>
              <a:rPr lang="en-US" sz="2800" dirty="0" smtClean="0">
                <a:latin typeface="Comic Sans MS" pitchFamily="66" charset="0"/>
              </a:rPr>
              <a:t>Do not peer with any AS in the customer tree of peer (NPCT)</a:t>
            </a:r>
          </a:p>
          <a:p>
            <a:endParaRPr lang="en-US" sz="28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38200" y="3480621"/>
            <a:ext cx="3009900" cy="2895600"/>
            <a:chOff x="838200" y="3480621"/>
            <a:chExt cx="3009900" cy="2895600"/>
          </a:xfrm>
        </p:grpSpPr>
        <p:sp>
          <p:nvSpPr>
            <p:cNvPr id="7" name="Oval 6"/>
            <p:cNvSpPr/>
            <p:nvPr/>
          </p:nvSpPr>
          <p:spPr>
            <a:xfrm>
              <a:off x="838200" y="3480621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x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166613" y="3480621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y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838200" y="5586512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z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166613" y="5586512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w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cxnSp>
          <p:nvCxnSpPr>
            <p:cNvPr id="12" name="Straight Arrow Connector 11"/>
            <p:cNvCxnSpPr>
              <a:stCxn id="10" idx="0"/>
              <a:endCxn id="7" idx="4"/>
            </p:cNvCxnSpPr>
            <p:nvPr/>
          </p:nvCxnSpPr>
          <p:spPr>
            <a:xfrm flipV="1">
              <a:off x="1178943" y="4270330"/>
              <a:ext cx="0" cy="1316182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0"/>
              <a:endCxn id="9" idx="4"/>
            </p:cNvCxnSpPr>
            <p:nvPr/>
          </p:nvCxnSpPr>
          <p:spPr>
            <a:xfrm flipV="1">
              <a:off x="3507357" y="4270330"/>
              <a:ext cx="0" cy="1316182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7" idx="6"/>
              <a:endCxn id="9" idx="2"/>
            </p:cNvCxnSpPr>
            <p:nvPr/>
          </p:nvCxnSpPr>
          <p:spPr>
            <a:xfrm>
              <a:off x="1519687" y="3875476"/>
              <a:ext cx="1646926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3"/>
              <a:endCxn id="10" idx="7"/>
            </p:cNvCxnSpPr>
            <p:nvPr/>
          </p:nvCxnSpPr>
          <p:spPr>
            <a:xfrm flipH="1">
              <a:off x="1419885" y="4154680"/>
              <a:ext cx="1846530" cy="1547483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Multiply 4"/>
          <p:cNvSpPr/>
          <p:nvPr/>
        </p:nvSpPr>
        <p:spPr>
          <a:xfrm>
            <a:off x="1885950" y="4471221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85950" y="6104923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 pitchFamily="66" charset="0"/>
              </a:rPr>
              <a:t>NPIC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05483" y="3085766"/>
            <a:ext cx="681487" cy="7897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x</a:t>
            </a:r>
            <a:endParaRPr lang="en-US" sz="2400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7533896" y="3085766"/>
            <a:ext cx="681487" cy="7897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y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5205482" y="5981366"/>
            <a:ext cx="681487" cy="7897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z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7533895" y="4533566"/>
            <a:ext cx="681487" cy="7897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w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24" name="Straight Arrow Connector 23"/>
          <p:cNvCxnSpPr>
            <a:stCxn id="22" idx="0"/>
            <a:endCxn id="20" idx="4"/>
          </p:cNvCxnSpPr>
          <p:nvPr/>
        </p:nvCxnSpPr>
        <p:spPr>
          <a:xfrm flipV="1">
            <a:off x="5546226" y="3875475"/>
            <a:ext cx="1" cy="21058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1" idx="4"/>
          </p:cNvCxnSpPr>
          <p:nvPr/>
        </p:nvCxnSpPr>
        <p:spPr>
          <a:xfrm flipV="1">
            <a:off x="7874640" y="3875475"/>
            <a:ext cx="0" cy="658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1" idx="2"/>
          </p:cNvCxnSpPr>
          <p:nvPr/>
        </p:nvCxnSpPr>
        <p:spPr>
          <a:xfrm>
            <a:off x="5886970" y="3480621"/>
            <a:ext cx="1646926" cy="0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587917" y="5925511"/>
            <a:ext cx="681487" cy="78970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v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7889873" y="5267419"/>
            <a:ext cx="0" cy="65809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0" idx="5"/>
            <a:endCxn id="30" idx="1"/>
          </p:cNvCxnSpPr>
          <p:nvPr/>
        </p:nvCxnSpPr>
        <p:spPr>
          <a:xfrm>
            <a:off x="5787169" y="3759825"/>
            <a:ext cx="1900549" cy="2281336"/>
          </a:xfrm>
          <a:prstGeom prst="line">
            <a:avLst/>
          </a:prstGeom>
          <a:ln w="381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Multiply 35"/>
          <p:cNvSpPr/>
          <p:nvPr/>
        </p:nvSpPr>
        <p:spPr>
          <a:xfrm>
            <a:off x="6280243" y="4425112"/>
            <a:ext cx="914400" cy="914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310097" y="6304915"/>
            <a:ext cx="914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omic Sans MS" pitchFamily="66" charset="0"/>
              </a:rPr>
              <a:t>NPCT</a:t>
            </a:r>
            <a:endParaRPr lang="en-US" sz="2200" dirty="0">
              <a:latin typeface="Comic Sans MS" pitchFamily="66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8229600" y="3474720"/>
            <a:ext cx="562845" cy="2883877"/>
          </a:xfrm>
          <a:custGeom>
            <a:avLst/>
            <a:gdLst>
              <a:gd name="connsiteX0" fmla="*/ 0 w 562845"/>
              <a:gd name="connsiteY0" fmla="*/ 0 h 2883877"/>
              <a:gd name="connsiteX1" fmla="*/ 562708 w 562845"/>
              <a:gd name="connsiteY1" fmla="*/ 1491175 h 2883877"/>
              <a:gd name="connsiteX2" fmla="*/ 42203 w 562845"/>
              <a:gd name="connsiteY2" fmla="*/ 2883877 h 2883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2845" h="2883877">
                <a:moveTo>
                  <a:pt x="0" y="0"/>
                </a:moveTo>
                <a:cubicBezTo>
                  <a:pt x="277837" y="505264"/>
                  <a:pt x="555674" y="1010529"/>
                  <a:pt x="562708" y="1491175"/>
                </a:cubicBezTo>
                <a:cubicBezTo>
                  <a:pt x="569742" y="1971821"/>
                  <a:pt x="305972" y="2427849"/>
                  <a:pt x="42203" y="2883877"/>
                </a:cubicBezTo>
              </a:path>
            </a:pathLst>
          </a:custGeom>
          <a:noFill/>
          <a:ln w="381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3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Fitness analysis Open peering variants</a:t>
            </a:r>
            <a:endParaRPr lang="en-US" sz="32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99055"/>
            <a:ext cx="6034617" cy="4525963"/>
          </a:xfr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447800"/>
            <a:ext cx="8686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latin typeface="Comic Sans MS" pitchFamily="66" charset="0"/>
              </a:rPr>
              <a:t>Collective fitness with NPIC approaches Selective</a:t>
            </a:r>
            <a:endParaRPr lang="en-US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47% transit providers loose fitness compared to Conservative scheme with Selective strategy</a:t>
            </a: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22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81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Comic Sans MS" pitchFamily="66" charset="0"/>
              </a:rPr>
              <a:t>Fitness analysis Open peering variants</a:t>
            </a:r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90331"/>
            <a:ext cx="3733800" cy="2800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390331"/>
            <a:ext cx="3733800" cy="28003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1600" y="6400800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mic Sans MS" pitchFamily="66" charset="0"/>
              </a:rPr>
              <a:t>OpenNPIC</a:t>
            </a:r>
            <a:r>
              <a:rPr lang="en-US" sz="1600" b="1" dirty="0" smtClean="0">
                <a:latin typeface="Comic Sans MS" pitchFamily="66" charset="0"/>
              </a:rPr>
              <a:t> vs. Selective</a:t>
            </a:r>
            <a:endParaRPr lang="en-US" sz="1600" b="1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6383923"/>
            <a:ext cx="259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>
                <a:latin typeface="Comic Sans MS" pitchFamily="66" charset="0"/>
              </a:rPr>
              <a:t>OpenNPIC</a:t>
            </a:r>
            <a:r>
              <a:rPr lang="en-US" sz="1600" b="1" dirty="0" smtClean="0">
                <a:latin typeface="Comic Sans MS" pitchFamily="66" charset="0"/>
              </a:rPr>
              <a:t> vs. Open</a:t>
            </a:r>
            <a:endParaRPr lang="en-US" sz="16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73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Why the improvement?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No traffic “stealing” by peers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Aggregation of peering traffic over fewer links (economies of scale !!)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Less pressure to adopt Open peering</a:t>
            </a:r>
          </a:p>
          <a:p>
            <a:r>
              <a:rPr lang="en-US" dirty="0" smtClean="0">
                <a:latin typeface="Comic Sans MS" pitchFamily="66" charset="0"/>
              </a:rPr>
              <a:t>Why did collective fitness not increase?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Non-peer transit providers peer openly with stub customers</a:t>
            </a:r>
          </a:p>
          <a:p>
            <a:pPr lvl="1"/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81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Comic Sans MS" pitchFamily="66" charset="0"/>
              </a:rPr>
              <a:t>Fitness analysis Open peering variants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8624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Why NPIC gives better results than NPCT?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Valley-free routing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x has to rely on</a:t>
            </a:r>
          </a:p>
          <a:p>
            <a:pPr marL="457200" lvl="1" indent="0">
              <a:buNone/>
            </a:pPr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  provider to reach v</a:t>
            </a:r>
          </a:p>
          <a:p>
            <a:pPr marL="457200" lvl="1" indent="0">
              <a:buNone/>
            </a:pPr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24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81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latin typeface="Comic Sans MS" pitchFamily="66" charset="0"/>
              </a:rPr>
              <a:t>Fitness analysis Open peering variants</a:t>
            </a:r>
            <a:endParaRPr lang="en-US" sz="3200" dirty="0"/>
          </a:p>
        </p:txBody>
      </p:sp>
      <p:grpSp>
        <p:nvGrpSpPr>
          <p:cNvPr id="2" name="Group 1"/>
          <p:cNvGrpSpPr/>
          <p:nvPr/>
        </p:nvGrpSpPr>
        <p:grpSpPr>
          <a:xfrm>
            <a:off x="5115521" y="2750820"/>
            <a:ext cx="3586963" cy="3685309"/>
            <a:chOff x="5205482" y="3085766"/>
            <a:chExt cx="3586963" cy="3685309"/>
          </a:xfrm>
        </p:grpSpPr>
        <p:sp>
          <p:nvSpPr>
            <p:cNvPr id="5" name="Slide Number Placeholder 3"/>
            <p:cNvSpPr txBox="1">
              <a:spLocks/>
            </p:cNvSpPr>
            <p:nvPr/>
          </p:nvSpPr>
          <p:spPr>
            <a:xfrm>
              <a:off x="6553200" y="6356350"/>
              <a:ext cx="2133600" cy="365125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AC11B69D-FD75-46EB-A5DF-27A872A7F22A}" type="slidenum">
                <a:rPr lang="en-US" smtClean="0"/>
                <a:pPr/>
                <a:t>24</a:t>
              </a:fld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5205483" y="3085766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x</a:t>
              </a:r>
              <a:endParaRPr lang="en-US" sz="2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7533896" y="3085766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y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205482" y="5981366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z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7533895" y="4533566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w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cxnSp>
          <p:nvCxnSpPr>
            <p:cNvPr id="11" name="Straight Arrow Connector 10"/>
            <p:cNvCxnSpPr>
              <a:stCxn id="9" idx="0"/>
              <a:endCxn id="6" idx="4"/>
            </p:cNvCxnSpPr>
            <p:nvPr/>
          </p:nvCxnSpPr>
          <p:spPr>
            <a:xfrm flipV="1">
              <a:off x="5546226" y="3875475"/>
              <a:ext cx="1" cy="210589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8" idx="4"/>
            </p:cNvCxnSpPr>
            <p:nvPr/>
          </p:nvCxnSpPr>
          <p:spPr>
            <a:xfrm flipV="1">
              <a:off x="7874640" y="3875475"/>
              <a:ext cx="0" cy="65809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6"/>
              <a:endCxn id="8" idx="2"/>
            </p:cNvCxnSpPr>
            <p:nvPr/>
          </p:nvCxnSpPr>
          <p:spPr>
            <a:xfrm>
              <a:off x="5886970" y="3480621"/>
              <a:ext cx="1646926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7587917" y="5925511"/>
              <a:ext cx="681487" cy="789709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accent1">
                      <a:lumMod val="50000"/>
                    </a:schemeClr>
                  </a:solidFill>
                  <a:latin typeface="Comic Sans MS" pitchFamily="66" charset="0"/>
                </a:rPr>
                <a:t>v</a:t>
              </a:r>
              <a:endParaRPr lang="en-US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7889873" y="5267419"/>
              <a:ext cx="0" cy="65809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5"/>
              <a:endCxn id="14" idx="1"/>
            </p:cNvCxnSpPr>
            <p:nvPr/>
          </p:nvCxnSpPr>
          <p:spPr>
            <a:xfrm>
              <a:off x="5787169" y="3759825"/>
              <a:ext cx="1900549" cy="2281336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Multiply 16"/>
            <p:cNvSpPr/>
            <p:nvPr/>
          </p:nvSpPr>
          <p:spPr>
            <a:xfrm>
              <a:off x="6280243" y="4425112"/>
              <a:ext cx="914400" cy="914400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310097" y="6304915"/>
              <a:ext cx="9144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Comic Sans MS" pitchFamily="66" charset="0"/>
                </a:rPr>
                <a:t>NPCT</a:t>
              </a:r>
              <a:endParaRPr lang="en-US" sz="2200" dirty="0">
                <a:latin typeface="Comic Sans MS" pitchFamily="66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8229600" y="3474720"/>
              <a:ext cx="562845" cy="2883877"/>
            </a:xfrm>
            <a:custGeom>
              <a:avLst/>
              <a:gdLst>
                <a:gd name="connsiteX0" fmla="*/ 0 w 562845"/>
                <a:gd name="connsiteY0" fmla="*/ 0 h 2883877"/>
                <a:gd name="connsiteX1" fmla="*/ 562708 w 562845"/>
                <a:gd name="connsiteY1" fmla="*/ 1491175 h 2883877"/>
                <a:gd name="connsiteX2" fmla="*/ 42203 w 562845"/>
                <a:gd name="connsiteY2" fmla="*/ 2883877 h 288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62845" h="2883877">
                  <a:moveTo>
                    <a:pt x="0" y="0"/>
                  </a:moveTo>
                  <a:cubicBezTo>
                    <a:pt x="277837" y="505264"/>
                    <a:pt x="555674" y="1010529"/>
                    <a:pt x="562708" y="1491175"/>
                  </a:cubicBezTo>
                  <a:cubicBezTo>
                    <a:pt x="569742" y="1971821"/>
                    <a:pt x="305972" y="2427849"/>
                    <a:pt x="42203" y="2883877"/>
                  </a:cubicBezTo>
                </a:path>
              </a:pathLst>
            </a:custGeom>
            <a:noFill/>
            <a:ln w="38100">
              <a:solidFill>
                <a:srgbClr val="7030A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1" name="Straight Arrow Connector 20"/>
          <p:cNvCxnSpPr>
            <a:stCxn id="6" idx="0"/>
          </p:cNvCxnSpPr>
          <p:nvPr/>
        </p:nvCxnSpPr>
        <p:spPr>
          <a:xfrm flipV="1">
            <a:off x="5456266" y="2362200"/>
            <a:ext cx="763870" cy="3886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C:\Users\Aemen\AppData\Local\Microsoft\Windows\Temporary Internet Files\Content.IE5\OTIK41M1\MC90043259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456" y="1695450"/>
            <a:ext cx="1333500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Arrow Connector 23"/>
          <p:cNvCxnSpPr>
            <a:stCxn id="8" idx="0"/>
          </p:cNvCxnSpPr>
          <p:nvPr/>
        </p:nvCxnSpPr>
        <p:spPr>
          <a:xfrm flipH="1" flipV="1">
            <a:off x="7443934" y="2362200"/>
            <a:ext cx="340745" cy="38862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92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Gravitation towards Open peering is a network effect for transit providers</a:t>
            </a:r>
          </a:p>
          <a:p>
            <a:r>
              <a:rPr lang="en-US" dirty="0" smtClean="0">
                <a:latin typeface="Comic Sans MS" pitchFamily="66" charset="0"/>
              </a:rPr>
              <a:t>Extensive Open peering by transit providers in the network results in collective loss</a:t>
            </a:r>
          </a:p>
          <a:p>
            <a:r>
              <a:rPr lang="en-US" dirty="0" smtClean="0">
                <a:latin typeface="Comic Sans MS" pitchFamily="66" charset="0"/>
              </a:rPr>
              <a:t>Coordination required to mitigate</a:t>
            </a:r>
          </a:p>
          <a:p>
            <a:r>
              <a:rPr lang="en-US" dirty="0" smtClean="0">
                <a:latin typeface="Comic Sans MS" pitchFamily="66" charset="0"/>
              </a:rPr>
              <a:t>No-peer-immediate-customer can yield results closer to Selective strategy</a:t>
            </a: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25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3810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Comic Sans MS" pitchFamily="66" charset="0"/>
              </a:rPr>
              <a:t>Conclusion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97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32004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Thank you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Motivation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Traffic ratio requirement for peering?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itchFamily="66" charset="0"/>
              </a:rPr>
              <a:t>   (source: </a:t>
            </a:r>
            <a:r>
              <a:rPr lang="en-US" sz="2000" dirty="0" err="1" smtClean="0">
                <a:latin typeface="Comic Sans MS" pitchFamily="66" charset="0"/>
              </a:rPr>
              <a:t>PeeringDB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hlinkClick r:id="rId2"/>
              </a:rPr>
              <a:t>www.peeringdb.com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  <a:p>
            <a:pPr marL="0" indent="0"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27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0200" y="2438400"/>
            <a:ext cx="2286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400" y="2438400"/>
            <a:ext cx="5588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Introduction</a:t>
            </a:r>
            <a:endParaRPr lang="en-US" dirty="0"/>
          </a:p>
        </p:txBody>
      </p:sp>
      <p:pic>
        <p:nvPicPr>
          <p:cNvPr id="12290" name="Picture 2" descr="C:\Users\Aemen\AppData\Local\Microsoft\Windows\Temporary Internet Files\Content.IE5\OTIK41M1\MC900432591[1]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1143000"/>
            <a:ext cx="2362086" cy="236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2448" y="5398532"/>
            <a:ext cx="22098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Enterprise customer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216925" y="3429000"/>
            <a:ext cx="20955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Transit Provider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79910" y="3429000"/>
            <a:ext cx="2057400" cy="9144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Transit Provider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9951" y="151945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Internet</a:t>
            </a:r>
            <a:endParaRPr lang="en-US" b="1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>
            <a:stCxn id="6" idx="0"/>
            <a:endCxn id="12290" idx="1"/>
          </p:cNvCxnSpPr>
          <p:nvPr/>
        </p:nvCxnSpPr>
        <p:spPr>
          <a:xfrm flipV="1">
            <a:off x="2264675" y="2324043"/>
            <a:ext cx="1050025" cy="1104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0"/>
            <a:endCxn id="12290" idx="3"/>
          </p:cNvCxnSpPr>
          <p:nvPr/>
        </p:nvCxnSpPr>
        <p:spPr>
          <a:xfrm flipH="1" flipV="1">
            <a:off x="5676786" y="2324043"/>
            <a:ext cx="1231824" cy="110495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0"/>
            <a:endCxn id="6" idx="4"/>
          </p:cNvCxnSpPr>
          <p:nvPr/>
        </p:nvCxnSpPr>
        <p:spPr>
          <a:xfrm flipV="1">
            <a:off x="1247348" y="4343400"/>
            <a:ext cx="1017327" cy="1055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908610" y="5284210"/>
            <a:ext cx="22098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Enterprise customer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25" name="Straight Arrow Connector 24"/>
          <p:cNvCxnSpPr>
            <a:stCxn id="23" idx="0"/>
            <a:endCxn id="8" idx="4"/>
          </p:cNvCxnSpPr>
          <p:nvPr/>
        </p:nvCxnSpPr>
        <p:spPr>
          <a:xfrm flipH="1" flipV="1">
            <a:off x="6908610" y="4343400"/>
            <a:ext cx="1104900" cy="94081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90800" y="5337960"/>
            <a:ext cx="203039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Content Provider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4767049" y="5337960"/>
            <a:ext cx="2052851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mic Sans MS" pitchFamily="66" charset="0"/>
              </a:rPr>
              <a:t>Content Provider</a:t>
            </a:r>
            <a:endParaRPr lang="en-US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>
            <a:stCxn id="16" idx="0"/>
            <a:endCxn id="6" idx="4"/>
          </p:cNvCxnSpPr>
          <p:nvPr/>
        </p:nvCxnSpPr>
        <p:spPr>
          <a:xfrm flipH="1" flipV="1">
            <a:off x="2264675" y="4343400"/>
            <a:ext cx="1341320" cy="994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8" idx="0"/>
            <a:endCxn id="8" idx="4"/>
          </p:cNvCxnSpPr>
          <p:nvPr/>
        </p:nvCxnSpPr>
        <p:spPr>
          <a:xfrm flipV="1">
            <a:off x="5793475" y="4343400"/>
            <a:ext cx="1115135" cy="9945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6" idx="6"/>
            <a:endCxn id="8" idx="2"/>
          </p:cNvCxnSpPr>
          <p:nvPr/>
        </p:nvCxnSpPr>
        <p:spPr>
          <a:xfrm>
            <a:off x="3312425" y="3886200"/>
            <a:ext cx="2567485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89" name="Straight Connector 12288"/>
          <p:cNvCxnSpPr>
            <a:stCxn id="6" idx="6"/>
            <a:endCxn id="18" idx="0"/>
          </p:cNvCxnSpPr>
          <p:nvPr/>
        </p:nvCxnSpPr>
        <p:spPr>
          <a:xfrm>
            <a:off x="3312425" y="3886200"/>
            <a:ext cx="2481050" cy="145176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92" name="Straight Connector 12291"/>
          <p:cNvCxnSpPr>
            <a:stCxn id="8" idx="2"/>
            <a:endCxn id="16" idx="0"/>
          </p:cNvCxnSpPr>
          <p:nvPr/>
        </p:nvCxnSpPr>
        <p:spPr>
          <a:xfrm flipH="1">
            <a:off x="3605995" y="3886200"/>
            <a:ext cx="2273915" cy="145176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64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Traffic components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6" name="Content Placeholder 35"/>
          <p:cNvSpPr>
            <a:spLocks noGrp="1"/>
          </p:cNvSpPr>
          <p:nvPr>
            <p:ph sz="half" idx="2"/>
          </p:nvPr>
        </p:nvSpPr>
        <p:spPr>
          <a:xfrm>
            <a:off x="3474492" y="1241946"/>
            <a:ext cx="2340591" cy="1177925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Traffic consumed in the AS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" name="Content Placeholder 5"/>
          <p:cNvSpPr>
            <a:spLocks noGrp="1"/>
          </p:cNvSpPr>
          <p:nvPr>
            <p:ph sz="quarter" idx="4"/>
          </p:nvPr>
        </p:nvSpPr>
        <p:spPr>
          <a:xfrm>
            <a:off x="381000" y="5064457"/>
            <a:ext cx="8382000" cy="16764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latin typeface="Comic Sans MS" pitchFamily="66" charset="0"/>
              </a:rPr>
              <a:t>Transit traffic = Inbound traffic – Consumed traffic</a:t>
            </a:r>
          </a:p>
          <a:p>
            <a:pPr marL="0" indent="0" algn="ctr">
              <a:buNone/>
            </a:pPr>
            <a:r>
              <a:rPr lang="en-US" b="1" dirty="0" smtClean="0">
                <a:latin typeface="Comic Sans MS" pitchFamily="66" charset="0"/>
              </a:rPr>
              <a:t>same as</a:t>
            </a:r>
          </a:p>
          <a:p>
            <a:r>
              <a:rPr lang="en-US" b="1" dirty="0" smtClean="0">
                <a:latin typeface="Comic Sans MS" pitchFamily="66" charset="0"/>
              </a:rPr>
              <a:t>Transit traffic = Outbound traffic – Generated traffic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29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91988" y="2201839"/>
            <a:ext cx="6705600" cy="2667000"/>
          </a:xfrm>
          <a:prstGeom prst="ellips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Comic Sans MS" pitchFamily="66" charset="0"/>
              </a:rPr>
              <a:t>Autonomous system</a:t>
            </a:r>
            <a:endParaRPr lang="en-US" sz="36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9" name="Curved Connector 8"/>
          <p:cNvCxnSpPr/>
          <p:nvPr/>
        </p:nvCxnSpPr>
        <p:spPr>
          <a:xfrm>
            <a:off x="859809" y="2201839"/>
            <a:ext cx="2416791" cy="1371600"/>
          </a:xfrm>
          <a:prstGeom prst="curvedConnector3">
            <a:avLst>
              <a:gd name="adj1" fmla="val 50000"/>
            </a:avLst>
          </a:prstGeom>
          <a:ln w="508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76600" y="3573439"/>
            <a:ext cx="3048000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/>
          <p:nvPr/>
        </p:nvCxnSpPr>
        <p:spPr>
          <a:xfrm flipV="1">
            <a:off x="3276600" y="2735239"/>
            <a:ext cx="1219200" cy="800100"/>
          </a:xfrm>
          <a:prstGeom prst="curvedConnector3">
            <a:avLst/>
          </a:prstGeom>
          <a:ln w="508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>
            <a:off x="3276600" y="3573439"/>
            <a:ext cx="1066800" cy="838200"/>
          </a:xfrm>
          <a:prstGeom prst="curvedConnector3">
            <a:avLst/>
          </a:prstGeom>
          <a:ln w="508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>
            <a:off x="5257800" y="2735239"/>
            <a:ext cx="1371600" cy="800100"/>
          </a:xfrm>
          <a:prstGeom prst="curvedConnector3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/>
          <p:nvPr/>
        </p:nvCxnSpPr>
        <p:spPr>
          <a:xfrm flipV="1">
            <a:off x="5257800" y="3573439"/>
            <a:ext cx="1371600" cy="838200"/>
          </a:xfrm>
          <a:prstGeom prst="curvedConnector3">
            <a:avLst/>
          </a:prstGeom>
          <a:ln w="5080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/>
          <p:nvPr/>
        </p:nvCxnSpPr>
        <p:spPr>
          <a:xfrm>
            <a:off x="6629400" y="3535339"/>
            <a:ext cx="1752600" cy="1562100"/>
          </a:xfrm>
          <a:prstGeom prst="curvedConnector3">
            <a:avLst/>
          </a:prstGeom>
          <a:ln w="508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ular Callout 33"/>
          <p:cNvSpPr/>
          <p:nvPr/>
        </p:nvSpPr>
        <p:spPr>
          <a:xfrm>
            <a:off x="609600" y="609600"/>
            <a:ext cx="2340591" cy="121920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Inbound traffic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7" name="Content Placeholder 35"/>
          <p:cNvSpPr txBox="1">
            <a:spLocks/>
          </p:cNvSpPr>
          <p:nvPr/>
        </p:nvSpPr>
        <p:spPr>
          <a:xfrm>
            <a:off x="4644788" y="2049440"/>
            <a:ext cx="2594212" cy="1274762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Traffic transiting through the AS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Content Placeholder 35"/>
          <p:cNvSpPr txBox="1">
            <a:spLocks/>
          </p:cNvSpPr>
          <p:nvPr/>
        </p:nvSpPr>
        <p:spPr>
          <a:xfrm>
            <a:off x="5848066" y="1890097"/>
            <a:ext cx="2594212" cy="1274762"/>
          </a:xfrm>
          <a:prstGeom prst="wedgeRoundRectCallou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Traffic generated within the AS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9" name="Content Placeholder 35"/>
          <p:cNvSpPr txBox="1">
            <a:spLocks/>
          </p:cNvSpPr>
          <p:nvPr/>
        </p:nvSpPr>
        <p:spPr>
          <a:xfrm>
            <a:off x="5181600" y="4880212"/>
            <a:ext cx="2594212" cy="1274762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Outbound traffic</a:t>
            </a:r>
            <a:endParaRPr lang="en-US" sz="2000" b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25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 animBg="1"/>
      <p:bldP spid="36" grpId="1" build="p" animBg="1"/>
      <p:bldP spid="40" grpId="0" build="p"/>
      <p:bldP spid="34" grpId="0" animBg="1"/>
      <p:bldP spid="34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Motivation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Peering strategies of </a:t>
            </a:r>
            <a:r>
              <a:rPr lang="en-US" sz="2800" dirty="0" err="1" smtClean="0">
                <a:latin typeface="Comic Sans MS" pitchFamily="66" charset="0"/>
              </a:rPr>
              <a:t>ASes</a:t>
            </a:r>
            <a:r>
              <a:rPr lang="en-US" sz="2800" dirty="0" smtClean="0">
                <a:latin typeface="Comic Sans MS" pitchFamily="66" charset="0"/>
              </a:rPr>
              <a:t> in the Internet</a:t>
            </a:r>
          </a:p>
          <a:p>
            <a:pPr marL="0" indent="0">
              <a:buNone/>
            </a:pPr>
            <a:r>
              <a:rPr lang="en-US" sz="2800" dirty="0" smtClean="0">
                <a:latin typeface="Comic Sans MS" pitchFamily="66" charset="0"/>
              </a:rPr>
              <a:t>   (source: </a:t>
            </a:r>
            <a:r>
              <a:rPr lang="en-US" sz="2800" dirty="0" err="1" smtClean="0">
                <a:latin typeface="Comic Sans MS" pitchFamily="66" charset="0"/>
              </a:rPr>
              <a:t>PeeringDB</a:t>
            </a:r>
            <a:r>
              <a:rPr lang="en-US" sz="2800" dirty="0" smtClean="0">
                <a:latin typeface="Comic Sans MS" pitchFamily="66" charset="0"/>
              </a:rPr>
              <a:t> www.peeringdb.com)</a:t>
            </a: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438400"/>
            <a:ext cx="6096000" cy="4572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600200" y="2438400"/>
            <a:ext cx="2286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71716" y="2438400"/>
            <a:ext cx="838200" cy="419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1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1143000"/>
          </a:xfrm>
        </p:spPr>
        <p:txBody>
          <a:bodyPr>
            <a:noAutofit/>
          </a:bodyPr>
          <a:lstStyle/>
          <a:p>
            <a:r>
              <a:rPr lang="en-US" sz="3800" b="1" dirty="0" smtClean="0">
                <a:latin typeface="Comic Sans MS" pitchFamily="66" charset="0"/>
              </a:rPr>
              <a:t>Customer-Provider traffic comparison – PeeringDB.com</a:t>
            </a:r>
            <a:endParaRPr lang="en-US" sz="3600" b="1" dirty="0">
              <a:latin typeface="Comic Sans MS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58227"/>
            <a:ext cx="8124449" cy="519497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8800" y="3200400"/>
            <a:ext cx="2971800" cy="381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5037161" y="2438400"/>
            <a:ext cx="2895600" cy="114300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omic Sans MS" pitchFamily="66" charset="0"/>
              </a:rPr>
              <a:t>Traffic carried by the AS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8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omic Sans MS" pitchFamily="66" charset="0"/>
              </a:rPr>
              <a:t>Customer-Provider traffic comparison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mic Sans MS" pitchFamily="66" charset="0"/>
              </a:rPr>
              <a:t>2500 customer-provider pairs</a:t>
            </a:r>
          </a:p>
          <a:p>
            <a:r>
              <a:rPr lang="en-US" dirty="0" smtClean="0">
                <a:latin typeface="Comic Sans MS" pitchFamily="66" charset="0"/>
              </a:rPr>
              <a:t>90% pairs: Customer traffic significantly less than provider traffic</a:t>
            </a:r>
          </a:p>
          <a:p>
            <a:r>
              <a:rPr lang="en-US" dirty="0" smtClean="0">
                <a:latin typeface="Comic Sans MS" pitchFamily="66" charset="0"/>
              </a:rPr>
              <a:t>9.5% pairs: Customer traffic larger than provider traffic (difference less than 20%)</a:t>
            </a:r>
          </a:p>
          <a:p>
            <a:r>
              <a:rPr lang="en-US" dirty="0" smtClean="0">
                <a:latin typeface="Comic Sans MS" pitchFamily="66" charset="0"/>
              </a:rPr>
              <a:t>0.05% pairs: Customer traffic significantly larger than provider traffic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6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omic Sans MS" pitchFamily="66" charset="0"/>
              </a:rPr>
              <a:t>Geographic presence &amp; constraints</a:t>
            </a:r>
            <a:endParaRPr lang="en-US" sz="3600" b="1" dirty="0">
              <a:latin typeface="Comic Sans MS" pitchFamily="66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289496"/>
              </p:ext>
            </p:extLst>
          </p:nvPr>
        </p:nvGraphicFramePr>
        <p:xfrm>
          <a:off x="761998" y="1447798"/>
          <a:ext cx="7772404" cy="4554539"/>
        </p:xfrm>
        <a:graphic>
          <a:graphicData uri="http://schemas.openxmlformats.org/drawingml/2006/table">
            <a:tbl>
              <a:tblPr firstRow="1" firstCol="1" bandRow="1"/>
              <a:tblGrid>
                <a:gridCol w="1943101"/>
                <a:gridCol w="1943101"/>
                <a:gridCol w="1943101"/>
                <a:gridCol w="1943101"/>
              </a:tblGrid>
              <a:tr h="112299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9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299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55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32</a:t>
            </a:fld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7848600" y="1613347"/>
            <a:ext cx="476250" cy="3940175"/>
          </a:xfrm>
          <a:prstGeom prst="ellipse">
            <a:avLst/>
          </a:prstGeom>
          <a:solidFill>
            <a:srgbClr val="002060">
              <a:alpha val="40000"/>
            </a:srgbClr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861515" y="3338982"/>
            <a:ext cx="1390609" cy="733425"/>
          </a:xfrm>
          <a:prstGeom prst="ellipse">
            <a:avLst/>
          </a:prstGeom>
          <a:solidFill>
            <a:schemeClr val="bg1">
              <a:lumMod val="50000"/>
              <a:alpha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477962" y="4673512"/>
            <a:ext cx="2667000" cy="323850"/>
          </a:xfrm>
          <a:prstGeom prst="ellipse">
            <a:avLst/>
          </a:prstGeom>
          <a:solidFill>
            <a:srgbClr val="92D050">
              <a:alpha val="40000"/>
            </a:srgbClr>
          </a:solidFill>
          <a:ln w="25400" cap="flat" cmpd="sng" algn="ctr">
            <a:solidFill>
              <a:schemeClr val="accent3">
                <a:lumMod val="50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172200" y="4463178"/>
            <a:ext cx="847725" cy="771525"/>
          </a:xfrm>
          <a:prstGeom prst="ellipse">
            <a:avLst/>
          </a:prstGeom>
          <a:solidFill>
            <a:srgbClr val="FF0000">
              <a:alpha val="40000"/>
            </a:srgbClr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886200" y="2101403"/>
            <a:ext cx="3133725" cy="266700"/>
          </a:xfrm>
          <a:prstGeom prst="ellipse">
            <a:avLst/>
          </a:prstGeom>
          <a:solidFill>
            <a:srgbClr val="00B050">
              <a:alpha val="40000"/>
            </a:srgbClr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01825" y="1635080"/>
            <a:ext cx="5281612" cy="346120"/>
          </a:xfrm>
          <a:prstGeom prst="ellipse">
            <a:avLst/>
          </a:prstGeom>
          <a:solidFill>
            <a:schemeClr val="accent2">
              <a:lumMod val="75000"/>
              <a:alpha val="40000"/>
            </a:schemeClr>
          </a:solidFill>
          <a:ln w="25400" cap="flat" cmpd="sng" algn="ctr">
            <a:solidFill>
              <a:schemeClr val="accent2">
                <a:lumMod val="75000"/>
              </a:scheme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79893" y="3033712"/>
            <a:ext cx="2200275" cy="219075"/>
          </a:xfrm>
          <a:prstGeom prst="ellipse">
            <a:avLst/>
          </a:prstGeom>
          <a:solidFill>
            <a:srgbClr val="FFC000">
              <a:alpha val="40000"/>
            </a:srgbClr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221161" y="5215384"/>
            <a:ext cx="847725" cy="676275"/>
          </a:xfrm>
          <a:prstGeom prst="ellipse">
            <a:avLst/>
          </a:prstGeom>
          <a:solidFill>
            <a:srgbClr val="C00000">
              <a:alpha val="40000"/>
            </a:srgbClr>
          </a:solidFill>
          <a:ln w="25400" cap="flat" cmpd="sng" algn="ctr">
            <a:solidFill>
              <a:srgbClr val="C0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62200" y="2179681"/>
            <a:ext cx="723900" cy="794197"/>
          </a:xfrm>
          <a:prstGeom prst="ellipse">
            <a:avLst/>
          </a:prstGeom>
          <a:solidFill>
            <a:srgbClr val="FF0000">
              <a:alpha val="40000"/>
            </a:srgbClr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020762" y="1808140"/>
            <a:ext cx="914400" cy="2359047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11012" y="3393985"/>
            <a:ext cx="938035" cy="623418"/>
          </a:xfrm>
          <a:prstGeom prst="ellipse">
            <a:avLst/>
          </a:prstGeom>
          <a:solidFill>
            <a:srgbClr val="7030A0">
              <a:alpha val="40000"/>
            </a:srgbClr>
          </a:solidFill>
          <a:ln w="25400" cap="flat" cmpd="sng" algn="ctr">
            <a:solidFill>
              <a:srgbClr val="7030A0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335864" y="5426186"/>
            <a:ext cx="2651988" cy="424242"/>
          </a:xfrm>
          <a:prstGeom prst="ellipse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676400" y="5324921"/>
            <a:ext cx="457200" cy="4572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972614" y="4076432"/>
            <a:ext cx="457200" cy="4572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404315" y="2881782"/>
            <a:ext cx="457200" cy="4572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657600" y="4125934"/>
            <a:ext cx="457200" cy="4572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24462" y="4100982"/>
            <a:ext cx="457200" cy="457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34217" y="2653182"/>
            <a:ext cx="457200" cy="457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152104" y="527928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7183437" y="2667000"/>
            <a:ext cx="665163" cy="36671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7" idx="1"/>
            <a:endCxn id="11" idx="5"/>
          </p:cNvCxnSpPr>
          <p:nvPr/>
        </p:nvCxnSpPr>
        <p:spPr>
          <a:xfrm flipH="1" flipV="1">
            <a:off x="5048474" y="3964999"/>
            <a:ext cx="242943" cy="20293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9" idx="0"/>
          </p:cNvCxnSpPr>
          <p:nvPr/>
        </p:nvCxnSpPr>
        <p:spPr>
          <a:xfrm flipV="1">
            <a:off x="3380704" y="4997362"/>
            <a:ext cx="0" cy="28192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2" idx="0"/>
          </p:cNvCxnSpPr>
          <p:nvPr/>
        </p:nvCxnSpPr>
        <p:spPr>
          <a:xfrm flipV="1">
            <a:off x="1905000" y="4997362"/>
            <a:ext cx="296687" cy="327559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111012" y="2330003"/>
            <a:ext cx="0" cy="70370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5002212" y="4997362"/>
            <a:ext cx="1169988" cy="327559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3000509" y="1943100"/>
            <a:ext cx="190500" cy="38690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3" idx="0"/>
            <a:endCxn id="19" idx="5"/>
          </p:cNvCxnSpPr>
          <p:nvPr/>
        </p:nvCxnSpPr>
        <p:spPr>
          <a:xfrm flipH="1" flipV="1">
            <a:off x="1801251" y="3821713"/>
            <a:ext cx="399963" cy="254719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8" idx="6"/>
            <a:endCxn id="16" idx="1"/>
          </p:cNvCxnSpPr>
          <p:nvPr/>
        </p:nvCxnSpPr>
        <p:spPr>
          <a:xfrm>
            <a:off x="5291417" y="2881782"/>
            <a:ext cx="510699" cy="184013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14" idx="6"/>
            <a:endCxn id="10" idx="3"/>
          </p:cNvCxnSpPr>
          <p:nvPr/>
        </p:nvCxnSpPr>
        <p:spPr>
          <a:xfrm flipV="1">
            <a:off x="7019925" y="2190372"/>
            <a:ext cx="898420" cy="44381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0" idx="6"/>
          </p:cNvCxnSpPr>
          <p:nvPr/>
        </p:nvCxnSpPr>
        <p:spPr>
          <a:xfrm flipV="1">
            <a:off x="7049047" y="3252787"/>
            <a:ext cx="799553" cy="452907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24" idx="1"/>
            <a:endCxn id="18" idx="5"/>
          </p:cNvCxnSpPr>
          <p:nvPr/>
        </p:nvCxnSpPr>
        <p:spPr>
          <a:xfrm flipH="1" flipV="1">
            <a:off x="2980087" y="2857571"/>
            <a:ext cx="491183" cy="9116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26" idx="7"/>
            <a:endCxn id="11" idx="3"/>
          </p:cNvCxnSpPr>
          <p:nvPr/>
        </p:nvCxnSpPr>
        <p:spPr>
          <a:xfrm flipV="1">
            <a:off x="4047845" y="3964999"/>
            <a:ext cx="17320" cy="227890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1" idx="7"/>
            <a:endCxn id="10" idx="1"/>
          </p:cNvCxnSpPr>
          <p:nvPr/>
        </p:nvCxnSpPr>
        <p:spPr>
          <a:xfrm flipV="1">
            <a:off x="7599477" y="4976497"/>
            <a:ext cx="318868" cy="511818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6858000" y="4463178"/>
            <a:ext cx="990600" cy="70454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12" idx="1"/>
            <a:endCxn id="19" idx="4"/>
          </p:cNvCxnSpPr>
          <p:nvPr/>
        </p:nvCxnSpPr>
        <p:spPr>
          <a:xfrm flipH="1" flipV="1">
            <a:off x="1477962" y="4167187"/>
            <a:ext cx="390573" cy="55375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ounded Rectangular Callout 78"/>
          <p:cNvSpPr/>
          <p:nvPr/>
        </p:nvSpPr>
        <p:spPr>
          <a:xfrm>
            <a:off x="5252124" y="648370"/>
            <a:ext cx="2155324" cy="1526762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</a:rPr>
              <a:t>Link formation across geography not possible</a:t>
            </a:r>
            <a:endParaRPr lang="en-US" sz="20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Rounded Rectangular Callout 79"/>
          <p:cNvSpPr/>
          <p:nvPr/>
        </p:nvSpPr>
        <p:spPr>
          <a:xfrm>
            <a:off x="400747" y="1248272"/>
            <a:ext cx="2223148" cy="1465856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Comic Sans MS" pitchFamily="66" charset="0"/>
              </a:rPr>
              <a:t>Regions corresponding to unique IXPs</a:t>
            </a:r>
            <a:endParaRPr lang="en-US" sz="2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85" name="Straight Arrow Connector 84"/>
          <p:cNvCxnSpPr>
            <a:stCxn id="15" idx="3"/>
            <a:endCxn id="19" idx="7"/>
          </p:cNvCxnSpPr>
          <p:nvPr/>
        </p:nvCxnSpPr>
        <p:spPr>
          <a:xfrm flipH="1">
            <a:off x="1801251" y="1930512"/>
            <a:ext cx="874048" cy="223102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19" idx="0"/>
            <a:endCxn id="10" idx="4"/>
          </p:cNvCxnSpPr>
          <p:nvPr/>
        </p:nvCxnSpPr>
        <p:spPr>
          <a:xfrm rot="5400000" flipH="1" flipV="1">
            <a:off x="4684947" y="-1593637"/>
            <a:ext cx="194793" cy="6608763"/>
          </a:xfrm>
          <a:prstGeom prst="curvedConnector3">
            <a:avLst>
              <a:gd name="adj1" fmla="val 279944"/>
            </a:avLst>
          </a:prstGeom>
          <a:ln w="508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ular Callout 88"/>
          <p:cNvSpPr/>
          <p:nvPr/>
        </p:nvSpPr>
        <p:spPr>
          <a:xfrm>
            <a:off x="6111013" y="94247"/>
            <a:ext cx="2590176" cy="1154026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Comic Sans MS" pitchFamily="66" charset="0"/>
              </a:rPr>
              <a:t>Peering link at top tier possible across regions</a:t>
            </a:r>
            <a:endParaRPr lang="en-US" sz="2000" b="1" dirty="0">
              <a:solidFill>
                <a:schemeClr val="tx2"/>
              </a:solidFill>
              <a:latin typeface="Comic Sans MS" pitchFamily="66" charset="0"/>
            </a:endParaRPr>
          </a:p>
        </p:txBody>
      </p:sp>
      <p:cxnSp>
        <p:nvCxnSpPr>
          <p:cNvPr id="91" name="Straight Arrow Connector 90"/>
          <p:cNvCxnSpPr>
            <a:stCxn id="11" idx="7"/>
            <a:endCxn id="16" idx="3"/>
          </p:cNvCxnSpPr>
          <p:nvPr/>
        </p:nvCxnSpPr>
        <p:spPr>
          <a:xfrm flipV="1">
            <a:off x="5048474" y="3220704"/>
            <a:ext cx="753642" cy="225686"/>
          </a:xfrm>
          <a:prstGeom prst="straightConnector1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ular Callout 2"/>
          <p:cNvSpPr/>
          <p:nvPr/>
        </p:nvSpPr>
        <p:spPr>
          <a:xfrm>
            <a:off x="6354451" y="298389"/>
            <a:ext cx="2624137" cy="142714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Geographic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o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verlap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42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1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1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1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1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1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1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1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1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1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1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01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301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7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9" dur="7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0" dur="7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7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7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4" dur="7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7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750" autoRev="1" fill="remove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0"/>
                            </p:stCondLst>
                            <p:childTnLst>
                              <p:par>
                                <p:cTn id="1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5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6000"/>
                            </p:stCondLst>
                            <p:childTnLst>
                              <p:par>
                                <p:cTn id="1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500"/>
                            </p:stCondLst>
                            <p:childTnLst>
                              <p:par>
                                <p:cTn id="1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7000"/>
                            </p:stCondLst>
                            <p:childTnLst>
                              <p:par>
                                <p:cTn id="1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7500"/>
                            </p:stCondLst>
                            <p:childTnLst>
                              <p:par>
                                <p:cTn id="1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8000"/>
                            </p:stCondLst>
                            <p:childTnLst>
                              <p:par>
                                <p:cTn id="1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85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8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11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79" grpId="0" animBg="1"/>
      <p:bldP spid="79" grpId="1" animBg="1"/>
      <p:bldP spid="80" grpId="0" animBg="1"/>
      <p:bldP spid="80" grpId="1" animBg="1"/>
      <p:bldP spid="89" grpId="0" animBg="1"/>
      <p:bldP spid="3" grpId="0" animBg="1"/>
      <p:bldP spid="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Logical Connectivity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33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019800" y="1689463"/>
            <a:ext cx="914400" cy="914400"/>
          </a:xfrm>
          <a:prstGeom prst="ellipse">
            <a:avLst/>
          </a:prstGeom>
          <a:solidFill>
            <a:srgbClr val="00206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133600" y="1555552"/>
            <a:ext cx="914400" cy="914400"/>
          </a:xfrm>
          <a:prstGeom prst="ellipse">
            <a:avLst/>
          </a:prstGeom>
          <a:solidFill>
            <a:schemeClr val="bg2">
              <a:lumMod val="50000"/>
              <a:alpha val="4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Curved Connector 6"/>
          <p:cNvCxnSpPr>
            <a:stCxn id="4" idx="0"/>
            <a:endCxn id="5" idx="0"/>
          </p:cNvCxnSpPr>
          <p:nvPr/>
        </p:nvCxnSpPr>
        <p:spPr>
          <a:xfrm rot="16200000" flipV="1">
            <a:off x="4466945" y="-320592"/>
            <a:ext cx="133911" cy="3886200"/>
          </a:xfrm>
          <a:prstGeom prst="curvedConnector3">
            <a:avLst>
              <a:gd name="adj1" fmla="val 270710"/>
            </a:avLst>
          </a:prstGeom>
          <a:ln w="50800"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934200" y="2971800"/>
            <a:ext cx="914400" cy="914400"/>
          </a:xfrm>
          <a:prstGeom prst="ellipse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562600" y="2971800"/>
            <a:ext cx="914400" cy="914400"/>
          </a:xfrm>
          <a:prstGeom prst="ellipse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3929743" y="3019697"/>
            <a:ext cx="914400" cy="914400"/>
          </a:xfrm>
          <a:prstGeom prst="ellipse">
            <a:avLst/>
          </a:prstGeom>
          <a:solidFill>
            <a:srgbClr val="7030A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120743" y="3004457"/>
            <a:ext cx="914400" cy="914400"/>
          </a:xfrm>
          <a:prstGeom prst="ellipse">
            <a:avLst/>
          </a:prstGeom>
          <a:solidFill>
            <a:srgbClr val="00B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2" idx="7"/>
            <a:endCxn id="4" idx="2"/>
          </p:cNvCxnSpPr>
          <p:nvPr/>
        </p:nvCxnSpPr>
        <p:spPr>
          <a:xfrm flipV="1">
            <a:off x="4710232" y="2146663"/>
            <a:ext cx="1309568" cy="100694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9" name="Straight Arrow Connector 2048"/>
          <p:cNvCxnSpPr>
            <a:stCxn id="19" idx="0"/>
            <a:endCxn id="4" idx="3"/>
          </p:cNvCxnSpPr>
          <p:nvPr/>
        </p:nvCxnSpPr>
        <p:spPr>
          <a:xfrm flipV="1">
            <a:off x="6019800" y="2469952"/>
            <a:ext cx="133911" cy="50184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Straight Arrow Connector 2051"/>
          <p:cNvCxnSpPr>
            <a:stCxn id="8" idx="0"/>
            <a:endCxn id="4" idx="5"/>
          </p:cNvCxnSpPr>
          <p:nvPr/>
        </p:nvCxnSpPr>
        <p:spPr>
          <a:xfrm flipH="1" flipV="1">
            <a:off x="6800289" y="2469952"/>
            <a:ext cx="591111" cy="50184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Arrow Connector 2053"/>
          <p:cNvCxnSpPr>
            <a:stCxn id="29" idx="0"/>
            <a:endCxn id="4" idx="6"/>
          </p:cNvCxnSpPr>
          <p:nvPr/>
        </p:nvCxnSpPr>
        <p:spPr>
          <a:xfrm flipH="1" flipV="1">
            <a:off x="6934200" y="2146663"/>
            <a:ext cx="1643743" cy="85779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5" name="Oval 2054"/>
          <p:cNvSpPr/>
          <p:nvPr/>
        </p:nvSpPr>
        <p:spPr>
          <a:xfrm>
            <a:off x="5562600" y="4428309"/>
            <a:ext cx="914400" cy="914400"/>
          </a:xfrm>
          <a:prstGeom prst="ellipse">
            <a:avLst/>
          </a:prstGeom>
          <a:solidFill>
            <a:srgbClr val="C0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57" name="Straight Arrow Connector 2056"/>
          <p:cNvCxnSpPr>
            <a:stCxn id="2055" idx="0"/>
            <a:endCxn id="19" idx="4"/>
          </p:cNvCxnSpPr>
          <p:nvPr/>
        </p:nvCxnSpPr>
        <p:spPr>
          <a:xfrm flipV="1">
            <a:off x="6019800" y="3886200"/>
            <a:ext cx="0" cy="542109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Oval 2058"/>
          <p:cNvSpPr/>
          <p:nvPr/>
        </p:nvSpPr>
        <p:spPr>
          <a:xfrm>
            <a:off x="4386943" y="4157254"/>
            <a:ext cx="914400" cy="914400"/>
          </a:xfrm>
          <a:prstGeom prst="ellipse">
            <a:avLst/>
          </a:prstGeom>
          <a:solidFill>
            <a:srgbClr val="FFC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1" name="Straight Arrow Connector 2060"/>
          <p:cNvCxnSpPr>
            <a:stCxn id="2059" idx="0"/>
          </p:cNvCxnSpPr>
          <p:nvPr/>
        </p:nvCxnSpPr>
        <p:spPr>
          <a:xfrm flipV="1">
            <a:off x="4844143" y="2286000"/>
            <a:ext cx="1175657" cy="187125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3" name="Oval 2062"/>
          <p:cNvSpPr/>
          <p:nvPr/>
        </p:nvSpPr>
        <p:spPr>
          <a:xfrm>
            <a:off x="3352800" y="4885509"/>
            <a:ext cx="914400" cy="914400"/>
          </a:xfrm>
          <a:prstGeom prst="ellipse">
            <a:avLst/>
          </a:prstGeom>
          <a:solidFill>
            <a:schemeClr val="bg1">
              <a:lumMod val="50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5" name="Straight Arrow Connector 2064"/>
          <p:cNvCxnSpPr>
            <a:stCxn id="2063" idx="7"/>
            <a:endCxn id="2059" idx="2"/>
          </p:cNvCxnSpPr>
          <p:nvPr/>
        </p:nvCxnSpPr>
        <p:spPr>
          <a:xfrm flipV="1">
            <a:off x="4133289" y="4614454"/>
            <a:ext cx="253654" cy="40496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7" name="Oval 2066"/>
          <p:cNvSpPr/>
          <p:nvPr/>
        </p:nvSpPr>
        <p:spPr>
          <a:xfrm>
            <a:off x="5105400" y="5834743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69" name="Straight Arrow Connector 2068"/>
          <p:cNvCxnSpPr>
            <a:stCxn id="2067" idx="1"/>
            <a:endCxn id="2063" idx="6"/>
          </p:cNvCxnSpPr>
          <p:nvPr/>
        </p:nvCxnSpPr>
        <p:spPr>
          <a:xfrm flipH="1" flipV="1">
            <a:off x="4267200" y="5342709"/>
            <a:ext cx="972111" cy="62594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0" name="Oval 2069"/>
          <p:cNvSpPr/>
          <p:nvPr/>
        </p:nvSpPr>
        <p:spPr>
          <a:xfrm>
            <a:off x="2267511" y="5860869"/>
            <a:ext cx="914400" cy="9144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Oval 2072"/>
          <p:cNvSpPr/>
          <p:nvPr/>
        </p:nvSpPr>
        <p:spPr>
          <a:xfrm>
            <a:off x="727166" y="2547257"/>
            <a:ext cx="914400" cy="914400"/>
          </a:xfrm>
          <a:prstGeom prst="ellipse">
            <a:avLst/>
          </a:prstGeom>
          <a:solidFill>
            <a:schemeClr val="accent2">
              <a:lumMod val="75000"/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75" name="Straight Arrow Connector 2074"/>
          <p:cNvCxnSpPr>
            <a:stCxn id="2073" idx="7"/>
            <a:endCxn id="5" idx="2"/>
          </p:cNvCxnSpPr>
          <p:nvPr/>
        </p:nvCxnSpPr>
        <p:spPr>
          <a:xfrm flipV="1">
            <a:off x="1507655" y="2012752"/>
            <a:ext cx="625945" cy="6684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Oval 2076"/>
          <p:cNvSpPr/>
          <p:nvPr/>
        </p:nvSpPr>
        <p:spPr>
          <a:xfrm>
            <a:off x="2133600" y="3221627"/>
            <a:ext cx="914400" cy="9144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79" name="Straight Arrow Connector 2078"/>
          <p:cNvCxnSpPr>
            <a:stCxn id="2077" idx="0"/>
            <a:endCxn id="5" idx="4"/>
          </p:cNvCxnSpPr>
          <p:nvPr/>
        </p:nvCxnSpPr>
        <p:spPr>
          <a:xfrm flipV="1">
            <a:off x="2590800" y="2469952"/>
            <a:ext cx="0" cy="751675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0" name="Oval 2079"/>
          <p:cNvSpPr/>
          <p:nvPr/>
        </p:nvSpPr>
        <p:spPr>
          <a:xfrm>
            <a:off x="6576042" y="576996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2" name="Straight Arrow Connector 2081"/>
          <p:cNvCxnSpPr>
            <a:stCxn id="2080" idx="2"/>
            <a:endCxn id="2059" idx="5"/>
          </p:cNvCxnSpPr>
          <p:nvPr/>
        </p:nvCxnSpPr>
        <p:spPr>
          <a:xfrm flipH="1" flipV="1">
            <a:off x="5167432" y="4937743"/>
            <a:ext cx="1408610" cy="1289422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Oval 2082"/>
          <p:cNvSpPr/>
          <p:nvPr/>
        </p:nvSpPr>
        <p:spPr>
          <a:xfrm>
            <a:off x="1184366" y="3700054"/>
            <a:ext cx="914400" cy="914400"/>
          </a:xfrm>
          <a:prstGeom prst="ellipse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85" name="Straight Arrow Connector 2084"/>
          <p:cNvCxnSpPr>
            <a:stCxn id="2083" idx="0"/>
            <a:endCxn id="5" idx="3"/>
          </p:cNvCxnSpPr>
          <p:nvPr/>
        </p:nvCxnSpPr>
        <p:spPr>
          <a:xfrm flipV="1">
            <a:off x="1641566" y="2336041"/>
            <a:ext cx="625945" cy="1364013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9" name="Oval 2088"/>
          <p:cNvSpPr/>
          <p:nvPr/>
        </p:nvSpPr>
        <p:spPr>
          <a:xfrm>
            <a:off x="745655" y="5208798"/>
            <a:ext cx="914400" cy="914400"/>
          </a:xfrm>
          <a:prstGeom prst="ellipse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1" name="Straight Arrow Connector 2090"/>
          <p:cNvCxnSpPr>
            <a:stCxn id="2089" idx="0"/>
            <a:endCxn id="2083" idx="4"/>
          </p:cNvCxnSpPr>
          <p:nvPr/>
        </p:nvCxnSpPr>
        <p:spPr>
          <a:xfrm flipV="1">
            <a:off x="1202855" y="4614454"/>
            <a:ext cx="438711" cy="594344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4" name="Straight Arrow Connector 2093"/>
          <p:cNvCxnSpPr>
            <a:stCxn id="2070" idx="0"/>
            <a:endCxn id="2063" idx="2"/>
          </p:cNvCxnSpPr>
          <p:nvPr/>
        </p:nvCxnSpPr>
        <p:spPr>
          <a:xfrm flipV="1">
            <a:off x="2724711" y="5342709"/>
            <a:ext cx="628089" cy="51816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2077" idx="6"/>
            <a:endCxn id="22" idx="2"/>
          </p:cNvCxnSpPr>
          <p:nvPr/>
        </p:nvCxnSpPr>
        <p:spPr>
          <a:xfrm flipV="1">
            <a:off x="3048000" y="3476897"/>
            <a:ext cx="881743" cy="2019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77" idx="6"/>
            <a:endCxn id="2063" idx="0"/>
          </p:cNvCxnSpPr>
          <p:nvPr/>
        </p:nvCxnSpPr>
        <p:spPr>
          <a:xfrm>
            <a:off x="3048000" y="3678827"/>
            <a:ext cx="762000" cy="120668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9" idx="6"/>
            <a:endCxn id="8" idx="2"/>
          </p:cNvCxnSpPr>
          <p:nvPr/>
        </p:nvCxnSpPr>
        <p:spPr>
          <a:xfrm>
            <a:off x="6477000" y="3429000"/>
            <a:ext cx="457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6"/>
            <a:endCxn id="22" idx="1"/>
          </p:cNvCxnSpPr>
          <p:nvPr/>
        </p:nvCxnSpPr>
        <p:spPr>
          <a:xfrm>
            <a:off x="3048000" y="2012752"/>
            <a:ext cx="1015654" cy="1140856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29" idx="4"/>
            <a:endCxn id="2080" idx="7"/>
          </p:cNvCxnSpPr>
          <p:nvPr/>
        </p:nvCxnSpPr>
        <p:spPr>
          <a:xfrm flipH="1">
            <a:off x="7356531" y="3918857"/>
            <a:ext cx="1221412" cy="198501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070" idx="6"/>
          </p:cNvCxnSpPr>
          <p:nvPr/>
        </p:nvCxnSpPr>
        <p:spPr>
          <a:xfrm>
            <a:off x="3181911" y="6318069"/>
            <a:ext cx="1923489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995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8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9" grpId="0" animBg="1"/>
      <p:bldP spid="22" grpId="0" animBg="1"/>
      <p:bldP spid="29" grpId="0" animBg="1"/>
      <p:bldP spid="2055" grpId="0" animBg="1"/>
      <p:bldP spid="2059" grpId="0" animBg="1"/>
      <p:bldP spid="2063" grpId="0" animBg="1"/>
      <p:bldP spid="2067" grpId="0" animBg="1"/>
      <p:bldP spid="2070" grpId="0" animBg="1"/>
      <p:bldP spid="2073" grpId="0" animBg="1"/>
      <p:bldP spid="2077" grpId="0" animBg="1"/>
      <p:bldP spid="2080" grpId="0" animBg="1"/>
      <p:bldP spid="2083" grpId="0" animBg="1"/>
      <p:bldP spid="208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Comic Sans MS" pitchFamily="66" charset="0"/>
              </a:rPr>
              <a:t>Traffic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81000" y="1143000"/>
            <a:ext cx="8534400" cy="175260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600" dirty="0" smtClean="0">
                <a:latin typeface="Comic Sans MS" pitchFamily="66" charset="0"/>
              </a:rPr>
              <a:t>Traffic for ‘</a:t>
            </a:r>
            <a:r>
              <a:rPr lang="en-US" sz="2600" i="1" dirty="0" smtClean="0">
                <a:solidFill>
                  <a:srgbClr val="0070C0"/>
                </a:solidFill>
                <a:latin typeface="Comic Sans MS" pitchFamily="66" charset="0"/>
              </a:rPr>
              <a:t>N</a:t>
            </a:r>
            <a:r>
              <a:rPr lang="en-US" sz="2600" dirty="0" smtClean="0">
                <a:solidFill>
                  <a:srgbClr val="0070C0"/>
                </a:solidFill>
                <a:latin typeface="Comic Sans MS" pitchFamily="66" charset="0"/>
              </a:rPr>
              <a:t>’</a:t>
            </a:r>
            <a:r>
              <a:rPr lang="en-US" sz="2600" dirty="0" smtClean="0">
                <a:latin typeface="Comic Sans MS" pitchFamily="66" charset="0"/>
              </a:rPr>
              <a:t>’ size network represented through an </a:t>
            </a:r>
            <a:r>
              <a:rPr lang="en-US" sz="2600" dirty="0" smtClean="0">
                <a:solidFill>
                  <a:srgbClr val="0070C0"/>
                </a:solidFill>
                <a:latin typeface="Comic Sans MS" pitchFamily="66" charset="0"/>
              </a:rPr>
              <a:t>N * N  </a:t>
            </a:r>
            <a:r>
              <a:rPr lang="en-US" sz="2600" dirty="0" smtClean="0">
                <a:latin typeface="Comic Sans MS" pitchFamily="66" charset="0"/>
              </a:rPr>
              <a:t>matrix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600" dirty="0" smtClean="0">
                <a:latin typeface="Comic Sans MS" pitchFamily="66" charset="0"/>
              </a:rPr>
              <a:t>Illustration of traffic matrix for a 4 AS network</a:t>
            </a:r>
            <a:endParaRPr lang="en-US" sz="2600" dirty="0">
              <a:latin typeface="Comic Sans MS" pitchFamily="66" charset="0"/>
            </a:endParaRPr>
          </a:p>
        </p:txBody>
      </p:sp>
      <p:sp>
        <p:nvSpPr>
          <p:cNvPr id="21" name="Content Placeholder 5"/>
          <p:cNvSpPr>
            <a:spLocks noGrp="1"/>
          </p:cNvSpPr>
          <p:nvPr>
            <p:ph sz="half" idx="2"/>
          </p:nvPr>
        </p:nvSpPr>
        <p:spPr>
          <a:xfrm>
            <a:off x="8686800" y="860707"/>
            <a:ext cx="3505200" cy="2986136"/>
          </a:xfrm>
        </p:spPr>
        <p:txBody>
          <a:bodyPr>
            <a:normAutofit/>
          </a:bodyPr>
          <a:lstStyle/>
          <a:p>
            <a:pPr lvl="1"/>
            <a:endParaRPr lang="en-US" sz="2400" dirty="0"/>
          </a:p>
          <a:p>
            <a:pPr lvl="1"/>
            <a:endParaRPr lang="en-US" sz="2400" dirty="0">
              <a:latin typeface="Comic Sans MS" pitchFamily="66" charset="0"/>
            </a:endParaRP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9608" y="4721100"/>
            <a:ext cx="4000500" cy="87630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6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600" dirty="0" smtClean="0">
                <a:latin typeface="Comic Sans MS" pitchFamily="66" charset="0"/>
              </a:rPr>
              <a:t>Consumed traffic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600" dirty="0">
              <a:latin typeface="Comic Sans MS" pitchFamily="66" charset="0"/>
            </a:endParaRPr>
          </a:p>
        </p:txBody>
      </p:sp>
      <p:graphicFrame>
        <p:nvGraphicFramePr>
          <p:cNvPr id="8" name="Content Placeholder 7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254"/>
              </p:ext>
            </p:extLst>
          </p:nvPr>
        </p:nvGraphicFramePr>
        <p:xfrm>
          <a:off x="6081713" y="3694113"/>
          <a:ext cx="1168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4" name="Equation" r:id="rId3" imgW="1168200" imgH="914400" progId="Equation.3">
                  <p:embed/>
                </p:oleObj>
              </mc:Choice>
              <mc:Fallback>
                <p:oleObj name="Equation" r:id="rId3" imgW="1168200" imgH="9144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3694113"/>
                        <a:ext cx="1168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34</a:t>
            </a:fld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idx="4294967295"/>
          </p:nvPr>
        </p:nvSpPr>
        <p:spPr>
          <a:xfrm>
            <a:off x="0" y="3036888"/>
            <a:ext cx="4000500" cy="1001712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endParaRPr lang="en-US" sz="2600" dirty="0" smtClean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600" dirty="0">
              <a:latin typeface="Comic Sans MS" pitchFamily="66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600" dirty="0" smtClean="0">
                <a:latin typeface="Comic Sans MS" pitchFamily="66" charset="0"/>
              </a:rPr>
              <a:t>Generated traffic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600" dirty="0"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715000" y="3124200"/>
            <a:ext cx="2743200" cy="914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5148048" y="1524000"/>
            <a:ext cx="3310152" cy="1450848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70C0"/>
                </a:solidFill>
                <a:latin typeface="Comic Sans MS" pitchFamily="66" charset="0"/>
              </a:rPr>
              <a:t>Traffic sent by AS 0 to other </a:t>
            </a:r>
            <a:r>
              <a:rPr lang="en-US" sz="2200" b="1" dirty="0" err="1" smtClean="0">
                <a:solidFill>
                  <a:srgbClr val="0070C0"/>
                </a:solidFill>
                <a:latin typeface="Comic Sans MS" pitchFamily="66" charset="0"/>
              </a:rPr>
              <a:t>ASes</a:t>
            </a:r>
            <a:r>
              <a:rPr lang="en-US" sz="2200" b="1" dirty="0" smtClean="0">
                <a:solidFill>
                  <a:srgbClr val="0070C0"/>
                </a:solidFill>
                <a:latin typeface="Comic Sans MS" pitchFamily="66" charset="0"/>
              </a:rPr>
              <a:t> in the network</a:t>
            </a:r>
            <a:endParaRPr lang="en-US" sz="2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876800" y="3810000"/>
            <a:ext cx="990600" cy="2362200"/>
          </a:xfrm>
          <a:prstGeom prst="ellipse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ular Callout 11"/>
          <p:cNvSpPr/>
          <p:nvPr/>
        </p:nvSpPr>
        <p:spPr>
          <a:xfrm>
            <a:off x="1752600" y="3249637"/>
            <a:ext cx="2971800" cy="175260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Comic Sans MS" pitchFamily="66" charset="0"/>
              </a:rPr>
              <a:t>Traffic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received by </a:t>
            </a:r>
            <a:r>
              <a:rPr lang="en-US" sz="2000" b="1" dirty="0">
                <a:solidFill>
                  <a:srgbClr val="0070C0"/>
                </a:solidFill>
                <a:latin typeface="Comic Sans MS" pitchFamily="66" charset="0"/>
              </a:rPr>
              <a:t>AS 0 </a:t>
            </a:r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from </a:t>
            </a:r>
            <a:r>
              <a:rPr lang="en-US" sz="2000" b="1" dirty="0">
                <a:solidFill>
                  <a:srgbClr val="0070C0"/>
                </a:solidFill>
                <a:latin typeface="Comic Sans MS" pitchFamily="66" charset="0"/>
              </a:rPr>
              <a:t>other </a:t>
            </a:r>
            <a:r>
              <a:rPr lang="en-US" sz="2000" b="1" dirty="0" err="1">
                <a:solidFill>
                  <a:srgbClr val="0070C0"/>
                </a:solidFill>
                <a:latin typeface="Comic Sans MS" pitchFamily="66" charset="0"/>
              </a:rPr>
              <a:t>ASes</a:t>
            </a:r>
            <a:r>
              <a:rPr lang="en-US" sz="2000" b="1" dirty="0">
                <a:solidFill>
                  <a:srgbClr val="0070C0"/>
                </a:solidFill>
                <a:latin typeface="Comic Sans MS" pitchFamily="66" charset="0"/>
              </a:rPr>
              <a:t> in the network</a:t>
            </a:r>
          </a:p>
        </p:txBody>
      </p:sp>
      <p:sp>
        <p:nvSpPr>
          <p:cNvPr id="14" name="Oval 13"/>
          <p:cNvSpPr/>
          <p:nvPr/>
        </p:nvSpPr>
        <p:spPr>
          <a:xfrm rot="2044466">
            <a:off x="4468338" y="4116034"/>
            <a:ext cx="4456593" cy="1046965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ular Callout 15"/>
          <p:cNvSpPr/>
          <p:nvPr/>
        </p:nvSpPr>
        <p:spPr>
          <a:xfrm>
            <a:off x="3886200" y="1371600"/>
            <a:ext cx="2971800" cy="1752600"/>
          </a:xfrm>
          <a:prstGeom prst="wedgeRoundRectCallou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Comic Sans MS" pitchFamily="66" charset="0"/>
              </a:rPr>
              <a:t>Intra-domain traffic not captured in the model</a:t>
            </a:r>
            <a:endParaRPr lang="en-US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950302"/>
              </p:ext>
            </p:extLst>
          </p:nvPr>
        </p:nvGraphicFramePr>
        <p:xfrm>
          <a:off x="671146" y="3391557"/>
          <a:ext cx="2590800" cy="129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5" name="Equation" r:id="rId5" imgW="888840" imgH="444240" progId="Equation.3">
                  <p:embed/>
                </p:oleObj>
              </mc:Choice>
              <mc:Fallback>
                <p:oleObj name="Equation" r:id="rId5" imgW="888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46" y="3391557"/>
                        <a:ext cx="2590800" cy="12940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53415"/>
              </p:ext>
            </p:extLst>
          </p:nvPr>
        </p:nvGraphicFramePr>
        <p:xfrm>
          <a:off x="651217" y="5181600"/>
          <a:ext cx="2590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56" name="Equation" r:id="rId7" imgW="888840" imgH="444240" progId="Equation.3">
                  <p:embed/>
                </p:oleObj>
              </mc:Choice>
              <mc:Fallback>
                <p:oleObj name="Equation" r:id="rId7" imgW="8888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1217" y="5181600"/>
                        <a:ext cx="25908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157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17" grpId="0" build="p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6" grpId="0" animBg="1"/>
      <p:bldP spid="1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Peering </a:t>
            </a:r>
            <a:r>
              <a:rPr lang="en-US" b="1" dirty="0">
                <a:latin typeface="Comic Sans MS" pitchFamily="66" charset="0"/>
              </a:rPr>
              <a:t>s</a:t>
            </a:r>
            <a:r>
              <a:rPr lang="en-US" b="1" dirty="0" smtClean="0">
                <a:latin typeface="Comic Sans MS" pitchFamily="66" charset="0"/>
              </a:rPr>
              <a:t>trategy adoption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Strategy update in each round</a:t>
            </a:r>
          </a:p>
          <a:p>
            <a:r>
              <a:rPr lang="en-US" dirty="0" smtClean="0">
                <a:latin typeface="Comic Sans MS" pitchFamily="66" charset="0"/>
              </a:rPr>
              <a:t>Enumerate over all available strategies</a:t>
            </a:r>
          </a:p>
          <a:p>
            <a:r>
              <a:rPr lang="en-US" dirty="0" smtClean="0">
                <a:latin typeface="Comic Sans MS" pitchFamily="66" charset="0"/>
              </a:rPr>
              <a:t>Use </a:t>
            </a:r>
            <a:r>
              <a:rPr lang="en-US" dirty="0" err="1" smtClean="0">
                <a:latin typeface="Comic Sans MS" pitchFamily="66" charset="0"/>
              </a:rPr>
              <a:t>netflow</a:t>
            </a:r>
            <a:r>
              <a:rPr lang="en-US" dirty="0" smtClean="0">
                <a:latin typeface="Comic Sans MS" pitchFamily="66" charset="0"/>
              </a:rPr>
              <a:t> to “compute” the fitness with each strategy</a:t>
            </a:r>
          </a:p>
          <a:p>
            <a:r>
              <a:rPr lang="en-US" dirty="0" smtClean="0">
                <a:latin typeface="Comic Sans MS" pitchFamily="66" charset="0"/>
              </a:rPr>
              <a:t>Choose the one which gives maximum fitness</a:t>
            </a:r>
          </a:p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9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Peering </a:t>
            </a:r>
            <a:r>
              <a:rPr lang="en-US" b="1" dirty="0">
                <a:latin typeface="Comic Sans MS" pitchFamily="66" charset="0"/>
              </a:rPr>
              <a:t>s</a:t>
            </a:r>
            <a:r>
              <a:rPr lang="en-US" b="1" dirty="0" smtClean="0">
                <a:latin typeface="Comic Sans MS" pitchFamily="66" charset="0"/>
              </a:rPr>
              <a:t>trategy adoption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/>
          </a:bodyPr>
          <a:lstStyle/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No coordination</a:t>
            </a:r>
          </a:p>
          <a:p>
            <a:r>
              <a:rPr lang="en-US" dirty="0" smtClean="0">
                <a:latin typeface="Comic Sans MS" pitchFamily="66" charset="0"/>
              </a:rPr>
              <a:t>Limited foresight</a:t>
            </a:r>
          </a:p>
          <a:p>
            <a:r>
              <a:rPr lang="en-US" dirty="0" smtClean="0">
                <a:latin typeface="Comic Sans MS" pitchFamily="66" charset="0"/>
              </a:rPr>
              <a:t>Eventual fitness can be different </a:t>
            </a:r>
          </a:p>
          <a:p>
            <a:r>
              <a:rPr lang="en-US" dirty="0" smtClean="0">
                <a:latin typeface="Comic Sans MS" pitchFamily="66" charset="0"/>
              </a:rPr>
              <a:t>Stubs always use Open peering strategy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36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62000" y="2514600"/>
            <a:ext cx="76962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944134" y="27871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Time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676400" y="205740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1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67200" y="205740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2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844352" y="205740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3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236205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Restrictive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44267" y="3240165"/>
            <a:ext cx="1079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Selective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63457" y="3235195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Open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83463" y="3241175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Restrictive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46730" y="3245135"/>
            <a:ext cx="1079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Selective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5920" y="3240165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Open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90481" y="3237215"/>
            <a:ext cx="1249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Restrictive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53748" y="3241175"/>
            <a:ext cx="1079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Selective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472938" y="3236205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Open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31085" y="1447800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Open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69413" y="1447800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Selective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15011" y="1458148"/>
            <a:ext cx="8050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Open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34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  <a:hlinkClick r:id="rId2" action="ppaction://hlinksldjump"/>
              </a:rPr>
              <a:t>Motivation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Peering policies for networks classified by </a:t>
            </a:r>
            <a:r>
              <a:rPr lang="en-US" sz="2400" dirty="0">
                <a:latin typeface="Comic Sans MS" pitchFamily="66" charset="0"/>
              </a:rPr>
              <a:t>traffic ratio  (source: </a:t>
            </a:r>
            <a:r>
              <a:rPr lang="en-US" sz="2400" dirty="0" err="1">
                <a:latin typeface="Comic Sans MS" pitchFamily="66" charset="0"/>
              </a:rPr>
              <a:t>PeeringDB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  <a:hlinkClick r:id="rId3"/>
              </a:rPr>
              <a:t>www.peeringdb.com</a:t>
            </a:r>
            <a:r>
              <a:rPr lang="en-US" sz="2400" dirty="0">
                <a:latin typeface="Comic Sans MS" pitchFamily="66" charset="0"/>
              </a:rPr>
              <a:t>)</a:t>
            </a:r>
            <a:endParaRPr lang="en-US" sz="24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600200" y="2438400"/>
            <a:ext cx="228600" cy="3810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2286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8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Objective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Why do transit providers peer Openly?</a:t>
            </a:r>
          </a:p>
          <a:p>
            <a:r>
              <a:rPr lang="en-US" dirty="0" smtClean="0">
                <a:latin typeface="Comic Sans MS" pitchFamily="66" charset="0"/>
              </a:rPr>
              <a:t>Impact on their economic fitness?</a:t>
            </a:r>
          </a:p>
          <a:p>
            <a:r>
              <a:rPr lang="en-US" dirty="0" smtClean="0">
                <a:latin typeface="Comic Sans MS" pitchFamily="66" charset="0"/>
              </a:rPr>
              <a:t>Which transit providers lose/gain? </a:t>
            </a:r>
          </a:p>
          <a:p>
            <a:r>
              <a:rPr lang="en-US" dirty="0" smtClean="0">
                <a:latin typeface="Comic Sans MS" pitchFamily="66" charset="0"/>
              </a:rPr>
              <a:t>Are their any alternative peering strategies?</a:t>
            </a: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5</a:t>
            </a:fld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1511860" y="3923814"/>
            <a:ext cx="5942767" cy="2673937"/>
            <a:chOff x="1601033" y="3575222"/>
            <a:chExt cx="5942767" cy="2673937"/>
          </a:xfrm>
        </p:grpSpPr>
        <p:pic>
          <p:nvPicPr>
            <p:cNvPr id="5" name="Picture 2" descr="C:\Users\Aemen\AppData\Local\Microsoft\Windows\Temporary Internet Files\Content.IE5\OTIK41M1\MC900432591[1]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1304" y="3575222"/>
              <a:ext cx="1563880" cy="12216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1601033" y="5776223"/>
              <a:ext cx="1463055" cy="47293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Enterprise customer</a:t>
              </a:r>
              <a:endParaRPr lang="en-US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312418" y="4757562"/>
              <a:ext cx="1387380" cy="472936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Transit Provider</a:t>
              </a:r>
              <a:endParaRPr lang="en-US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399668" y="4757562"/>
              <a:ext cx="1362155" cy="472936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 smtClean="0">
                  <a:solidFill>
                    <a:schemeClr val="tx1"/>
                  </a:solidFill>
                  <a:latin typeface="Comic Sans MS" pitchFamily="66" charset="0"/>
                </a:rPr>
                <a:t>Transit Provider</a:t>
              </a:r>
              <a:endParaRPr lang="en-US" sz="14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06166" y="3769926"/>
              <a:ext cx="101085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Comic Sans MS" pitchFamily="66" charset="0"/>
                </a:rPr>
                <a:t>Internet</a:t>
              </a:r>
              <a:endParaRPr lang="en-US" sz="1400" b="1" dirty="0">
                <a:latin typeface="Comic Sans MS" pitchFamily="66" charset="0"/>
              </a:endParaRPr>
            </a:p>
          </p:txBody>
        </p:sp>
        <p:cxnSp>
          <p:nvCxnSpPr>
            <p:cNvPr id="10" name="Straight Arrow Connector 9"/>
            <p:cNvCxnSpPr>
              <a:stCxn id="7" idx="0"/>
              <a:endCxn id="5" idx="1"/>
            </p:cNvCxnSpPr>
            <p:nvPr/>
          </p:nvCxnSpPr>
          <p:spPr>
            <a:xfrm flipV="1">
              <a:off x="3006108" y="4186068"/>
              <a:ext cx="695196" cy="5714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8" idx="0"/>
              <a:endCxn id="5" idx="3"/>
            </p:cNvCxnSpPr>
            <p:nvPr/>
          </p:nvCxnSpPr>
          <p:spPr>
            <a:xfrm flipH="1" flipV="1">
              <a:off x="5265184" y="4186068"/>
              <a:ext cx="815561" cy="5714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0"/>
              <a:endCxn id="7" idx="4"/>
            </p:cNvCxnSpPr>
            <p:nvPr/>
          </p:nvCxnSpPr>
          <p:spPr>
            <a:xfrm flipV="1">
              <a:off x="2332561" y="5230499"/>
              <a:ext cx="673548" cy="5457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080745" y="5717094"/>
              <a:ext cx="1463055" cy="47293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Enterprise customer</a:t>
              </a:r>
              <a:endParaRPr lang="en-US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4" name="Straight Arrow Connector 13"/>
            <p:cNvCxnSpPr>
              <a:stCxn id="13" idx="0"/>
              <a:endCxn id="8" idx="4"/>
            </p:cNvCxnSpPr>
            <p:nvPr/>
          </p:nvCxnSpPr>
          <p:spPr>
            <a:xfrm flipH="1" flipV="1">
              <a:off x="6080745" y="5230499"/>
              <a:ext cx="731528" cy="48659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/>
            <p:cNvSpPr/>
            <p:nvPr/>
          </p:nvSpPr>
          <p:spPr>
            <a:xfrm>
              <a:off x="3222028" y="5744894"/>
              <a:ext cx="1344272" cy="4729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Content Provider</a:t>
              </a:r>
              <a:endParaRPr lang="en-US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4662869" y="5744894"/>
              <a:ext cx="1359143" cy="472936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  <a:latin typeface="Comic Sans MS" pitchFamily="66" charset="0"/>
                </a:rPr>
                <a:t>Content Provider</a:t>
              </a:r>
              <a:endParaRPr lang="en-US" sz="1200" b="1" dirty="0">
                <a:solidFill>
                  <a:schemeClr val="tx1"/>
                </a:solidFill>
                <a:latin typeface="Comic Sans MS" pitchFamily="66" charset="0"/>
              </a:endParaRPr>
            </a:p>
          </p:txBody>
        </p:sp>
        <p:cxnSp>
          <p:nvCxnSpPr>
            <p:cNvPr id="17" name="Straight Arrow Connector 16"/>
            <p:cNvCxnSpPr>
              <a:stCxn id="15" idx="0"/>
              <a:endCxn id="7" idx="4"/>
            </p:cNvCxnSpPr>
            <p:nvPr/>
          </p:nvCxnSpPr>
          <p:spPr>
            <a:xfrm flipH="1" flipV="1">
              <a:off x="3006108" y="5230499"/>
              <a:ext cx="888055" cy="51439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6" idx="0"/>
              <a:endCxn id="8" idx="4"/>
            </p:cNvCxnSpPr>
            <p:nvPr/>
          </p:nvCxnSpPr>
          <p:spPr>
            <a:xfrm flipV="1">
              <a:off x="5342441" y="5230499"/>
              <a:ext cx="738304" cy="51439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7" idx="6"/>
              <a:endCxn id="8" idx="2"/>
            </p:cNvCxnSpPr>
            <p:nvPr/>
          </p:nvCxnSpPr>
          <p:spPr>
            <a:xfrm>
              <a:off x="3699798" y="4994031"/>
              <a:ext cx="1699870" cy="0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7" idx="6"/>
              <a:endCxn id="16" idx="0"/>
            </p:cNvCxnSpPr>
            <p:nvPr/>
          </p:nvCxnSpPr>
          <p:spPr>
            <a:xfrm>
              <a:off x="3699798" y="4994031"/>
              <a:ext cx="1642643" cy="75086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15" idx="0"/>
            </p:cNvCxnSpPr>
            <p:nvPr/>
          </p:nvCxnSpPr>
          <p:spPr>
            <a:xfrm flipH="1">
              <a:off x="3894164" y="4994031"/>
              <a:ext cx="1505504" cy="750864"/>
            </a:xfrm>
            <a:prstGeom prst="line">
              <a:avLst/>
            </a:prstGeom>
            <a:ln w="381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0314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Approach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Agent based computational modeling</a:t>
            </a:r>
          </a:p>
          <a:p>
            <a:r>
              <a:rPr lang="en-US" dirty="0" smtClean="0">
                <a:latin typeface="Comic Sans MS" pitchFamily="66" charset="0"/>
              </a:rPr>
              <a:t>Scenarios</a:t>
            </a:r>
          </a:p>
          <a:p>
            <a:endParaRPr lang="en-US" dirty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534537" y="2822376"/>
            <a:ext cx="35052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dirty="0" smtClean="0">
                <a:latin typeface="Comic Sans MS" pitchFamily="66" charset="0"/>
              </a:rPr>
              <a:t>Conservative</a:t>
            </a:r>
          </a:p>
          <a:p>
            <a:r>
              <a:rPr lang="en-US" dirty="0" smtClean="0">
                <a:latin typeface="Comic Sans MS" pitchFamily="66" charset="0"/>
              </a:rPr>
              <a:t>Selective </a:t>
            </a:r>
          </a:p>
          <a:p>
            <a:r>
              <a:rPr lang="en-US" dirty="0" smtClean="0">
                <a:latin typeface="Comic Sans MS" pitchFamily="66" charset="0"/>
              </a:rPr>
              <a:t>Restrictive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074693" y="2822376"/>
            <a:ext cx="4038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omic Sans MS" pitchFamily="66" charset="0"/>
              </a:rPr>
              <a:t>Non-conservative</a:t>
            </a:r>
          </a:p>
          <a:p>
            <a:r>
              <a:rPr lang="en-US" dirty="0" smtClean="0">
                <a:latin typeface="Comic Sans MS" pitchFamily="66" charset="0"/>
              </a:rPr>
              <a:t>Selective</a:t>
            </a:r>
          </a:p>
          <a:p>
            <a:r>
              <a:rPr lang="en-US" dirty="0" smtClean="0">
                <a:latin typeface="Comic Sans MS" pitchFamily="66" charset="0"/>
              </a:rPr>
              <a:t>Restrictive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Open</a:t>
            </a:r>
          </a:p>
          <a:p>
            <a:pPr marL="0" indent="0">
              <a:buFont typeface="Arial" pitchFamily="34" charset="0"/>
              <a:buNone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8170" y="2822376"/>
            <a:ext cx="79701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3400" b="1" dirty="0" smtClean="0">
                <a:solidFill>
                  <a:srgbClr val="FF0000"/>
                </a:solidFill>
                <a:latin typeface="Comic Sans MS" pitchFamily="66" charset="0"/>
              </a:rPr>
              <a:t>s.</a:t>
            </a:r>
            <a:endParaRPr lang="en-US" sz="3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3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Comic Sans MS" pitchFamily="66" charset="0"/>
              </a:rPr>
              <a:t>The model: </a:t>
            </a:r>
            <a:r>
              <a:rPr lang="en-US" sz="4000" b="1" dirty="0" smtClean="0">
                <a:latin typeface="Comic Sans MS" pitchFamily="66" charset="0"/>
                <a:hlinkClick r:id="rId3" action="ppaction://hlinksldjump"/>
              </a:rPr>
              <a:t>GENESIS</a:t>
            </a:r>
            <a:r>
              <a:rPr lang="en-US" sz="4000" b="1" dirty="0" smtClean="0">
                <a:latin typeface="Comic Sans MS" pitchFamily="66" charset="0"/>
                <a:hlinkClick r:id="rId4" action="ppaction://hlinksldjump"/>
              </a:rPr>
              <a:t>*</a:t>
            </a:r>
            <a:endParaRPr lang="en-US" sz="40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Agent based </a:t>
            </a:r>
            <a:r>
              <a:rPr lang="en-US" dirty="0" err="1" smtClean="0">
                <a:latin typeface="Comic Sans MS" pitchFamily="66" charset="0"/>
              </a:rPr>
              <a:t>interdomain</a:t>
            </a:r>
            <a:r>
              <a:rPr lang="en-US" dirty="0" smtClean="0">
                <a:latin typeface="Comic Sans MS" pitchFamily="66" charset="0"/>
              </a:rPr>
              <a:t> network formation model</a:t>
            </a:r>
            <a:endParaRPr lang="en-US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Incorporates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Co-location constraints in provider/peer selection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Traffic matrix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Public &amp; Private peering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Set of peering strategies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Peering costs, Transit costs, Transit revenue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400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dirty="0">
              <a:latin typeface="Comic Sans MS" pitchFamily="66" charset="0"/>
            </a:endParaRPr>
          </a:p>
          <a:p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899183"/>
            <a:ext cx="7924800" cy="939483"/>
          </a:xfrm>
        </p:spPr>
        <p:txBody>
          <a:bodyPr/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  <a:latin typeface="Comic Sans MS" pitchFamily="66" charset="0"/>
              </a:rPr>
              <a:t>*GENESIS: An agent-based model of </a:t>
            </a:r>
            <a:r>
              <a:rPr lang="en-US" sz="1400" b="1" dirty="0" err="1" smtClean="0">
                <a:solidFill>
                  <a:schemeClr val="tx1"/>
                </a:solidFill>
                <a:latin typeface="Comic Sans MS" pitchFamily="66" charset="0"/>
              </a:rPr>
              <a:t>interdomain</a:t>
            </a:r>
            <a:r>
              <a:rPr lang="en-US" sz="1400" b="1" dirty="0" smtClean="0">
                <a:solidFill>
                  <a:schemeClr val="tx1"/>
                </a:solidFill>
                <a:latin typeface="Comic Sans MS" pitchFamily="66" charset="0"/>
              </a:rPr>
              <a:t> network formation, traffic flow and economics. </a:t>
            </a:r>
            <a:r>
              <a:rPr lang="en-US" sz="1400" b="1" dirty="0" smtClean="0">
                <a:solidFill>
                  <a:srgbClr val="FF0000"/>
                </a:solidFill>
                <a:latin typeface="Comic Sans MS" pitchFamily="66" charset="0"/>
              </a:rPr>
              <a:t>To appear in InfoCom'12</a:t>
            </a:r>
            <a:endParaRPr lang="en-US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6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omic Sans MS" pitchFamily="66" charset="0"/>
              </a:rPr>
              <a:t>The model: </a:t>
            </a:r>
            <a:r>
              <a:rPr lang="en-US" sz="4000" b="1" dirty="0">
                <a:latin typeface="Comic Sans MS" pitchFamily="66" charset="0"/>
                <a:hlinkClick r:id="rId2" action="ppaction://hlinksldjump"/>
              </a:rPr>
              <a:t>GENESIS</a:t>
            </a:r>
            <a:r>
              <a:rPr lang="en-US" sz="4000" b="1" dirty="0">
                <a:latin typeface="Comic Sans MS" pitchFamily="66" charset="0"/>
                <a:hlinkClick r:id="rId3" action="ppaction://hlinksldjump"/>
              </a:rPr>
              <a:t>*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90000"/>
              </a:lnSpc>
              <a:buNone/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Fitness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= Transit Revenue – Transit Cost – Peering cost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Objective</a:t>
            </a:r>
            <a:r>
              <a:rPr lang="en-US" dirty="0">
                <a:latin typeface="Comic Sans MS" pitchFamily="66" charset="0"/>
              </a:rPr>
              <a:t>: Maximize economic </a:t>
            </a:r>
            <a:r>
              <a:rPr lang="en-US" dirty="0" smtClean="0">
                <a:latin typeface="Comic Sans MS" pitchFamily="66" charset="0"/>
              </a:rPr>
              <a:t>fitness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Optimize connectivity through peer and transit provider selection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Comic Sans MS" pitchFamily="66" charset="0"/>
              </a:rPr>
              <a:t>Choose the peering strategy that maximizes fitness</a:t>
            </a:r>
            <a:endParaRPr lang="en-US" dirty="0"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dirty="0">
              <a:latin typeface="Comic Sans MS" pitchFamily="66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1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Peering strategies</a:t>
            </a:r>
            <a:endParaRPr lang="en-US" b="1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>
                    <a:latin typeface="Comic Sans MS" pitchFamily="66" charset="0"/>
                  </a:rPr>
                  <a:t>Restrictive: Peer only to avoid network partitioning</a:t>
                </a:r>
              </a:p>
              <a:p>
                <a:r>
                  <a:rPr lang="en-US" dirty="0" smtClean="0">
                    <a:latin typeface="Comic Sans MS" pitchFamily="66" charset="0"/>
                  </a:rPr>
                  <a:t>Selective: Peer with </a:t>
                </a:r>
                <a:r>
                  <a:rPr lang="en-US" dirty="0" err="1" smtClean="0">
                    <a:latin typeface="Comic Sans MS" pitchFamily="66" charset="0"/>
                  </a:rPr>
                  <a:t>ASes</a:t>
                </a:r>
                <a:r>
                  <a:rPr lang="en-US" dirty="0" smtClean="0">
                    <a:latin typeface="Comic Sans MS" pitchFamily="66" charset="0"/>
                  </a:rPr>
                  <a:t> of similar size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𝜎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𝑇𝑟𝑎𝑛𝑠𝑖𝑡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𝐺𝑒𝑛𝑒𝑟𝑎𝑡𝑒𝑑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𝐶𝑜𝑛𝑠𝑢𝑚𝑒𝑑</m:t>
                      </m:r>
                    </m:oMath>
                  </m:oMathPara>
                </a14:m>
                <a:endParaRPr lang="en-US" dirty="0" smtClean="0">
                  <a:latin typeface="Comic Sans MS" pitchFamily="66" charset="0"/>
                </a:endParaRPr>
              </a:p>
              <a:p>
                <a:r>
                  <a:rPr lang="en-US" dirty="0" smtClean="0">
                    <a:latin typeface="Comic Sans MS" pitchFamily="66" charset="0"/>
                  </a:rPr>
                  <a:t>Open: Every co-located AS except customers</a:t>
                </a:r>
                <a:endParaRPr lang="en-US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  <a:blipFill rotWithShape="1">
                <a:blip r:embed="rId2"/>
                <a:stretch>
                  <a:fillRect l="-1571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1B69D-FD75-46EB-A5DF-27A872A7F2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1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7802</TotalTime>
  <Words>1073</Words>
  <Application>Microsoft Office PowerPoint</Application>
  <PresentationFormat>On-screen Show (4:3)</PresentationFormat>
  <Paragraphs>312</Paragraphs>
  <Slides>36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Custom Design</vt:lpstr>
      <vt:lpstr>Equation</vt:lpstr>
      <vt:lpstr>Analysis of peering strategy adoption by transit providers in the Internet</vt:lpstr>
      <vt:lpstr>Outline</vt:lpstr>
      <vt:lpstr>Motivation</vt:lpstr>
      <vt:lpstr>Motivation</vt:lpstr>
      <vt:lpstr>Objective</vt:lpstr>
      <vt:lpstr>Approach</vt:lpstr>
      <vt:lpstr>The model: GENESIS*</vt:lpstr>
      <vt:lpstr>The model: GENESIS*</vt:lpstr>
      <vt:lpstr>Peering strategies</vt:lpstr>
      <vt:lpstr>results</vt:lpstr>
      <vt:lpstr>Strategy adoption by transit providers</vt:lpstr>
      <vt:lpstr>Why do transit providers adopt Open peering?</vt:lpstr>
      <vt:lpstr>Why gravitate towards Open peering?</vt:lpstr>
      <vt:lpstr>Impact on fitness of transit providers switching from Selective to Open</vt:lpstr>
      <vt:lpstr>Fitness components: transit cost, transit revenue, peering cost?</vt:lpstr>
      <vt:lpstr>Fitness components: transit cost, transit revenue, peering cost?</vt:lpstr>
      <vt:lpstr>Avoid fitness loss?</vt:lpstr>
      <vt:lpstr>Which transit providers gain through Open peering? Which lose?</vt:lpstr>
      <vt:lpstr>Who loses? Who gains?</vt:lpstr>
      <vt:lpstr>Alternatives: Open peering variants</vt:lpstr>
      <vt:lpstr>Fitness analysis Open peering variants</vt:lpstr>
      <vt:lpstr>PowerPoint Presentation</vt:lpstr>
      <vt:lpstr>PowerPoint Presentation</vt:lpstr>
      <vt:lpstr>PowerPoint Presentation</vt:lpstr>
      <vt:lpstr>PowerPoint Presentation</vt:lpstr>
      <vt:lpstr>Thank you</vt:lpstr>
      <vt:lpstr>Motivation</vt:lpstr>
      <vt:lpstr>Introduction</vt:lpstr>
      <vt:lpstr>Traffic components</vt:lpstr>
      <vt:lpstr>Customer-Provider traffic comparison – PeeringDB.com</vt:lpstr>
      <vt:lpstr>Customer-Provider traffic comparison</vt:lpstr>
      <vt:lpstr>Geographic presence &amp; constraints</vt:lpstr>
      <vt:lpstr>Logical Connectivity</vt:lpstr>
      <vt:lpstr>Traffic</vt:lpstr>
      <vt:lpstr>Peering strategy adoption</vt:lpstr>
      <vt:lpstr>Peering strategy adoption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Aemen</dc:creator>
  <cp:lastModifiedBy>Aemen</cp:lastModifiedBy>
  <cp:revision>455</cp:revision>
  <cp:lastPrinted>2011-10-28T02:14:05Z</cp:lastPrinted>
  <dcterms:created xsi:type="dcterms:W3CDTF">2010-09-29T15:09:35Z</dcterms:created>
  <dcterms:modified xsi:type="dcterms:W3CDTF">2011-12-06T20:17:29Z</dcterms:modified>
</cp:coreProperties>
</file>